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9" r:id="rId2"/>
    <p:sldId id="268" r:id="rId3"/>
    <p:sldId id="271" r:id="rId4"/>
    <p:sldId id="277" r:id="rId5"/>
    <p:sldId id="273" r:id="rId6"/>
    <p:sldId id="274" r:id="rId7"/>
    <p:sldId id="275" r:id="rId8"/>
    <p:sldId id="278" r:id="rId9"/>
    <p:sldId id="276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13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05.12.2023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D0%A4%D0%B8%D0%B7%D0%B8%D0%BE%D0%BB%D0%BE%D0%B3%D0%B8%D1%8F" TargetMode="External"/><Relationship Id="rId7" Type="http://schemas.openxmlformats.org/officeDocument/2006/relationships/hyperlink" Target="https://ru.wikipedia.org/wiki/%D0%97%D0%B4%D0%BE%D1%80%D0%BE%D0%B2%D1%8C%D0%B5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ru.wikipedia.org/wiki/%D0%A0%D0%B0%D0%B1%D0%BE%D1%82%D0%BE%D1%81%D0%BF%D0%BE%D1%81%D0%BE%D0%B1%D0%BD%D0%BE%D1%81%D1%82%D1%8C" TargetMode="External"/><Relationship Id="rId5" Type="http://schemas.openxmlformats.org/officeDocument/2006/relationships/hyperlink" Target="https://ru.wikipedia.org/wiki/%D0%A2%D1%80%D1%83%D0%B4%D0%BE%D0%B2%D0%B0%D1%8F_%D0%B4%D0%B5%D1%8F%D1%82%D0%B5%D0%BB%D1%8C%D0%BD%D0%BE%D1%81%D1%82%D1%8C" TargetMode="External"/><Relationship Id="rId4" Type="http://schemas.openxmlformats.org/officeDocument/2006/relationships/hyperlink" Target="https://ru.wikipedia.org/wiki/%D0%9E%D1%80%D0%B3%D0%B0%D0%BD%D0%B8%D0%B7%D0%BC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993259" y="3430239"/>
            <a:ext cx="7395164" cy="864096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 smtClean="0">
              <a:solidFill>
                <a:srgbClr val="002060"/>
              </a:solidFill>
            </a:endParaRPr>
          </a:p>
          <a:p>
            <a:pPr algn="ctr"/>
            <a:r>
              <a:rPr lang="ru-RU" sz="2400" b="1" dirty="0" smtClean="0">
                <a:solidFill>
                  <a:srgbClr val="002060"/>
                </a:solidFill>
              </a:rPr>
              <a:t>Почему поднимать и опускать груз оказалось легче?</a:t>
            </a:r>
            <a:endParaRPr lang="ru-RU" sz="2400" b="1" dirty="0">
              <a:solidFill>
                <a:srgbClr val="002060"/>
              </a:solidFill>
            </a:endParaRPr>
          </a:p>
          <a:p>
            <a:pPr algn="ctr"/>
            <a:endParaRPr lang="ru-RU" sz="2400" dirty="0">
              <a:solidFill>
                <a:srgbClr val="002060"/>
              </a:solidFill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836712"/>
            <a:ext cx="3456384" cy="1857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67798" y="836711"/>
            <a:ext cx="3220625" cy="1857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1187933" y="5013176"/>
            <a:ext cx="7005815" cy="64807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 smtClean="0">
              <a:solidFill>
                <a:srgbClr val="002060"/>
              </a:solidFill>
            </a:endParaRPr>
          </a:p>
          <a:p>
            <a:pPr algn="ctr"/>
            <a:r>
              <a:rPr lang="ru-RU" sz="2400" b="1" dirty="0" smtClean="0">
                <a:solidFill>
                  <a:srgbClr val="002060"/>
                </a:solidFill>
              </a:rPr>
              <a:t>Какой фактор влиял на работу мышц?</a:t>
            </a:r>
            <a:endParaRPr lang="ru-RU" sz="2400" b="1" dirty="0">
              <a:solidFill>
                <a:srgbClr val="002060"/>
              </a:solidFill>
            </a:endParaRPr>
          </a:p>
          <a:p>
            <a:pPr algn="ctr"/>
            <a:endParaRPr lang="ru-RU" sz="2400" dirty="0">
              <a:solidFill>
                <a:srgbClr val="002060"/>
              </a:solidFill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3311860" y="5949280"/>
            <a:ext cx="2520280" cy="388640"/>
          </a:xfrm>
          <a:prstGeom prst="round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Характер работы</a:t>
            </a:r>
            <a:endParaRPr lang="ru-RU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83047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6024"/>
            <a:ext cx="9144000" cy="68419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18058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Работа мышц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4525963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437947" y="836712"/>
            <a:ext cx="4104456" cy="108012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Статическая </a:t>
            </a:r>
            <a:endParaRPr lang="ru-RU" sz="3200" b="1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932040" y="836712"/>
            <a:ext cx="4104456" cy="108012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Динамическая </a:t>
            </a:r>
            <a:endParaRPr lang="ru-RU" sz="3200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99706" y="4359437"/>
            <a:ext cx="3888432" cy="72008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</a:rPr>
              <a:t>Утомление наступает быстро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89204" y="2088714"/>
            <a:ext cx="3888432" cy="864096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 smtClean="0">
              <a:solidFill>
                <a:srgbClr val="002060"/>
              </a:solidFill>
            </a:endParaRPr>
          </a:p>
          <a:p>
            <a:pPr algn="ctr"/>
            <a:r>
              <a:rPr lang="ru-RU" sz="2400" b="1" dirty="0" smtClean="0">
                <a:solidFill>
                  <a:srgbClr val="002060"/>
                </a:solidFill>
              </a:rPr>
              <a:t>Работают все мышцы одновременно</a:t>
            </a:r>
            <a:endParaRPr lang="ru-RU" sz="2400" b="1" dirty="0">
              <a:solidFill>
                <a:srgbClr val="002060"/>
              </a:solidFill>
            </a:endParaRPr>
          </a:p>
          <a:p>
            <a:pPr algn="ctr"/>
            <a:endParaRPr lang="ru-RU" sz="2400" dirty="0">
              <a:solidFill>
                <a:srgbClr val="002060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89204" y="3140968"/>
            <a:ext cx="3888432" cy="864096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 smtClean="0">
              <a:solidFill>
                <a:srgbClr val="002060"/>
              </a:solidFill>
            </a:endParaRPr>
          </a:p>
          <a:p>
            <a:pPr algn="ctr"/>
            <a:r>
              <a:rPr lang="ru-RU" sz="2400" b="1" dirty="0" smtClean="0">
                <a:solidFill>
                  <a:srgbClr val="002060"/>
                </a:solidFill>
              </a:rPr>
              <a:t>Затрудняется кровоснабжение мышц</a:t>
            </a:r>
            <a:endParaRPr lang="ru-RU" sz="2400" b="1" dirty="0">
              <a:solidFill>
                <a:srgbClr val="002060"/>
              </a:solidFill>
            </a:endParaRPr>
          </a:p>
          <a:p>
            <a:pPr algn="ctr"/>
            <a:endParaRPr lang="ru-RU" sz="2400" dirty="0">
              <a:solidFill>
                <a:srgbClr val="002060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5058796" y="2060848"/>
            <a:ext cx="3888432" cy="864096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 smtClean="0">
              <a:solidFill>
                <a:srgbClr val="002060"/>
              </a:solidFill>
            </a:endParaRPr>
          </a:p>
          <a:p>
            <a:pPr algn="ctr"/>
            <a:r>
              <a:rPr lang="ru-RU" sz="2400" b="1" dirty="0" smtClean="0">
                <a:solidFill>
                  <a:srgbClr val="002060"/>
                </a:solidFill>
              </a:rPr>
              <a:t>Мышцы работают по очереди</a:t>
            </a:r>
            <a:endParaRPr lang="ru-RU" sz="2400" b="1" dirty="0">
              <a:solidFill>
                <a:srgbClr val="002060"/>
              </a:solidFill>
            </a:endParaRPr>
          </a:p>
          <a:p>
            <a:pPr algn="ctr"/>
            <a:endParaRPr lang="ru-RU" sz="2400" dirty="0">
              <a:solidFill>
                <a:srgbClr val="002060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5058796" y="3165997"/>
            <a:ext cx="3888432" cy="864096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 smtClean="0">
              <a:solidFill>
                <a:srgbClr val="002060"/>
              </a:solidFill>
            </a:endParaRPr>
          </a:p>
          <a:p>
            <a:pPr algn="ctr"/>
            <a:r>
              <a:rPr lang="ru-RU" sz="2400" b="1" dirty="0" smtClean="0">
                <a:solidFill>
                  <a:srgbClr val="002060"/>
                </a:solidFill>
              </a:rPr>
              <a:t>Происходит  отток </a:t>
            </a:r>
            <a:r>
              <a:rPr lang="ru-RU" sz="2400" b="1" dirty="0">
                <a:solidFill>
                  <a:srgbClr val="002060"/>
                </a:solidFill>
              </a:rPr>
              <a:t>крови от органа</a:t>
            </a:r>
          </a:p>
          <a:p>
            <a:pPr algn="ctr"/>
            <a:endParaRPr lang="ru-RU" sz="2400" dirty="0">
              <a:solidFill>
                <a:srgbClr val="002060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5058796" y="4359437"/>
            <a:ext cx="3888432" cy="72008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</a:rPr>
              <a:t>Утомление наступает медленно</a:t>
            </a:r>
            <a:endParaRPr lang="ru-RU" sz="2400" b="1" dirty="0">
              <a:solidFill>
                <a:srgbClr val="002060"/>
              </a:solidFill>
            </a:endParaRPr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5373216"/>
            <a:ext cx="3096344" cy="14847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5373216"/>
            <a:ext cx="2514600" cy="14847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Скругленный прямоугольник 7"/>
          <p:cNvSpPr/>
          <p:nvPr/>
        </p:nvSpPr>
        <p:spPr>
          <a:xfrm>
            <a:off x="3311860" y="5726968"/>
            <a:ext cx="2520280" cy="388640"/>
          </a:xfrm>
          <a:prstGeom prst="round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Характер работы</a:t>
            </a:r>
            <a:endParaRPr lang="ru-RU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72116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11" grpId="0" animBg="1"/>
      <p:bldP spid="12" grpId="0" animBg="1"/>
      <p:bldP spid="13" grpId="0" animBg="1"/>
      <p:bldP spid="1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6024"/>
            <a:ext cx="9144000" cy="68419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Какие факторы влияют на работу мышц?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47948" y="2780928"/>
            <a:ext cx="6014280" cy="1008112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</a:rPr>
              <a:t>2. Величина нагрузки </a:t>
            </a:r>
            <a:endParaRPr lang="ru-RU" sz="4000" b="1" dirty="0">
              <a:solidFill>
                <a:srgbClr val="002060"/>
              </a:solidFill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350939" y="4221088"/>
            <a:ext cx="6166954" cy="1008112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</a:rPr>
              <a:t>3. Ритмичность движения</a:t>
            </a:r>
            <a:endParaRPr lang="ru-RU" sz="4000" b="1" dirty="0">
              <a:solidFill>
                <a:srgbClr val="002060"/>
              </a:solidFill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347948" y="1556792"/>
            <a:ext cx="5992308" cy="1008112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</a:rPr>
              <a:t>1. Характер работы</a:t>
            </a:r>
            <a:endParaRPr lang="ru-RU" sz="40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71430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6024"/>
            <a:ext cx="9144000" cy="68419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Фактор</a:t>
            </a:r>
            <a:r>
              <a:rPr lang="ru-RU" b="1" dirty="0" smtClean="0">
                <a:solidFill>
                  <a:srgbClr val="FF0000"/>
                </a:solidFill>
              </a:rPr>
              <a:t> величина нагрузки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215516" y="1052736"/>
            <a:ext cx="8712968" cy="1944216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</a:rPr>
              <a:t>В группе проверить влияние величины нагрузки на работу мышц</a:t>
            </a:r>
            <a:endParaRPr lang="ru-RU" sz="4000" b="1" dirty="0">
              <a:solidFill>
                <a:srgbClr val="00206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627784" y="3140968"/>
            <a:ext cx="3888432" cy="864096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 smtClean="0">
              <a:solidFill>
                <a:srgbClr val="002060"/>
              </a:solidFill>
            </a:endParaRPr>
          </a:p>
          <a:p>
            <a:pPr algn="ctr"/>
            <a:r>
              <a:rPr lang="en-US" sz="4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ru-RU" sz="4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en-US" sz="4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 </a:t>
            </a:r>
            <a:r>
              <a:rPr lang="en-US" sz="48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mgh</a:t>
            </a:r>
            <a:endParaRPr lang="ru-RU" sz="48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763688" y="4149080"/>
            <a:ext cx="5896272" cy="2232248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48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48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4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en-US" sz="4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-масса</a:t>
            </a:r>
          </a:p>
          <a:p>
            <a:pPr algn="ctr"/>
            <a:r>
              <a:rPr lang="en-US" sz="4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g- </a:t>
            </a:r>
            <a:r>
              <a:rPr lang="ru-RU" sz="4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ускорение</a:t>
            </a:r>
          </a:p>
          <a:p>
            <a:pPr lvl="0" algn="ctr"/>
            <a:r>
              <a:rPr lang="en-US" sz="4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ru-RU" sz="4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 высота</a:t>
            </a:r>
            <a:endParaRPr lang="ru-RU" sz="48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48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48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275271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Прямоугольник 9"/>
          <p:cNvSpPr/>
          <p:nvPr/>
        </p:nvSpPr>
        <p:spPr>
          <a:xfrm>
            <a:off x="755576" y="1052736"/>
            <a:ext cx="7920880" cy="313234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</a:rPr>
              <a:t>Наибольшая работа будет совершаться тогда, когда нагрузка будет не максимальной и не минимальной, </a:t>
            </a:r>
            <a:r>
              <a:rPr lang="ru-RU" sz="4000" b="1" dirty="0" smtClean="0">
                <a:solidFill>
                  <a:srgbClr val="FF0000"/>
                </a:solidFill>
              </a:rPr>
              <a:t>а средней</a:t>
            </a:r>
            <a:r>
              <a:rPr lang="ru-RU" sz="4000" b="1" dirty="0" smtClean="0">
                <a:solidFill>
                  <a:srgbClr val="002060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734178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Фактор</a:t>
            </a:r>
            <a:r>
              <a:rPr lang="ru-RU" b="1" dirty="0" smtClean="0">
                <a:solidFill>
                  <a:srgbClr val="FF0000"/>
                </a:solidFill>
              </a:rPr>
              <a:t> ритм работы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91875" y="1772816"/>
            <a:ext cx="7920880" cy="313234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</a:rPr>
              <a:t>Сконструируйте опыт, доказывающий данный фактор</a:t>
            </a:r>
          </a:p>
        </p:txBody>
      </p:sp>
    </p:spTree>
    <p:extLst>
      <p:ext uri="{BB962C8B-B14F-4D97-AF65-F5344CB8AC3E}">
        <p14:creationId xmlns:p14="http://schemas.microsoft.com/office/powerpoint/2010/main" val="26271932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18058"/>
          </a:xfrm>
        </p:spPr>
        <p:txBody>
          <a:bodyPr>
            <a:normAutofit fontScale="90000"/>
          </a:bodyPr>
          <a:lstStyle/>
          <a:p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179512" y="332656"/>
            <a:ext cx="8784976" cy="6336704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77500" lnSpcReduction="20000"/>
          </a:bodyPr>
          <a:lstStyle/>
          <a:p>
            <a:pPr algn="ctr"/>
            <a:endParaRPr lang="ru-RU" sz="4000" b="1" dirty="0" smtClean="0">
              <a:solidFill>
                <a:srgbClr val="002060"/>
              </a:solidFill>
            </a:endParaRPr>
          </a:p>
          <a:p>
            <a:pPr algn="ctr"/>
            <a:r>
              <a:rPr lang="ru-RU" sz="4000" b="1" dirty="0" smtClean="0">
                <a:solidFill>
                  <a:srgbClr val="002060"/>
                </a:solidFill>
              </a:rPr>
              <a:t>Утомление зависит от </a:t>
            </a:r>
            <a:r>
              <a:rPr lang="ru-RU" sz="4000" b="1" dirty="0">
                <a:solidFill>
                  <a:srgbClr val="002060"/>
                </a:solidFill>
              </a:rPr>
              <a:t>нагрузки </a:t>
            </a:r>
            <a:r>
              <a:rPr lang="ru-RU" sz="4000" b="1" dirty="0">
                <a:solidFill>
                  <a:schemeClr val="tx1"/>
                </a:solidFill>
              </a:rPr>
              <a:t>(надо брать груз одной и той же массы)</a:t>
            </a:r>
            <a:endParaRPr lang="ru-RU" sz="4000" b="1" dirty="0" smtClean="0">
              <a:solidFill>
                <a:schemeClr val="tx1"/>
              </a:solidFill>
            </a:endParaRPr>
          </a:p>
          <a:p>
            <a:pPr algn="ctr"/>
            <a:r>
              <a:rPr lang="ru-RU" sz="4000" b="1" dirty="0" smtClean="0">
                <a:solidFill>
                  <a:srgbClr val="002060"/>
                </a:solidFill>
              </a:rPr>
              <a:t>Разные люди обладают разной физической </a:t>
            </a:r>
            <a:r>
              <a:rPr lang="ru-RU" sz="4000" b="1" dirty="0">
                <a:solidFill>
                  <a:srgbClr val="002060"/>
                </a:solidFill>
              </a:rPr>
              <a:t>силой </a:t>
            </a:r>
            <a:r>
              <a:rPr lang="ru-RU" sz="4000" b="1" dirty="0" smtClean="0">
                <a:solidFill>
                  <a:schemeClr val="tx1"/>
                </a:solidFill>
              </a:rPr>
              <a:t>(</a:t>
            </a:r>
            <a:r>
              <a:rPr lang="ru-RU" sz="4000" b="1" dirty="0">
                <a:solidFill>
                  <a:schemeClr val="tx1"/>
                </a:solidFill>
              </a:rPr>
              <a:t>для </a:t>
            </a:r>
            <a:r>
              <a:rPr lang="ru-RU" sz="4000" b="1" dirty="0" smtClean="0">
                <a:solidFill>
                  <a:schemeClr val="tx1"/>
                </a:solidFill>
              </a:rPr>
              <a:t>опыта нельзя </a:t>
            </a:r>
            <a:r>
              <a:rPr lang="ru-RU" sz="4000" b="1" dirty="0">
                <a:solidFill>
                  <a:schemeClr val="tx1"/>
                </a:solidFill>
              </a:rPr>
              <a:t>брать разных </a:t>
            </a:r>
            <a:r>
              <a:rPr lang="ru-RU" sz="4000" b="1" dirty="0" smtClean="0">
                <a:solidFill>
                  <a:schemeClr val="tx1"/>
                </a:solidFill>
              </a:rPr>
              <a:t>людей)</a:t>
            </a:r>
          </a:p>
          <a:p>
            <a:pPr algn="ctr"/>
            <a:r>
              <a:rPr lang="ru-RU" sz="4000" b="1" dirty="0" smtClean="0">
                <a:solidFill>
                  <a:srgbClr val="002060"/>
                </a:solidFill>
              </a:rPr>
              <a:t>Левая рука слабее </a:t>
            </a:r>
            <a:r>
              <a:rPr lang="ru-RU" sz="4000" b="1" dirty="0">
                <a:solidFill>
                  <a:srgbClr val="002060"/>
                </a:solidFill>
              </a:rPr>
              <a:t>правой </a:t>
            </a:r>
            <a:r>
              <a:rPr lang="ru-RU" sz="4000" b="1" dirty="0">
                <a:solidFill>
                  <a:schemeClr val="tx1"/>
                </a:solidFill>
              </a:rPr>
              <a:t>(опыт надо </a:t>
            </a:r>
            <a:r>
              <a:rPr lang="ru-RU" sz="4000" b="1" dirty="0" smtClean="0">
                <a:solidFill>
                  <a:schemeClr val="tx1"/>
                </a:solidFill>
              </a:rPr>
              <a:t>проводить </a:t>
            </a:r>
            <a:r>
              <a:rPr lang="ru-RU" sz="4000" b="1" dirty="0">
                <a:solidFill>
                  <a:schemeClr val="tx1"/>
                </a:solidFill>
              </a:rPr>
              <a:t>на одной руке)</a:t>
            </a:r>
            <a:endParaRPr lang="ru-RU" sz="4000" b="1" dirty="0" smtClean="0">
              <a:solidFill>
                <a:schemeClr val="tx1"/>
              </a:solidFill>
            </a:endParaRPr>
          </a:p>
          <a:p>
            <a:pPr algn="ctr"/>
            <a:r>
              <a:rPr lang="ru-RU" sz="4000" b="1" dirty="0" smtClean="0">
                <a:solidFill>
                  <a:srgbClr val="002060"/>
                </a:solidFill>
              </a:rPr>
              <a:t>На производительность оказывает влияние предшествующая нагрузка </a:t>
            </a:r>
            <a:r>
              <a:rPr lang="ru-RU" sz="4000" b="1" dirty="0" smtClean="0">
                <a:solidFill>
                  <a:schemeClr val="tx1"/>
                </a:solidFill>
              </a:rPr>
              <a:t>(на результат влияет усталость)</a:t>
            </a:r>
          </a:p>
          <a:p>
            <a:pPr algn="ctr"/>
            <a:r>
              <a:rPr lang="ru-RU" sz="4000" b="1" dirty="0" smtClean="0">
                <a:solidFill>
                  <a:srgbClr val="002060"/>
                </a:solidFill>
              </a:rPr>
              <a:t>Разные действия дают разный результат </a:t>
            </a:r>
            <a:r>
              <a:rPr lang="ru-RU" sz="4000" b="1" dirty="0" smtClean="0">
                <a:solidFill>
                  <a:schemeClr val="tx1"/>
                </a:solidFill>
              </a:rPr>
              <a:t>(в опыте считают конкретное действие - сгибание или разгибание)</a:t>
            </a:r>
          </a:p>
          <a:p>
            <a:pPr algn="ctr"/>
            <a:endParaRPr lang="ru-RU" sz="4000" b="1" dirty="0" smtClean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3874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35694"/>
            <a:ext cx="7704856" cy="67933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29336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5174035"/>
          </a:xfrm>
        </p:spPr>
        <p:txBody>
          <a:bodyPr>
            <a:normAutofit/>
          </a:bodyPr>
          <a:lstStyle/>
          <a:p>
            <a:r>
              <a:rPr lang="ru-RU" sz="3600" b="1" dirty="0" err="1">
                <a:solidFill>
                  <a:srgbClr val="FF0000"/>
                </a:solidFill>
              </a:rPr>
              <a:t>Физиоло́гия</a:t>
            </a:r>
            <a:r>
              <a:rPr lang="ru-RU" sz="3600" b="1" dirty="0">
                <a:solidFill>
                  <a:srgbClr val="FF0000"/>
                </a:solidFill>
              </a:rPr>
              <a:t> труда́</a:t>
            </a:r>
            <a:r>
              <a:rPr lang="ru-RU" sz="3600" b="1" dirty="0"/>
              <a:t> — раздел </a:t>
            </a:r>
            <a:r>
              <a:rPr lang="ru-RU" sz="3600" b="1" dirty="0">
                <a:hlinkClick r:id="rId3" tooltip="Физиология"/>
              </a:rPr>
              <a:t>физиологии</a:t>
            </a:r>
            <a:r>
              <a:rPr lang="ru-RU" sz="3600" b="1" dirty="0"/>
              <a:t>, изучающий изменения функционального состояния </a:t>
            </a:r>
            <a:r>
              <a:rPr lang="ru-RU" sz="3600" b="1" dirty="0">
                <a:hlinkClick r:id="rId4" tooltip="Организм"/>
              </a:rPr>
              <a:t>организма</a:t>
            </a:r>
            <a:r>
              <a:rPr lang="ru-RU" sz="3600" b="1" dirty="0"/>
              <a:t> человека под влиянием его </a:t>
            </a:r>
            <a:r>
              <a:rPr lang="ru-RU" sz="3600" b="1" dirty="0">
                <a:hlinkClick r:id="rId5" tooltip="Трудовая деятельность"/>
              </a:rPr>
              <a:t>трудовой деятельности</a:t>
            </a:r>
            <a:r>
              <a:rPr lang="ru-RU" sz="3600" b="1" dirty="0"/>
              <a:t>, вырабатывающий методы и средства организации труда, обеспечивающие высокую </a:t>
            </a:r>
            <a:r>
              <a:rPr lang="ru-RU" sz="3600" b="1" dirty="0">
                <a:hlinkClick r:id="rId6" tooltip="Работоспособность"/>
              </a:rPr>
              <a:t>работоспособность</a:t>
            </a:r>
            <a:r>
              <a:rPr lang="ru-RU" sz="3600" b="1" dirty="0"/>
              <a:t> и сохранение </a:t>
            </a:r>
            <a:r>
              <a:rPr lang="ru-RU" sz="3600" b="1" dirty="0" smtClean="0">
                <a:hlinkClick r:id="rId7" tooltip="Здоровье"/>
              </a:rPr>
              <a:t>здоровья</a:t>
            </a:r>
            <a:r>
              <a:rPr lang="ru-RU" sz="3600" b="1" dirty="0" smtClean="0"/>
              <a:t>. </a:t>
            </a:r>
            <a:endParaRPr lang="ru-RU" sz="3600" b="1" dirty="0"/>
          </a:p>
        </p:txBody>
      </p:sp>
    </p:spTree>
    <p:extLst>
      <p:ext uri="{BB962C8B-B14F-4D97-AF65-F5344CB8AC3E}">
        <p14:creationId xmlns:p14="http://schemas.microsoft.com/office/powerpoint/2010/main" val="3300665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453</TotalTime>
  <Words>187</Words>
  <Application>Microsoft Office PowerPoint</Application>
  <PresentationFormat>Экран (4:3)</PresentationFormat>
  <Paragraphs>42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Презентация PowerPoint</vt:lpstr>
      <vt:lpstr>Работа мышц</vt:lpstr>
      <vt:lpstr>Какие факторы влияют на работу мышц?</vt:lpstr>
      <vt:lpstr>Фактор величина нагрузки</vt:lpstr>
      <vt:lpstr>Презентация PowerPoint</vt:lpstr>
      <vt:lpstr>Фактор ритм работы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Мышцы </dc:title>
  <dc:creator>Gold</dc:creator>
  <cp:lastModifiedBy>Анна Ионовна</cp:lastModifiedBy>
  <cp:revision>35</cp:revision>
  <dcterms:created xsi:type="dcterms:W3CDTF">2020-12-04T10:23:01Z</dcterms:created>
  <dcterms:modified xsi:type="dcterms:W3CDTF">2023-12-05T01:14:36Z</dcterms:modified>
</cp:coreProperties>
</file>