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81" r:id="rId11"/>
    <p:sldId id="283" r:id="rId12"/>
    <p:sldId id="284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7" r:id="rId23"/>
    <p:sldId id="280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Социально-психологическое тестирование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714752"/>
            <a:ext cx="5857916" cy="292895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Педагог-психолог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МБУ ДО Радуга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Гололобова Анжела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Александровна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2023 г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могут обратиться за консультацией к педагогу-психологу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принять участие в психологических программах или </a:t>
            </a:r>
            <a:r>
              <a:rPr lang="ru-RU" dirty="0" smtClean="0"/>
              <a:t>мероприятиях</a:t>
            </a:r>
          </a:p>
          <a:p>
            <a:endParaRPr lang="ru-RU" dirty="0"/>
          </a:p>
          <a:p>
            <a:r>
              <a:rPr lang="ru-RU" dirty="0"/>
              <a:t>узнать больше о самом себе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766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Факторы риска </a:t>
            </a:r>
            <a:r>
              <a:rPr lang="ru-RU" sz="2800" dirty="0" smtClean="0"/>
              <a:t>– социально-психологические условия, повышающие угрозу вовлечения в зависимое поведение.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8005026" cy="46767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i="1" dirty="0" smtClean="0"/>
              <a:t>Потребность в одобрении </a:t>
            </a:r>
            <a:r>
              <a:rPr lang="ru-RU" dirty="0" smtClean="0"/>
              <a:t>(желание всем угодить, понравиться, получить похвалу).</a:t>
            </a:r>
          </a:p>
          <a:p>
            <a:pPr algn="just"/>
            <a:r>
              <a:rPr lang="ru-RU" i="1" dirty="0" smtClean="0"/>
              <a:t>Принятие асоциальных установок социума </a:t>
            </a:r>
            <a:r>
              <a:rPr lang="ru-RU" dirty="0" smtClean="0"/>
              <a:t>(романтизация преступных и </a:t>
            </a:r>
            <a:r>
              <a:rPr lang="ru-RU" dirty="0" err="1" smtClean="0"/>
              <a:t>околозаконных</a:t>
            </a:r>
            <a:r>
              <a:rPr lang="ru-RU" dirty="0" smtClean="0"/>
              <a:t> поступков, подражание им).</a:t>
            </a:r>
          </a:p>
          <a:p>
            <a:pPr algn="just"/>
            <a:r>
              <a:rPr lang="ru-RU" i="1" dirty="0" err="1" smtClean="0"/>
              <a:t>Наркопотребление</a:t>
            </a:r>
            <a:r>
              <a:rPr lang="ru-RU" dirty="0" smtClean="0"/>
              <a:t> в социальном окружении – распространенность </a:t>
            </a:r>
            <a:r>
              <a:rPr lang="ru-RU" dirty="0" err="1" smtClean="0"/>
              <a:t>наркопотребляющих</a:t>
            </a:r>
            <a:r>
              <a:rPr lang="ru-RU" dirty="0" smtClean="0"/>
              <a:t> среди знакомых и близких.</a:t>
            </a:r>
          </a:p>
          <a:p>
            <a:pPr algn="just"/>
            <a:r>
              <a:rPr lang="ru-RU" i="1" dirty="0" smtClean="0"/>
              <a:t>Подверженность влиянию группы</a:t>
            </a:r>
            <a:r>
              <a:rPr lang="ru-RU" dirty="0" smtClean="0"/>
              <a:t> (приоритетно не свое мнение, а мнение окружающих людей) .</a:t>
            </a:r>
          </a:p>
          <a:p>
            <a:pPr algn="just"/>
            <a:r>
              <a:rPr lang="ru-RU" i="1" dirty="0" smtClean="0"/>
              <a:t>Тревожность </a:t>
            </a:r>
            <a:r>
              <a:rPr lang="ru-RU" dirty="0" smtClean="0"/>
              <a:t>(постоянное ожидание плохого / неудачи)</a:t>
            </a:r>
          </a:p>
          <a:p>
            <a:pPr algn="just"/>
            <a:r>
              <a:rPr lang="ru-RU" i="1" dirty="0" smtClean="0"/>
              <a:t>Импульсивность</a:t>
            </a:r>
            <a:r>
              <a:rPr lang="ru-RU" dirty="0" smtClean="0"/>
              <a:t> (отсутствие контроля над своими поступками, необдуманные действия) .</a:t>
            </a:r>
          </a:p>
          <a:p>
            <a:pPr algn="just"/>
            <a:r>
              <a:rPr lang="ru-RU" i="1" dirty="0" smtClean="0"/>
              <a:t>Склонность к риску </a:t>
            </a:r>
            <a:r>
              <a:rPr lang="ru-RU" dirty="0" smtClean="0"/>
              <a:t>(опасное поведение, увлечения с риском для здоровья).</a:t>
            </a:r>
          </a:p>
          <a:p>
            <a:pPr algn="just"/>
            <a:r>
              <a:rPr lang="ru-RU" i="1" dirty="0" smtClean="0"/>
              <a:t>Фрустрация </a:t>
            </a:r>
            <a:r>
              <a:rPr lang="ru-RU" dirty="0" smtClean="0"/>
              <a:t>(от лат. «</a:t>
            </a:r>
            <a:r>
              <a:rPr lang="ru-RU" dirty="0" err="1" smtClean="0"/>
              <a:t>frustration</a:t>
            </a:r>
            <a:r>
              <a:rPr lang="ru-RU" dirty="0" smtClean="0"/>
              <a:t>» – обман, расстройство, разрушение планов) – психическое состояние переживания неудачи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Факторы защиты </a:t>
            </a:r>
            <a:r>
              <a:rPr lang="ru-RU" sz="2800" dirty="0" smtClean="0"/>
              <a:t>– это обстоятельства, повышающие социально-психологическую устойчивость к воздействию факторов риска.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/>
              <a:t>Принятие родителями </a:t>
            </a:r>
            <a:r>
              <a:rPr lang="ru-RU" dirty="0" smtClean="0"/>
              <a:t>(хорошие взаимоотношения с родителями, ощущение «нужности», поддержки и понимания).</a:t>
            </a:r>
          </a:p>
          <a:p>
            <a:pPr algn="just"/>
            <a:r>
              <a:rPr lang="ru-RU" i="1" dirty="0" smtClean="0"/>
              <a:t>Принятие одноклассниками </a:t>
            </a:r>
            <a:r>
              <a:rPr lang="ru-RU" dirty="0" smtClean="0"/>
              <a:t>(дружеские отношения с классным коллективом) .</a:t>
            </a:r>
          </a:p>
          <a:p>
            <a:pPr algn="just"/>
            <a:r>
              <a:rPr lang="ru-RU" i="1" dirty="0" smtClean="0"/>
              <a:t>Социальная активность </a:t>
            </a:r>
            <a:r>
              <a:rPr lang="ru-RU" dirty="0" smtClean="0"/>
              <a:t>(готовность к участию в социально-значимой деятельности).</a:t>
            </a:r>
          </a:p>
          <a:p>
            <a:pPr algn="just"/>
            <a:r>
              <a:rPr lang="ru-RU" i="1" dirty="0" smtClean="0"/>
              <a:t>Самоконтроль поведения </a:t>
            </a:r>
            <a:r>
              <a:rPr lang="ru-RU" dirty="0" smtClean="0"/>
              <a:t>(умение управлять своими эмоциями в зависимости от ситуации). </a:t>
            </a:r>
          </a:p>
          <a:p>
            <a:pPr algn="just"/>
            <a:r>
              <a:rPr lang="ru-RU" i="1" dirty="0" err="1" smtClean="0"/>
              <a:t>Самоэффективность</a:t>
            </a:r>
            <a:r>
              <a:rPr lang="ru-RU" dirty="0" smtClean="0"/>
              <a:t> (уверенность в своих силах)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ru-RU" dirty="0" smtClean="0"/>
              <a:t>Результат СПТ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18</a:t>
            </a:r>
            <a:r>
              <a:rPr lang="ru-RU" dirty="0" smtClean="0"/>
              <a:t> образовательных организаций</a:t>
            </a:r>
          </a:p>
          <a:p>
            <a:r>
              <a:rPr lang="ru-RU" dirty="0" smtClean="0"/>
              <a:t>Обучающиеся 7-11 классов- 1133 чел. (участвовали 1123 чел.)</a:t>
            </a:r>
          </a:p>
          <a:p>
            <a:endParaRPr lang="ru-RU" dirty="0" smtClean="0"/>
          </a:p>
          <a:p>
            <a:r>
              <a:rPr lang="ru-RU" dirty="0" smtClean="0"/>
              <a:t>	В «группе высокого риска» – </a:t>
            </a:r>
            <a:r>
              <a:rPr lang="ru-RU" b="1" i="1" dirty="0" smtClean="0"/>
              <a:t>234 ребенка (21%).</a:t>
            </a:r>
          </a:p>
          <a:p>
            <a:pPr>
              <a:buNone/>
            </a:pPr>
            <a:r>
              <a:rPr lang="ru-RU" dirty="0" smtClean="0"/>
              <a:t>     Средний краевой показатель – </a:t>
            </a:r>
            <a:r>
              <a:rPr lang="ru-RU" b="1" i="1" dirty="0" smtClean="0"/>
              <a:t>18,7%</a:t>
            </a:r>
          </a:p>
          <a:p>
            <a:r>
              <a:rPr lang="ru-RU" dirty="0" smtClean="0"/>
              <a:t>В «группу высокого риска» не попали только обучающиеся </a:t>
            </a:r>
            <a:r>
              <a:rPr lang="ru-RU" b="1" i="1" dirty="0" smtClean="0"/>
              <a:t>одной образовательной организации.</a:t>
            </a:r>
          </a:p>
          <a:p>
            <a:r>
              <a:rPr lang="ru-RU" dirty="0" smtClean="0"/>
              <a:t>В «группе  высочайшего риска» - </a:t>
            </a:r>
            <a:r>
              <a:rPr lang="ru-RU" b="1" i="1" dirty="0" smtClean="0"/>
              <a:t>51 ребенок (4,5%).</a:t>
            </a:r>
          </a:p>
          <a:p>
            <a:pPr>
              <a:buNone/>
            </a:pPr>
            <a:r>
              <a:rPr lang="ru-RU" dirty="0" smtClean="0"/>
              <a:t>  Средний краевой показатель -</a:t>
            </a:r>
            <a:r>
              <a:rPr lang="ru-RU" b="1" i="1" dirty="0" smtClean="0"/>
              <a:t>5,6%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«Что я, как родитель, могу сделать для своего ребенка для того, чтобы снизить факторы риска?»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sz="3800" b="1" dirty="0" smtClean="0"/>
              <a:t>Потребность в одобрении</a:t>
            </a:r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 algn="just"/>
            <a:r>
              <a:rPr lang="ru-RU" dirty="0" smtClean="0"/>
              <a:t> Дайте ребенку возможность свободно выражать свои чувства и потребности.</a:t>
            </a:r>
          </a:p>
          <a:p>
            <a:pPr marL="514350" indent="-514350" algn="just"/>
            <a:r>
              <a:rPr lang="ru-RU" dirty="0" smtClean="0"/>
              <a:t>Учите ребенка обращаться за помощью.</a:t>
            </a:r>
          </a:p>
          <a:p>
            <a:pPr marL="514350" indent="-514350" algn="just"/>
            <a:r>
              <a:rPr lang="ru-RU" dirty="0" smtClean="0"/>
              <a:t>Избегайте </a:t>
            </a:r>
            <a:r>
              <a:rPr lang="ru-RU" dirty="0" err="1" smtClean="0"/>
              <a:t>гиперопеки</a:t>
            </a:r>
            <a:r>
              <a:rPr lang="ru-RU" dirty="0" smtClean="0"/>
              <a:t>. </a:t>
            </a:r>
          </a:p>
          <a:p>
            <a:pPr marL="514350" indent="-514350" algn="just"/>
            <a:r>
              <a:rPr lang="ru-RU" dirty="0" smtClean="0"/>
              <a:t>Не используйте ребёнка в качестве инструмента реализации собственных нереализованных возможностей, упущенных в прошлом.</a:t>
            </a:r>
          </a:p>
          <a:p>
            <a:pPr marL="514350" indent="-514350" algn="just"/>
            <a:r>
              <a:rPr lang="ru-RU" dirty="0" smtClean="0"/>
              <a:t>Интересуйтесь жизнью ребенка и оказывайте ему поддержку. </a:t>
            </a:r>
          </a:p>
          <a:p>
            <a:pPr marL="514350" indent="-514350" algn="just"/>
            <a:r>
              <a:rPr lang="ru-RU" dirty="0" smtClean="0"/>
              <a:t>Не предъявляйте ребенку излишних требований.</a:t>
            </a:r>
          </a:p>
          <a:p>
            <a:pPr marL="514350" indent="-514350" algn="just"/>
            <a:r>
              <a:rPr lang="ru-RU" dirty="0" smtClean="0"/>
              <a:t>Подчеркивайте достоинства и не фокусируйте внимание на недостатках.</a:t>
            </a:r>
          </a:p>
          <a:p>
            <a:pPr marL="514350" indent="-514350" algn="just"/>
            <a:r>
              <a:rPr lang="ru-RU" dirty="0" smtClean="0"/>
              <a:t>Относитесь к ребенку как к самостоятельному и взрослому человеку.</a:t>
            </a:r>
          </a:p>
          <a:p>
            <a:pPr marL="514350" indent="-514350" algn="just"/>
            <a:r>
              <a:rPr lang="ru-RU" dirty="0" smtClean="0"/>
              <a:t>Показывайте личный пример. 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помочь ребенку иметь свою позицию и не поддаваться влиянию группы?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/>
              <a:t>2. Подверженность влиянию группы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2800" dirty="0" smtClean="0"/>
              <a:t>Учите ребенка говорить «нет» (</a:t>
            </a:r>
            <a:r>
              <a:rPr lang="ru-RU" sz="2400" dirty="0" smtClean="0"/>
              <a:t>необходимо дать ему возможность говорить о том, что ему не нравится, с чем он не согласен, высказываться от первого лица и, что немаловажно, аргументировать свой отказ)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Учите уверенному языку тела.</a:t>
            </a:r>
          </a:p>
          <a:p>
            <a:r>
              <a:rPr lang="ru-RU" sz="2800" dirty="0" smtClean="0"/>
              <a:t>Подкрепляйте уверенность ребенка в себе.</a:t>
            </a:r>
          </a:p>
          <a:p>
            <a:r>
              <a:rPr lang="ru-RU" sz="2800" dirty="0" smtClean="0"/>
              <a:t>Проводите семейные обсуждения.</a:t>
            </a:r>
          </a:p>
          <a:p>
            <a:r>
              <a:rPr lang="ru-RU" sz="2800" dirty="0" smtClean="0"/>
              <a:t>Правила и ограничения, которые дают ребенку ощущение безопасности и чувство любви.</a:t>
            </a:r>
          </a:p>
          <a:p>
            <a:r>
              <a:rPr lang="ru-RU" sz="2800" dirty="0" smtClean="0"/>
              <a:t> Организация свободного времени подростка согласно его возрасту, увлечениям и интересам.</a:t>
            </a:r>
          </a:p>
          <a:p>
            <a:r>
              <a:rPr lang="ru-RU" sz="2800" dirty="0" smtClean="0"/>
              <a:t>Самый верный и действенный способ оградить ребенка от плохой компании — это близкие доверительные семейные отношения.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 помочь ребенку, с высокой тревожностью?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21537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3. Тревожность </a:t>
            </a:r>
          </a:p>
          <a:p>
            <a:r>
              <a:rPr lang="ru-RU" dirty="0" smtClean="0"/>
              <a:t>Необходимо понять и принять тревогу ребенка.</a:t>
            </a:r>
          </a:p>
          <a:p>
            <a:r>
              <a:rPr lang="ru-RU" dirty="0" smtClean="0"/>
              <a:t>Заранее готовьте тревожного ребенка к жизненным переменам и важным событиям, оговаривайте то, что будет происходить.</a:t>
            </a:r>
          </a:p>
          <a:p>
            <a:r>
              <a:rPr lang="ru-RU" dirty="0" smtClean="0"/>
              <a:t>Не пытайтесь повысить работоспособность такого ребенка, описывая предстоящие трудности в черных красках. </a:t>
            </a:r>
          </a:p>
          <a:p>
            <a:r>
              <a:rPr lang="ru-RU" dirty="0" smtClean="0"/>
              <a:t>Сравнивайте результаты ребенка только с его же предыдущими достижениями/неудачами.</a:t>
            </a:r>
          </a:p>
          <a:p>
            <a:pPr lvl="0"/>
            <a:r>
              <a:rPr lang="ru-RU" dirty="0" smtClean="0"/>
              <a:t>Старайтесь в любой ситуации искать плюсы («нет худа без добра»): ошибки в контрольной – это важный опыт, ты понял, что нужно повторить, на что обратить внимание...</a:t>
            </a:r>
          </a:p>
          <a:p>
            <a:r>
              <a:rPr lang="ru-RU" dirty="0" smtClean="0"/>
              <a:t>Учите ребенка (и учитесь сами) расслабляться (дыхательные упражнения, мысли о хорошем, счет и т.д.) и адекватно выражать негативные эмоции.</a:t>
            </a:r>
          </a:p>
          <a:p>
            <a:pPr lvl="0"/>
            <a:r>
              <a:rPr lang="ru-RU" dirty="0" smtClean="0"/>
              <a:t>Помочь ребенку преодолеть чувство тревоги можно с помощью объятий, поцелуев, поглаживания по голове, т.е. телесного контакта.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 помочь ребенку справиться с фрустрацией?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/>
              <a:t>4. Фрустрация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2400" dirty="0" smtClean="0"/>
              <a:t> Сохраняйте спокойствие (Когда вы видите, что ваш ребенок раздражен, постарайтесь не отзеркаливать его состояние своим тоном голоса или поведением).</a:t>
            </a:r>
          </a:p>
          <a:p>
            <a:r>
              <a:rPr lang="ru-RU" sz="2400" dirty="0" smtClean="0"/>
              <a:t>Необходимость испытаний.</a:t>
            </a:r>
          </a:p>
          <a:p>
            <a:r>
              <a:rPr lang="ru-RU" sz="2400" dirty="0" smtClean="0"/>
              <a:t>Способствуйте эффективной коммуникации.</a:t>
            </a:r>
          </a:p>
          <a:p>
            <a:r>
              <a:rPr lang="ru-RU" sz="2400" dirty="0" smtClean="0"/>
              <a:t>Полагайтесь на установленный </a:t>
            </a:r>
            <a:r>
              <a:rPr lang="ru-RU" sz="2400" dirty="0" smtClean="0"/>
              <a:t>порядок(сохраняйте </a:t>
            </a:r>
            <a:r>
              <a:rPr lang="ru-RU" sz="2400" dirty="0" smtClean="0"/>
              <a:t>мир вашего ребенка максимально предсказуемым и обычным, в его жизни обязательно должны быть стабильные моменты).</a:t>
            </a:r>
          </a:p>
          <a:p>
            <a:r>
              <a:rPr lang="ru-RU" sz="2400" dirty="0" smtClean="0"/>
              <a:t>Будьте образцом для подражания (« сделай несколько глубоких вдохов», «все нормально, я справлюсь с этим» или «это действительно не такое уж и большое дело, мне нужно просто успокоиться»).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 уберечь ребенка от негативных установок, которые транслируются в обществе?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400" b="1" dirty="0" smtClean="0"/>
              <a:t>5. Принятие асоциальных установок социума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 Обращайте внимание на то, чтобы комфорт создавался в семейной среде, чтобы у подростка не возникало желание уйти в «плохую» компанию.</a:t>
            </a:r>
          </a:p>
          <a:p>
            <a:r>
              <a:rPr lang="ru-RU" dirty="0" smtClean="0"/>
              <a:t>Уделяйте внимание тому, чтобы ваш ребенок отдавал предпочтение группам подростков, где он себя будет комфортно чувствовать (это могут быть спортивные секции и кружки).</a:t>
            </a:r>
          </a:p>
          <a:p>
            <a:r>
              <a:rPr lang="ru-RU" dirty="0" smtClean="0"/>
              <a:t>Избегайте чрезмерного использования дисциплинарных мер по отношению к подростку.</a:t>
            </a:r>
          </a:p>
          <a:p>
            <a:r>
              <a:rPr lang="ru-RU" dirty="0" smtClean="0"/>
              <a:t>Не стыдитесь обращаться за помощью к специалистам: к педагогу- психологу , классному руководителю и т.д.</a:t>
            </a:r>
          </a:p>
          <a:p>
            <a:r>
              <a:rPr lang="ru-RU" dirty="0" smtClean="0"/>
              <a:t>Научитесь </a:t>
            </a:r>
            <a:r>
              <a:rPr lang="ru-RU" dirty="0" smtClean="0"/>
              <a:t>делиться своей ответственностью с подростком и показывать на личном примере приемлемое социальное поведение.</a:t>
            </a:r>
          </a:p>
          <a:p>
            <a:r>
              <a:rPr lang="ru-RU" dirty="0" smtClean="0"/>
              <a:t>Знайте – чрезмерная опека над ребенком может лишь усугубить ситуацию. </a:t>
            </a:r>
          </a:p>
          <a:p>
            <a:r>
              <a:rPr lang="ru-RU" dirty="0" smtClean="0"/>
              <a:t> Чаще вспоминайте о тех семейных ценностях и традициях, которые существуют в вашей семье.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уберечь ребенка от влияния примеров </a:t>
            </a:r>
            <a:r>
              <a:rPr lang="ru-RU" sz="2400" dirty="0" err="1" smtClean="0"/>
              <a:t>наркопотребления</a:t>
            </a:r>
            <a:r>
              <a:rPr lang="ru-RU" sz="2400" dirty="0" smtClean="0"/>
              <a:t> в социальном окружении?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5410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dirty="0" smtClean="0"/>
              <a:t>6. </a:t>
            </a:r>
            <a:r>
              <a:rPr lang="ru-RU" sz="5100" b="1" dirty="0" err="1" smtClean="0"/>
              <a:t>Наркопотребление</a:t>
            </a:r>
            <a:r>
              <a:rPr lang="ru-RU" sz="5100" b="1" dirty="0" smtClean="0"/>
              <a:t>, потребление ПАВ в социальном окружении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3800" dirty="0" smtClean="0"/>
              <a:t>Стремитесь выстраивать между вами и вашим ребенком доверительные отношения.</a:t>
            </a:r>
          </a:p>
          <a:p>
            <a:r>
              <a:rPr lang="ru-RU" sz="3800" dirty="0" smtClean="0"/>
              <a:t>Придерживайтесь здоровой авторитетности вас как родителя для подростка, серьезно воспринимайте его интересы и живите с ним в атмосфере сотрудничества.</a:t>
            </a:r>
          </a:p>
          <a:p>
            <a:r>
              <a:rPr lang="ru-RU" sz="3800" dirty="0" smtClean="0"/>
              <a:t>Старайтесь «фильтровать» информацию, из СМИ и литературы по данной проблеме подростку.</a:t>
            </a:r>
          </a:p>
          <a:p>
            <a:r>
              <a:rPr lang="ru-RU" sz="3800" dirty="0" smtClean="0"/>
              <a:t>Не забывайте о тех семейных ценностях и традициях, которые существуют в вашей семье, и на личном примере пропагандируйте здоровый образ жизни подростку.</a:t>
            </a:r>
          </a:p>
          <a:p>
            <a:r>
              <a:rPr lang="ru-RU" sz="3800" dirty="0" smtClean="0"/>
              <a:t>Попробуйте не только слушать ребёнка, но и наблюдать за его реакциями.</a:t>
            </a:r>
          </a:p>
          <a:p>
            <a:r>
              <a:rPr lang="ru-RU" sz="3800" dirty="0" smtClean="0"/>
              <a:t>Чаще обращайте внимание подростка на то, что любому человеку свойственны внутренняя противоречивость, неоднозначность, конфликт желаний и мотивов поведения.</a:t>
            </a:r>
          </a:p>
          <a:p>
            <a:r>
              <a:rPr lang="ru-RU" sz="3800" dirty="0" smtClean="0"/>
              <a:t>Давайте возможность подростку не бояться собственных ошибок и относиться к ним как к, возможно, не самому приятному, опыту для последующего анализа.</a:t>
            </a:r>
          </a:p>
          <a:p>
            <a:endParaRPr lang="ru-RU" sz="3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071570"/>
          </a:xfrm>
        </p:spPr>
        <p:txBody>
          <a:bodyPr/>
          <a:lstStyle/>
          <a:p>
            <a:r>
              <a:rPr lang="ru-RU" dirty="0" smtClean="0"/>
              <a:t>Уважаемые родители!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5410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mtClean="0"/>
              <a:t>    </a:t>
            </a:r>
            <a:r>
              <a:rPr lang="ru-RU" b="1" dirty="0" smtClean="0"/>
              <a:t>Н</a:t>
            </a:r>
            <a:r>
              <a:rPr lang="ru-RU" b="1" smtClean="0"/>
              <a:t>аши </a:t>
            </a:r>
            <a:r>
              <a:rPr lang="ru-RU" b="1" dirty="0" smtClean="0"/>
              <a:t>дети - </a:t>
            </a:r>
            <a:r>
              <a:rPr lang="ru-RU" dirty="0" smtClean="0"/>
              <a:t> самое ценное и важное в жизни. </a:t>
            </a:r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Взросление детей </a:t>
            </a:r>
            <a:r>
              <a:rPr lang="ru-RU" dirty="0" smtClean="0"/>
              <a:t>– это очень непростой процесс. Подросткам очень хочется быть самостоятельными и попробовать в этой жизни все. Они еще не имеют жизненного опыта и могут не знать последствий тех или иных решений. Стремясь повзрослеть, подростки могут рисковать своей жизнью и здоровьем.</a:t>
            </a:r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Задача</a:t>
            </a:r>
            <a:r>
              <a:rPr lang="ru-RU" dirty="0" smtClean="0"/>
              <a:t> родителей позаботиться о безопасных условиях для взросления ребенка.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помочь ребенку безопасно реализовывать себя и испытывать свои возможности?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429652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/>
              <a:t>7 Склонность к риску (опасности)</a:t>
            </a:r>
          </a:p>
          <a:p>
            <a:pPr>
              <a:buNone/>
            </a:pPr>
            <a:endParaRPr lang="ru-RU" sz="5100" b="1" dirty="0" smtClean="0"/>
          </a:p>
          <a:p>
            <a:r>
              <a:rPr lang="ru-RU" sz="6400" dirty="0" smtClean="0"/>
              <a:t>Сохранять, поддерживать, культивировать благоприятную, спокойную, доброжелательную атмосферу в семье. </a:t>
            </a:r>
          </a:p>
          <a:p>
            <a:r>
              <a:rPr lang="ru-RU" sz="6400" dirty="0" smtClean="0"/>
              <a:t>Всегда воспринимать проблемы и переживания ребенка серьезно, какими бы несущественными   они   ни казались.</a:t>
            </a:r>
          </a:p>
          <a:p>
            <a:r>
              <a:rPr lang="ru-RU" sz="6400" dirty="0" smtClean="0"/>
              <a:t>Стараться регулярно общаться, разговаривать  с ребенком на темы, связанные    с его переживаниями, чувствами, эмоциями. Обязательно обсуждайте ближайшее и далекое будущее.</a:t>
            </a:r>
            <a:endParaRPr lang="ru-RU" sz="6400" b="1" dirty="0" smtClean="0"/>
          </a:p>
          <a:p>
            <a:pPr lvl="0"/>
            <a:r>
              <a:rPr lang="ru-RU" sz="6400" dirty="0" smtClean="0"/>
              <a:t>Научить ребенка выражать свои эмоции в социально приемлемых формах.</a:t>
            </a:r>
          </a:p>
          <a:p>
            <a:r>
              <a:rPr lang="ru-RU" sz="6400" dirty="0" smtClean="0"/>
              <a:t>Поощрять ребенка к заботе о ближних (старшее поколение, младшие дети, домашние питомцы). </a:t>
            </a:r>
          </a:p>
          <a:p>
            <a:r>
              <a:rPr lang="ru-RU" sz="6400" dirty="0" smtClean="0"/>
              <a:t>Стараться поддерживать режим дня подростка (сон, режим питания).</a:t>
            </a:r>
          </a:p>
          <a:p>
            <a:r>
              <a:rPr lang="ru-RU" sz="6400" dirty="0" smtClean="0"/>
              <a:t>Поощрять физическую активность ребенка. </a:t>
            </a:r>
          </a:p>
          <a:p>
            <a:r>
              <a:rPr lang="ru-RU" sz="6400" dirty="0" smtClean="0"/>
              <a:t>Объясните ребенку, что существуют предложения, на которые можно и нужно отвечать твердым отказом. </a:t>
            </a:r>
          </a:p>
          <a:p>
            <a:r>
              <a:rPr lang="ru-RU" sz="6400" dirty="0" smtClean="0"/>
              <a:t>Помните, что ваша поддержка, внимание, разговоры по душам способны удержать вашего ребенка от рокового шага. </a:t>
            </a:r>
          </a:p>
          <a:p>
            <a:r>
              <a:rPr lang="ru-RU" sz="6400" dirty="0" smtClean="0"/>
              <a:t> Не стыдитесь обращаться за помощью к специалистам.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Как снизить проявления импульсивности у ребенка и сформировать навыки самоконтроля и критичного отношения к своим поступкам?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14422"/>
            <a:ext cx="8286776" cy="58579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200" b="1" dirty="0" smtClean="0"/>
              <a:t>8. Импульсивность</a:t>
            </a:r>
          </a:p>
          <a:p>
            <a:endParaRPr lang="ru-RU" dirty="0" smtClean="0"/>
          </a:p>
          <a:p>
            <a:r>
              <a:rPr lang="ru-RU" sz="4900" dirty="0" smtClean="0"/>
              <a:t>Поручайте ребенку выполнение отдельных дел. Ставить перед ним задачи, соответствующие его способностям.</a:t>
            </a:r>
          </a:p>
          <a:p>
            <a:r>
              <a:rPr lang="ru-RU" sz="4900" dirty="0" smtClean="0"/>
              <a:t>Оберегайте ребенка от переутомления.</a:t>
            </a:r>
          </a:p>
          <a:p>
            <a:r>
              <a:rPr lang="ru-RU" sz="4900" dirty="0" smtClean="0"/>
              <a:t>Находите сильные качества подростка и научите правильно их использовать, развивать, давая ему посильные задания. </a:t>
            </a:r>
          </a:p>
          <a:p>
            <a:r>
              <a:rPr lang="ru-RU" sz="4900" dirty="0" smtClean="0"/>
              <a:t> Не требуйте немедленного и слепого послушания, не применяйте угроз и не унижайте детей. </a:t>
            </a:r>
          </a:p>
          <a:p>
            <a:r>
              <a:rPr lang="ru-RU" sz="4900" dirty="0" smtClean="0"/>
              <a:t> Старайтесь не начинать разговоры с обвинений и не перебивать, когда ребёнок объясняет свои поступки. </a:t>
            </a:r>
          </a:p>
          <a:p>
            <a:r>
              <a:rPr lang="ru-RU" sz="4900" dirty="0" smtClean="0"/>
              <a:t> Воздерживайтесь от заявлений, что ребенок ни к чему не пригоден, от грубостей в стиле «негодяй, бестолковый». Оценивайте сам поступок, а не того, кто его совершил. </a:t>
            </a:r>
          </a:p>
          <a:p>
            <a:r>
              <a:rPr lang="ru-RU" sz="4900" dirty="0" smtClean="0"/>
              <a:t>Старайтесь научить ребенка, как анализировать свое поведение и признавать свои ошибки, если они объективны, подскажите как исправить неправильный поступок. Разговаривайте с ребенком в тоне уважения и сотрудничеств</a:t>
            </a:r>
          </a:p>
          <a:p>
            <a:r>
              <a:rPr lang="ru-RU" sz="4900" dirty="0" smtClean="0"/>
              <a:t>Помните! Ваше спокойствие- лучший пример для подростка.</a:t>
            </a:r>
            <a:endParaRPr lang="ru-RU" sz="49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Проблему легче предотвратить, чем справиться с ней!!!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3116"/>
            <a:ext cx="8143900" cy="398304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4400" b="1" i="1" dirty="0" smtClean="0"/>
          </a:p>
          <a:p>
            <a:pPr algn="just">
              <a:buNone/>
            </a:pPr>
            <a:r>
              <a:rPr lang="ru-RU" sz="4400" b="1" dirty="0" smtClean="0"/>
              <a:t>Самое главное </a:t>
            </a:r>
            <a:r>
              <a:rPr lang="ru-RU" sz="4400" dirty="0" smtClean="0"/>
              <a:t>– по мере взросления детей не отдаляться от них, интересоваться их проблемами, вникать в их интересы и, конечно, внимательно относиться к любому возникающему у них вопросу.</a:t>
            </a:r>
          </a:p>
          <a:p>
            <a:pPr algn="just">
              <a:buNone/>
            </a:pPr>
            <a:endParaRPr lang="ru-RU" sz="4400" dirty="0" smtClean="0"/>
          </a:p>
          <a:p>
            <a:pPr algn="just">
              <a:buNone/>
            </a:pPr>
            <a:endParaRPr lang="ru-RU" sz="4400" dirty="0" smtClean="0"/>
          </a:p>
          <a:p>
            <a:pPr algn="just">
              <a:buNone/>
            </a:pPr>
            <a:endParaRPr lang="ru-RU" sz="4400" dirty="0" smtClean="0"/>
          </a:p>
          <a:p>
            <a:pPr algn="just">
              <a:buNone/>
            </a:pPr>
            <a:endParaRPr lang="ru-RU" sz="4400" dirty="0" smtClean="0"/>
          </a:p>
          <a:p>
            <a:pPr algn="just">
              <a:buNone/>
            </a:pPr>
            <a:endParaRPr lang="ru-RU" sz="4400" dirty="0" smtClean="0"/>
          </a:p>
          <a:p>
            <a:pPr algn="just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Помните! </a:t>
            </a:r>
            <a:endParaRPr lang="ru-RU" dirty="0"/>
          </a:p>
        </p:txBody>
      </p:sp>
      <p:pic>
        <p:nvPicPr>
          <p:cNvPr id="4" name="Содержимое 3" descr="https://dk-yankulsky.ru/images/thumbnails/images/news/2021/11_November/nark/1589519009_51211844-fill-904x90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5" y="1785926"/>
            <a:ext cx="478634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8690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Благодарю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29534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Ежегодно во всех образовательных организациях Российской Федерации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На основании Федерального закона №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проводятся: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социально-психологическое тестирование обучающихся </a:t>
            </a:r>
          </a:p>
          <a:p>
            <a:endParaRPr lang="ru-RU" b="1" dirty="0" smtClean="0"/>
          </a:p>
          <a:p>
            <a:r>
              <a:rPr lang="ru-RU" b="1" dirty="0" smtClean="0"/>
              <a:t>профилактические медицинские осмотры 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Социально-психологическое тестирование (СПТ)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043890" cy="398304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это обследование, позволяющее выявлять </a:t>
            </a:r>
            <a:r>
              <a:rPr lang="ru-RU" b="1" i="1" dirty="0" smtClean="0"/>
              <a:t>исключительно психологические факторы риска </a:t>
            </a:r>
            <a:r>
              <a:rPr lang="ru-RU" dirty="0" smtClean="0"/>
              <a:t>возможного вовлечения в зависимое поведение, связанные с </a:t>
            </a:r>
            <a:r>
              <a:rPr lang="ru-RU" b="1" i="1" dirty="0" smtClean="0"/>
              <a:t>дефицитом ресурсов психологической устойчивости личности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проводят?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 smtClean="0"/>
              <a:t>Основные задачи социально-психологического тестирования:</a:t>
            </a:r>
          </a:p>
          <a:p>
            <a:pPr algn="just"/>
            <a:r>
              <a:rPr lang="ru-RU" dirty="0" smtClean="0"/>
              <a:t>выявление у обучающихся </a:t>
            </a:r>
            <a:r>
              <a:rPr lang="ru-RU" b="1" dirty="0" smtClean="0"/>
              <a:t>психологических </a:t>
            </a:r>
            <a:r>
              <a:rPr lang="ru-RU" dirty="0" smtClean="0"/>
              <a:t>«факторов риска» для психологической коррекции;</a:t>
            </a:r>
          </a:p>
          <a:p>
            <a:pPr algn="just"/>
            <a:r>
              <a:rPr lang="ru-RU" dirty="0" smtClean="0"/>
              <a:t>организация адресной и системной работы с обучающимися, направленной </a:t>
            </a:r>
            <a:r>
              <a:rPr lang="ru-RU" b="1" dirty="0" smtClean="0"/>
              <a:t>на профилактику вовлечения </a:t>
            </a:r>
            <a:r>
              <a:rPr lang="ru-RU" dirty="0" smtClean="0"/>
              <a:t>в потребление наркотических средств и психотропных веществ; </a:t>
            </a:r>
          </a:p>
          <a:p>
            <a:pPr algn="just"/>
            <a:r>
              <a:rPr lang="ru-RU" dirty="0" smtClean="0"/>
              <a:t>подготовка </a:t>
            </a:r>
            <a:r>
              <a:rPr lang="ru-RU" b="1" dirty="0" smtClean="0"/>
              <a:t>статистической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участвует?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600" dirty="0" smtClean="0"/>
              <a:t>В социально-психологическом тестировании принимают участие обучающиеся, достигшие 13 лет (с 7 класса) </a:t>
            </a:r>
            <a:r>
              <a:rPr lang="ru-RU" sz="3600" b="1" dirty="0" smtClean="0"/>
              <a:t>исключительно</a:t>
            </a:r>
            <a:r>
              <a:rPr lang="ru-RU" sz="3600" dirty="0" smtClean="0"/>
              <a:t> </a:t>
            </a:r>
            <a:r>
              <a:rPr lang="ru-RU" sz="3600" b="1" dirty="0" smtClean="0"/>
              <a:t>при наличии письменного добровольного информированного согласия одного из родителей</a:t>
            </a:r>
            <a:r>
              <a:rPr lang="ru-RU" sz="3600" dirty="0" smtClean="0"/>
              <a:t> (законного представителя). 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b="1" dirty="0" smtClean="0"/>
              <a:t>Обучающиеся в возрасте 15 лет и старше дают добровольное информированное согласие</a:t>
            </a:r>
            <a:r>
              <a:rPr lang="ru-RU" sz="3600" dirty="0" smtClean="0"/>
              <a:t> на участие в тестировании </a:t>
            </a:r>
            <a:r>
              <a:rPr lang="ru-RU" sz="3600" b="1" dirty="0" smtClean="0"/>
              <a:t>самостоятельно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проводится СПТ?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     С 2019 года социально-психологическое тестирование проводится по Единой методике, </a:t>
            </a:r>
            <a:r>
              <a:rPr lang="ru-RU" dirty="0" smtClean="0"/>
              <a:t>разработанной Департаментом государственной политики в сфере защиты прав детей Министерства просвещения РФ. 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Вопросы Единой методики </a:t>
            </a:r>
            <a:r>
              <a:rPr lang="ru-RU" b="1" dirty="0" smtClean="0"/>
              <a:t>не содержат информацию о каких-либо наркотических средствах и психотропных веществах или их употреблении</a:t>
            </a:r>
            <a:r>
              <a:rPr lang="ru-RU" dirty="0" smtClean="0"/>
              <a:t>.  </a:t>
            </a:r>
          </a:p>
          <a:p>
            <a:pPr algn="just"/>
            <a:r>
              <a:rPr lang="ru-RU" dirty="0" smtClean="0"/>
              <a:t>Методика </a:t>
            </a:r>
            <a:r>
              <a:rPr lang="ru-RU" b="1" dirty="0" smtClean="0"/>
              <a:t>изучает </a:t>
            </a:r>
            <a:r>
              <a:rPr lang="ru-RU" b="1" dirty="0" err="1" smtClean="0"/>
              <a:t>рискогенность</a:t>
            </a:r>
            <a:r>
              <a:rPr lang="ru-RU" b="1" dirty="0" smtClean="0"/>
              <a:t> социально-психологических условий и возможности психологической защиты </a:t>
            </a:r>
            <a:r>
              <a:rPr lang="ru-RU" dirty="0" smtClean="0"/>
              <a:t>от этих рисков. </a:t>
            </a:r>
          </a:p>
          <a:p>
            <a:pPr algn="just"/>
            <a:r>
              <a:rPr lang="ru-RU" dirty="0" smtClean="0"/>
              <a:t>Методика </a:t>
            </a:r>
            <a:r>
              <a:rPr lang="ru-RU" b="1" dirty="0" smtClean="0"/>
              <a:t>оценивает психологическую устойчивость ребенка</a:t>
            </a:r>
            <a:r>
              <a:rPr lang="ru-RU" dirty="0" smtClean="0"/>
              <a:t> к провоцирующим условиям.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71546"/>
            <a:ext cx="7901014" cy="5786454"/>
          </a:xfrm>
        </p:spPr>
        <p:txBody>
          <a:bodyPr>
            <a:normAutofit fontScale="32500" lnSpcReduction="20000"/>
          </a:bodyPr>
          <a:lstStyle/>
          <a:p>
            <a:pPr algn="just">
              <a:spcBef>
                <a:spcPts val="1800"/>
              </a:spcBef>
            </a:pPr>
            <a:endParaRPr lang="ru-RU" b="1" dirty="0" smtClean="0"/>
          </a:p>
          <a:p>
            <a:pPr marL="0" indent="0" algn="just"/>
            <a:endParaRPr lang="ru-RU" sz="4900" dirty="0" smtClean="0">
              <a:solidFill>
                <a:srgbClr val="000000"/>
              </a:solidFill>
              <a:latin typeface="Cambria" pitchFamily="18" charset="0"/>
              <a:ea typeface="Cambria" pitchFamily="18" charset="0"/>
            </a:endParaRPr>
          </a:p>
          <a:p>
            <a:pPr marL="0" indent="0" algn="just"/>
            <a:r>
              <a:rPr lang="ru-RU" sz="5500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         С конфиденциальной информацией о Вашем ребенке имеет право работать </a:t>
            </a:r>
            <a:r>
              <a:rPr lang="ru-RU" sz="5500" b="1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только педагог-психолог </a:t>
            </a:r>
            <a:r>
              <a:rPr lang="ru-RU" sz="5500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образовательной организации.</a:t>
            </a:r>
          </a:p>
          <a:p>
            <a:pPr marL="0" indent="0" algn="just"/>
            <a:endParaRPr lang="ru-RU" sz="5500" dirty="0" smtClean="0">
              <a:solidFill>
                <a:srgbClr val="000000"/>
              </a:solidFill>
              <a:latin typeface="Cambria" pitchFamily="18" charset="0"/>
              <a:ea typeface="Cambria" pitchFamily="18" charset="0"/>
            </a:endParaRPr>
          </a:p>
          <a:p>
            <a:pPr marL="0" indent="0" algn="just"/>
            <a:r>
              <a:rPr lang="ru-RU" sz="5500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        Обнародоваться и обсуждаться будут только </a:t>
            </a:r>
            <a:r>
              <a:rPr lang="ru-RU" sz="5500" b="1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усредненные (статистические) результаты </a:t>
            </a:r>
            <a:r>
              <a:rPr lang="ru-RU" sz="5500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</a:rPr>
              <a:t>и иметь вид статистического отчета по классу или школе в целом </a:t>
            </a:r>
          </a:p>
          <a:p>
            <a:pPr algn="just">
              <a:spcBef>
                <a:spcPts val="1800"/>
              </a:spcBef>
            </a:pPr>
            <a:r>
              <a:rPr lang="ru-RU" sz="5500" b="1" dirty="0" smtClean="0">
                <a:latin typeface="Cambria" pitchFamily="18" charset="0"/>
                <a:ea typeface="Cambria" pitchFamily="18" charset="0"/>
              </a:rPr>
              <a:t>Методика изучает не личность ребенка, а условия,  в которых он оказался.</a:t>
            </a:r>
            <a:r>
              <a:rPr lang="ru-RU" sz="55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 algn="just">
              <a:spcBef>
                <a:spcPts val="1800"/>
              </a:spcBef>
            </a:pPr>
            <a:r>
              <a:rPr lang="ru-RU" sz="5500" dirty="0" smtClean="0">
                <a:latin typeface="Cambria" pitchFamily="18" charset="0"/>
                <a:ea typeface="Cambria" pitchFamily="18" charset="0"/>
              </a:rPr>
              <a:t>Каждый родитель имеет право на </a:t>
            </a:r>
            <a:r>
              <a:rPr lang="ru-RU" sz="5500" b="1" dirty="0" smtClean="0">
                <a:latin typeface="Cambria" pitchFamily="18" charset="0"/>
                <a:ea typeface="Cambria" pitchFamily="18" charset="0"/>
              </a:rPr>
              <a:t>получение информации </a:t>
            </a:r>
            <a:r>
              <a:rPr lang="ru-RU" sz="5500" dirty="0" smtClean="0">
                <a:latin typeface="Cambria" pitchFamily="18" charset="0"/>
                <a:ea typeface="Cambria" pitchFamily="18" charset="0"/>
              </a:rPr>
              <a:t>о результатах СПТ своего ребенка, не достигшего 15 лет. Дети с 15 лет могут обратиться за результатами теста самостоятельно. </a:t>
            </a:r>
          </a:p>
          <a:p>
            <a:pPr algn="just">
              <a:spcBef>
                <a:spcPts val="1800"/>
              </a:spcBef>
            </a:pPr>
            <a:r>
              <a:rPr lang="ru-RU" sz="5500" b="1" dirty="0" smtClean="0">
                <a:latin typeface="Cambria" pitchFamily="18" charset="0"/>
                <a:ea typeface="Cambria" pitchFamily="18" charset="0"/>
              </a:rPr>
              <a:t>Результаты СПТ не являются основанием для применения каких-либо мер дисциплинарного наказания и постановки на какой-либо вид учета!</a:t>
            </a:r>
            <a:endParaRPr lang="ru-RU" sz="5500" dirty="0" smtClean="0">
              <a:latin typeface="Cambria" pitchFamily="18" charset="0"/>
              <a:ea typeface="Cambria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ru-RU" sz="5500" dirty="0" smtClean="0">
                <a:latin typeface="Cambria" pitchFamily="18" charset="0"/>
                <a:ea typeface="Cambria" pitchFamily="18" charset="0"/>
              </a:rPr>
              <a:t>СПТ </a:t>
            </a:r>
            <a:r>
              <a:rPr lang="ru-RU" sz="5500" b="1" u="sng" dirty="0" smtClean="0">
                <a:latin typeface="Cambria" pitchFamily="18" charset="0"/>
                <a:ea typeface="Cambria" pitchFamily="18" charset="0"/>
              </a:rPr>
              <a:t>не выявляет</a:t>
            </a:r>
            <a:r>
              <a:rPr lang="ru-RU" sz="5500" dirty="0" smtClean="0">
                <a:latin typeface="Cambria" pitchFamily="18" charset="0"/>
                <a:ea typeface="Cambria" pitchFamily="18" charset="0"/>
              </a:rPr>
              <a:t> конкретных подростков, употребляющих наркотические и </a:t>
            </a:r>
            <a:r>
              <a:rPr lang="ru-RU" sz="5500" dirty="0" err="1" smtClean="0">
                <a:latin typeface="Cambria" pitchFamily="18" charset="0"/>
                <a:ea typeface="Cambria" pitchFamily="18" charset="0"/>
              </a:rPr>
              <a:t>психоактивные</a:t>
            </a:r>
            <a:r>
              <a:rPr lang="ru-RU" sz="5500" dirty="0" smtClean="0">
                <a:latin typeface="Cambria" pitchFamily="18" charset="0"/>
                <a:ea typeface="Cambria" pitchFamily="18" charset="0"/>
              </a:rPr>
              <a:t> вещества, </a:t>
            </a:r>
            <a:r>
              <a:rPr lang="ru-RU" sz="5500" b="1" dirty="0" smtClean="0">
                <a:latin typeface="Cambria" pitchFamily="18" charset="0"/>
                <a:ea typeface="Cambria" pitchFamily="18" charset="0"/>
              </a:rPr>
              <a:t>не является основанием для постановки какого-либо диагноза Вашему ребенку.</a:t>
            </a:r>
            <a:endParaRPr lang="ru-RU" sz="5500" dirty="0" smtClean="0">
              <a:latin typeface="Cambria" pitchFamily="18" charset="0"/>
              <a:ea typeface="Cambria" pitchFamily="18" charset="0"/>
            </a:endParaRPr>
          </a:p>
          <a:p>
            <a:endParaRPr lang="ru-RU" sz="5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ОО?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понять какие факторы затрудняют </a:t>
            </a:r>
            <a:r>
              <a:rPr lang="ru-RU" b="1" dirty="0" smtClean="0"/>
              <a:t>развитие личности </a:t>
            </a:r>
            <a:r>
              <a:rPr lang="ru-RU" dirty="0" smtClean="0"/>
              <a:t>подростка, оказать индивидуальную профилактическую помощь, развить механизмы психологической защиты. </a:t>
            </a:r>
          </a:p>
          <a:p>
            <a:pPr marL="0" indent="0" algn="just">
              <a:buNone/>
            </a:pPr>
            <a:endParaRPr lang="ru-RU" sz="1000" dirty="0" smtClean="0"/>
          </a:p>
          <a:p>
            <a:pPr algn="just"/>
            <a:r>
              <a:rPr lang="ru-RU" dirty="0" smtClean="0"/>
              <a:t>создать </a:t>
            </a:r>
            <a:r>
              <a:rPr lang="ru-RU" b="1" dirty="0" smtClean="0"/>
              <a:t>безопасную среду </a:t>
            </a:r>
            <a:r>
              <a:rPr lang="ru-RU" dirty="0" smtClean="0"/>
              <a:t>для вашего ребенка. </a:t>
            </a:r>
          </a:p>
          <a:p>
            <a:pPr algn="just"/>
            <a:endParaRPr lang="ru-RU" sz="1000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1223</TotalTime>
  <Words>1803</Words>
  <Application>Microsoft Office PowerPoint</Application>
  <PresentationFormat>Экран (4:3)</PresentationFormat>
  <Paragraphs>172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Социально-психологическое тестирование</vt:lpstr>
      <vt:lpstr>Уважаемые родители!</vt:lpstr>
      <vt:lpstr>Ежегодно во всех образовательных организациях Российской Федерации </vt:lpstr>
      <vt:lpstr>Социально-психологическое тестирование (СПТ)</vt:lpstr>
      <vt:lpstr>Для чего проводят?</vt:lpstr>
      <vt:lpstr>Кто участвует?</vt:lpstr>
      <vt:lpstr>Как проводится СПТ?</vt:lpstr>
      <vt:lpstr>Обратите внимание!</vt:lpstr>
      <vt:lpstr>Для чего ОО?</vt:lpstr>
      <vt:lpstr>Для чего ?</vt:lpstr>
      <vt:lpstr>Факторы риска – социально-психологические условия, повышающие угрозу вовлечения в зависимое поведение.</vt:lpstr>
      <vt:lpstr>Факторы защиты – это обстоятельства, повышающие социально-психологическую устойчивость к воздействию факторов риска.</vt:lpstr>
      <vt:lpstr>Результат СПТ</vt:lpstr>
      <vt:lpstr>«Что я, как родитель, могу сделать для своего ребенка для того, чтобы снизить факторы риска?»</vt:lpstr>
      <vt:lpstr>Как помочь ребенку иметь свою позицию и не поддаваться влиянию группы?</vt:lpstr>
      <vt:lpstr>Как помочь ребенку, с высокой тревожностью?</vt:lpstr>
      <vt:lpstr>Как помочь ребенку справиться с фрустрацией?</vt:lpstr>
      <vt:lpstr>Как уберечь ребенка от негативных установок, которые транслируются в обществе?</vt:lpstr>
      <vt:lpstr>Как уберечь ребенка от влияния примеров наркопотребления в социальном окружении?</vt:lpstr>
      <vt:lpstr>Как помочь ребенку безопасно реализовывать себя и испытывать свои возможности?</vt:lpstr>
      <vt:lpstr>Как снизить проявления импульсивности у ребенка и сформировать навыки самоконтроля и критичного отношения к своим поступкам?</vt:lpstr>
      <vt:lpstr>Проблему легче предотвратить, чем справиться с ней!!!</vt:lpstr>
      <vt:lpstr>Помните!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</dc:title>
  <dc:creator>Пользователь</dc:creator>
  <cp:lastModifiedBy>Пользователь</cp:lastModifiedBy>
  <cp:revision>110</cp:revision>
  <dcterms:created xsi:type="dcterms:W3CDTF">2023-11-09T06:12:37Z</dcterms:created>
  <dcterms:modified xsi:type="dcterms:W3CDTF">2023-11-16T00:55:20Z</dcterms:modified>
</cp:coreProperties>
</file>