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2" r:id="rId24"/>
    <p:sldId id="279" r:id="rId25"/>
    <p:sldId id="280" r:id="rId26"/>
    <p:sldId id="281" r:id="rId27"/>
    <p:sldId id="283" r:id="rId28"/>
    <p:sldId id="284" r:id="rId29"/>
    <p:sldId id="287" r:id="rId30"/>
    <p:sldId id="288" r:id="rId31"/>
    <p:sldId id="289" r:id="rId32"/>
    <p:sldId id="290" r:id="rId33"/>
    <p:sldId id="291" r:id="rId34"/>
    <p:sldId id="301" r:id="rId35"/>
    <p:sldId id="302" r:id="rId36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24928" y="3681983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898125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28" y="3681983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25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24928" y="3681983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898125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6392" y="23571"/>
            <a:ext cx="8459215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951" y="2055367"/>
            <a:ext cx="7720965" cy="3712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hyperlink" Target="http://www.fipi.ru/content/otkrytyy-" TargetMode="External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hyperlink" Target="http://obrnadzor.gov.ru/" TargetMode="External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hyperlink" Target="http://ege.edu.ru/" TargetMode="External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420356" y="-4572"/>
            <a:ext cx="4772660" cy="6868159"/>
            <a:chOff x="7420356" y="-4572"/>
            <a:chExt cx="4772660" cy="6868159"/>
          </a:xfrm>
        </p:grpSpPr>
        <p:sp>
          <p:nvSpPr>
            <p:cNvPr id="4" name="object 4"/>
            <p:cNvSpPr/>
            <p:nvPr/>
          </p:nvSpPr>
          <p:spPr>
            <a:xfrm>
              <a:off x="9371076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24928" y="3681983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372344" y="3590543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336041" y="339852"/>
            <a:ext cx="8735695" cy="1003300"/>
            <a:chOff x="336041" y="339852"/>
            <a:chExt cx="8735695" cy="100330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995" y="339852"/>
              <a:ext cx="2426208" cy="100279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36041" y="1274826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133855" y="4454652"/>
            <a:ext cx="7753350" cy="1573530"/>
            <a:chOff x="1133855" y="4454652"/>
            <a:chExt cx="7753350" cy="1573530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0723" y="4454652"/>
              <a:ext cx="7419594" cy="102489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3855" y="5003292"/>
              <a:ext cx="4405122" cy="102489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25567" y="5003292"/>
              <a:ext cx="765810" cy="102489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77967" y="5003292"/>
              <a:ext cx="1617726" cy="102489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82284" y="5003292"/>
              <a:ext cx="1756410" cy="102489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25284" y="5003292"/>
              <a:ext cx="1661922" cy="1024890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412239" y="4616322"/>
            <a:ext cx="716660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6360">
              <a:lnSpc>
                <a:spcPct val="100000"/>
              </a:lnSpc>
              <a:spcBef>
                <a:spcPts val="100"/>
              </a:spcBef>
            </a:pPr>
            <a:r>
              <a:rPr sz="3600" b="1" i="1" dirty="0">
                <a:solidFill>
                  <a:srgbClr val="000099"/>
                </a:solidFill>
                <a:latin typeface="Arial"/>
                <a:cs typeface="Arial"/>
              </a:rPr>
              <a:t>Особенности</a:t>
            </a:r>
            <a:r>
              <a:rPr sz="3600" b="1" i="1" spc="-7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600" b="1" i="1" dirty="0">
                <a:solidFill>
                  <a:srgbClr val="000099"/>
                </a:solidFill>
                <a:latin typeface="Arial"/>
                <a:cs typeface="Arial"/>
              </a:rPr>
              <a:t>организации</a:t>
            </a:r>
            <a:r>
              <a:rPr sz="3600" b="1" i="1" spc="-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600" b="1" i="1" spc="-50" dirty="0">
                <a:solidFill>
                  <a:srgbClr val="000099"/>
                </a:solidFill>
                <a:latin typeface="Arial"/>
                <a:cs typeface="Arial"/>
              </a:rPr>
              <a:t>и </a:t>
            </a:r>
            <a:r>
              <a:rPr sz="3600" b="1" i="1" dirty="0">
                <a:solidFill>
                  <a:srgbClr val="000099"/>
                </a:solidFill>
                <a:latin typeface="Arial"/>
                <a:cs typeface="Arial"/>
              </a:rPr>
              <a:t>проведения</a:t>
            </a:r>
            <a:r>
              <a:rPr sz="3600" b="1" i="1" spc="-7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600" b="1" i="1" spc="-10" dirty="0">
                <a:solidFill>
                  <a:srgbClr val="000099"/>
                </a:solidFill>
                <a:latin typeface="Arial"/>
                <a:cs typeface="Arial"/>
              </a:rPr>
              <a:t>ГИА-</a:t>
            </a:r>
            <a:r>
              <a:rPr sz="3600" b="1" i="1" spc="-35" dirty="0">
                <a:solidFill>
                  <a:srgbClr val="000099"/>
                </a:solidFill>
                <a:latin typeface="Arial"/>
                <a:cs typeface="Arial"/>
              </a:rPr>
              <a:t>11</a:t>
            </a:r>
            <a:r>
              <a:rPr sz="3600" b="1" i="1" spc="-8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600" b="1" i="1" dirty="0">
                <a:solidFill>
                  <a:srgbClr val="000099"/>
                </a:solidFill>
                <a:latin typeface="Arial"/>
                <a:cs typeface="Arial"/>
              </a:rPr>
              <a:t>в</a:t>
            </a:r>
            <a:r>
              <a:rPr sz="3600" b="1" i="1" spc="-6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600" b="1" i="1" dirty="0">
                <a:solidFill>
                  <a:srgbClr val="000099"/>
                </a:solidFill>
                <a:latin typeface="Arial"/>
                <a:cs typeface="Arial"/>
              </a:rPr>
              <a:t>2024</a:t>
            </a:r>
            <a:r>
              <a:rPr sz="3600" b="1" i="1" spc="-8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600" b="1" i="1" spc="-20" dirty="0">
                <a:solidFill>
                  <a:srgbClr val="000099"/>
                </a:solidFill>
                <a:latin typeface="Arial"/>
                <a:cs typeface="Arial"/>
              </a:rPr>
              <a:t>году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12364" y="4437885"/>
            <a:ext cx="4354830" cy="2420113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927604" y="1488947"/>
            <a:ext cx="4326636" cy="29596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32409" y="24383"/>
            <a:ext cx="8737600" cy="1160145"/>
            <a:chOff x="232409" y="24383"/>
            <a:chExt cx="8737600" cy="11601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6887" y="181355"/>
              <a:ext cx="2424684" cy="10027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32409" y="1116330"/>
              <a:ext cx="8737600" cy="0"/>
            </a:xfrm>
            <a:custGeom>
              <a:avLst/>
              <a:gdLst/>
              <a:ahLst/>
              <a:cxnLst/>
              <a:rect l="l" t="t" r="r" b="b"/>
              <a:pathLst>
                <a:path w="8737600">
                  <a:moveTo>
                    <a:pt x="0" y="0"/>
                  </a:moveTo>
                  <a:lnTo>
                    <a:pt x="87370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69657" y="34289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427" y="376427"/>
                  </a:lnTo>
                  <a:lnTo>
                    <a:pt x="0" y="457199"/>
                  </a:lnTo>
                  <a:lnTo>
                    <a:pt x="376427" y="537971"/>
                  </a:lnTo>
                  <a:lnTo>
                    <a:pt x="457200" y="914399"/>
                  </a:lnTo>
                  <a:lnTo>
                    <a:pt x="537972" y="537971"/>
                  </a:lnTo>
                  <a:lnTo>
                    <a:pt x="914400" y="457199"/>
                  </a:lnTo>
                  <a:lnTo>
                    <a:pt x="537972" y="37642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69657" y="34289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199"/>
                  </a:moveTo>
                  <a:lnTo>
                    <a:pt x="376427" y="376427"/>
                  </a:lnTo>
                  <a:lnTo>
                    <a:pt x="457200" y="0"/>
                  </a:lnTo>
                  <a:lnTo>
                    <a:pt x="537972" y="376427"/>
                  </a:lnTo>
                  <a:lnTo>
                    <a:pt x="914400" y="457199"/>
                  </a:lnTo>
                  <a:lnTo>
                    <a:pt x="537972" y="537971"/>
                  </a:lnTo>
                  <a:lnTo>
                    <a:pt x="457200" y="914399"/>
                  </a:lnTo>
                  <a:lnTo>
                    <a:pt x="376427" y="537971"/>
                  </a:lnTo>
                  <a:lnTo>
                    <a:pt x="0" y="457199"/>
                  </a:lnTo>
                  <a:close/>
                </a:path>
              </a:pathLst>
            </a:custGeom>
            <a:ln w="19811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834121" y="230886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427" y="376428"/>
                  </a:lnTo>
                  <a:lnTo>
                    <a:pt x="0" y="457200"/>
                  </a:lnTo>
                  <a:lnTo>
                    <a:pt x="376427" y="537972"/>
                  </a:lnTo>
                  <a:lnTo>
                    <a:pt x="457200" y="914400"/>
                  </a:lnTo>
                  <a:lnTo>
                    <a:pt x="537972" y="537972"/>
                  </a:lnTo>
                  <a:lnTo>
                    <a:pt x="914400" y="457200"/>
                  </a:lnTo>
                  <a:lnTo>
                    <a:pt x="537972" y="376428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834121" y="230886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376427" y="376428"/>
                  </a:lnTo>
                  <a:lnTo>
                    <a:pt x="457200" y="0"/>
                  </a:lnTo>
                  <a:lnTo>
                    <a:pt x="537972" y="376428"/>
                  </a:lnTo>
                  <a:lnTo>
                    <a:pt x="914400" y="457200"/>
                  </a:lnTo>
                  <a:lnTo>
                    <a:pt x="537972" y="537972"/>
                  </a:lnTo>
                  <a:lnTo>
                    <a:pt x="457200" y="914400"/>
                  </a:lnTo>
                  <a:lnTo>
                    <a:pt x="376427" y="537972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1106" rIns="0" bIns="0" rtlCol="0">
            <a:spAutoFit/>
          </a:bodyPr>
          <a:lstStyle/>
          <a:p>
            <a:pPr marL="1318895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Trebuchet MS"/>
                <a:cs typeface="Trebuchet MS"/>
              </a:rPr>
              <a:t>Математика</a:t>
            </a:r>
            <a:endParaRPr sz="40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11936" y="1583436"/>
            <a:ext cx="3310254" cy="1385570"/>
            <a:chOff x="1011936" y="1583436"/>
            <a:chExt cx="3310254" cy="1385570"/>
          </a:xfrm>
        </p:grpSpPr>
        <p:sp>
          <p:nvSpPr>
            <p:cNvPr id="13" name="object 13"/>
            <p:cNvSpPr/>
            <p:nvPr/>
          </p:nvSpPr>
          <p:spPr>
            <a:xfrm>
              <a:off x="1021842" y="1593342"/>
              <a:ext cx="3290570" cy="1365885"/>
            </a:xfrm>
            <a:custGeom>
              <a:avLst/>
              <a:gdLst/>
              <a:ahLst/>
              <a:cxnLst/>
              <a:rect l="l" t="t" r="r" b="b"/>
              <a:pathLst>
                <a:path w="3290570" h="1365885">
                  <a:moveTo>
                    <a:pt x="3062732" y="0"/>
                  </a:moveTo>
                  <a:lnTo>
                    <a:pt x="227584" y="0"/>
                  </a:lnTo>
                  <a:lnTo>
                    <a:pt x="181717" y="4622"/>
                  </a:lnTo>
                  <a:lnTo>
                    <a:pt x="138997" y="17879"/>
                  </a:lnTo>
                  <a:lnTo>
                    <a:pt x="100339" y="38857"/>
                  </a:lnTo>
                  <a:lnTo>
                    <a:pt x="66657" y="66643"/>
                  </a:lnTo>
                  <a:lnTo>
                    <a:pt x="38867" y="100322"/>
                  </a:lnTo>
                  <a:lnTo>
                    <a:pt x="17884" y="138981"/>
                  </a:lnTo>
                  <a:lnTo>
                    <a:pt x="4623" y="181706"/>
                  </a:lnTo>
                  <a:lnTo>
                    <a:pt x="0" y="227584"/>
                  </a:lnTo>
                  <a:lnTo>
                    <a:pt x="0" y="1137920"/>
                  </a:lnTo>
                  <a:lnTo>
                    <a:pt x="4623" y="1183797"/>
                  </a:lnTo>
                  <a:lnTo>
                    <a:pt x="17884" y="1226522"/>
                  </a:lnTo>
                  <a:lnTo>
                    <a:pt x="38867" y="1265181"/>
                  </a:lnTo>
                  <a:lnTo>
                    <a:pt x="66657" y="1298860"/>
                  </a:lnTo>
                  <a:lnTo>
                    <a:pt x="100339" y="1326646"/>
                  </a:lnTo>
                  <a:lnTo>
                    <a:pt x="138997" y="1347624"/>
                  </a:lnTo>
                  <a:lnTo>
                    <a:pt x="181717" y="1360881"/>
                  </a:lnTo>
                  <a:lnTo>
                    <a:pt x="227584" y="1365504"/>
                  </a:lnTo>
                  <a:lnTo>
                    <a:pt x="3062732" y="1365504"/>
                  </a:lnTo>
                  <a:lnTo>
                    <a:pt x="3108609" y="1360881"/>
                  </a:lnTo>
                  <a:lnTo>
                    <a:pt x="3151334" y="1347624"/>
                  </a:lnTo>
                  <a:lnTo>
                    <a:pt x="3189993" y="1326646"/>
                  </a:lnTo>
                  <a:lnTo>
                    <a:pt x="3223672" y="1298860"/>
                  </a:lnTo>
                  <a:lnTo>
                    <a:pt x="3251458" y="1265181"/>
                  </a:lnTo>
                  <a:lnTo>
                    <a:pt x="3272436" y="1226522"/>
                  </a:lnTo>
                  <a:lnTo>
                    <a:pt x="3285693" y="1183797"/>
                  </a:lnTo>
                  <a:lnTo>
                    <a:pt x="3290316" y="1137920"/>
                  </a:lnTo>
                  <a:lnTo>
                    <a:pt x="3290316" y="227584"/>
                  </a:lnTo>
                  <a:lnTo>
                    <a:pt x="3285693" y="181706"/>
                  </a:lnTo>
                  <a:lnTo>
                    <a:pt x="3272436" y="138981"/>
                  </a:lnTo>
                  <a:lnTo>
                    <a:pt x="3251458" y="100322"/>
                  </a:lnTo>
                  <a:lnTo>
                    <a:pt x="3223672" y="66643"/>
                  </a:lnTo>
                  <a:lnTo>
                    <a:pt x="3189993" y="38857"/>
                  </a:lnTo>
                  <a:lnTo>
                    <a:pt x="3151334" y="17879"/>
                  </a:lnTo>
                  <a:lnTo>
                    <a:pt x="3108609" y="4622"/>
                  </a:lnTo>
                  <a:lnTo>
                    <a:pt x="306273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21842" y="1593342"/>
              <a:ext cx="3290570" cy="1365885"/>
            </a:xfrm>
            <a:custGeom>
              <a:avLst/>
              <a:gdLst/>
              <a:ahLst/>
              <a:cxnLst/>
              <a:rect l="l" t="t" r="r" b="b"/>
              <a:pathLst>
                <a:path w="3290570" h="1365885">
                  <a:moveTo>
                    <a:pt x="0" y="227584"/>
                  </a:moveTo>
                  <a:lnTo>
                    <a:pt x="4623" y="181706"/>
                  </a:lnTo>
                  <a:lnTo>
                    <a:pt x="17884" y="138981"/>
                  </a:lnTo>
                  <a:lnTo>
                    <a:pt x="38867" y="100322"/>
                  </a:lnTo>
                  <a:lnTo>
                    <a:pt x="66657" y="66643"/>
                  </a:lnTo>
                  <a:lnTo>
                    <a:pt x="100339" y="38857"/>
                  </a:lnTo>
                  <a:lnTo>
                    <a:pt x="138997" y="17879"/>
                  </a:lnTo>
                  <a:lnTo>
                    <a:pt x="181717" y="4622"/>
                  </a:lnTo>
                  <a:lnTo>
                    <a:pt x="227584" y="0"/>
                  </a:lnTo>
                  <a:lnTo>
                    <a:pt x="3062732" y="0"/>
                  </a:lnTo>
                  <a:lnTo>
                    <a:pt x="3108609" y="4622"/>
                  </a:lnTo>
                  <a:lnTo>
                    <a:pt x="3151334" y="17879"/>
                  </a:lnTo>
                  <a:lnTo>
                    <a:pt x="3189993" y="38857"/>
                  </a:lnTo>
                  <a:lnTo>
                    <a:pt x="3223672" y="66643"/>
                  </a:lnTo>
                  <a:lnTo>
                    <a:pt x="3251458" y="100322"/>
                  </a:lnTo>
                  <a:lnTo>
                    <a:pt x="3272436" y="138981"/>
                  </a:lnTo>
                  <a:lnTo>
                    <a:pt x="3285693" y="181706"/>
                  </a:lnTo>
                  <a:lnTo>
                    <a:pt x="3290316" y="227584"/>
                  </a:lnTo>
                  <a:lnTo>
                    <a:pt x="3290316" y="1137920"/>
                  </a:lnTo>
                  <a:lnTo>
                    <a:pt x="3285693" y="1183797"/>
                  </a:lnTo>
                  <a:lnTo>
                    <a:pt x="3272436" y="1226522"/>
                  </a:lnTo>
                  <a:lnTo>
                    <a:pt x="3251458" y="1265181"/>
                  </a:lnTo>
                  <a:lnTo>
                    <a:pt x="3223672" y="1298860"/>
                  </a:lnTo>
                  <a:lnTo>
                    <a:pt x="3189993" y="1326646"/>
                  </a:lnTo>
                  <a:lnTo>
                    <a:pt x="3151334" y="1347624"/>
                  </a:lnTo>
                  <a:lnTo>
                    <a:pt x="3108609" y="1360881"/>
                  </a:lnTo>
                  <a:lnTo>
                    <a:pt x="3062732" y="1365504"/>
                  </a:lnTo>
                  <a:lnTo>
                    <a:pt x="227584" y="1365504"/>
                  </a:lnTo>
                  <a:lnTo>
                    <a:pt x="181717" y="1360881"/>
                  </a:lnTo>
                  <a:lnTo>
                    <a:pt x="138997" y="1347624"/>
                  </a:lnTo>
                  <a:lnTo>
                    <a:pt x="100339" y="1326646"/>
                  </a:lnTo>
                  <a:lnTo>
                    <a:pt x="66657" y="1298860"/>
                  </a:lnTo>
                  <a:lnTo>
                    <a:pt x="38867" y="1265181"/>
                  </a:lnTo>
                  <a:lnTo>
                    <a:pt x="17884" y="1226522"/>
                  </a:lnTo>
                  <a:lnTo>
                    <a:pt x="4623" y="1183797"/>
                  </a:lnTo>
                  <a:lnTo>
                    <a:pt x="0" y="1137920"/>
                  </a:lnTo>
                  <a:lnTo>
                    <a:pt x="0" y="227584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707895" y="1715465"/>
            <a:ext cx="190055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marR="5080" indent="-43180">
              <a:lnSpc>
                <a:spcPct val="100000"/>
              </a:lnSpc>
              <a:spcBef>
                <a:spcPts val="100"/>
              </a:spcBef>
            </a:pPr>
            <a:r>
              <a:rPr sz="3600" b="1" i="1" spc="-10" dirty="0">
                <a:solidFill>
                  <a:srgbClr val="C00000"/>
                </a:solidFill>
                <a:latin typeface="Trebuchet MS"/>
                <a:cs typeface="Trebuchet MS"/>
              </a:rPr>
              <a:t>Базовый уровень</a:t>
            </a:r>
            <a:endParaRPr sz="36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830570" y="1580133"/>
            <a:ext cx="3176905" cy="1389380"/>
            <a:chOff x="5830570" y="1580133"/>
            <a:chExt cx="3176905" cy="1389380"/>
          </a:xfrm>
        </p:grpSpPr>
        <p:sp>
          <p:nvSpPr>
            <p:cNvPr id="17" name="object 17"/>
            <p:cNvSpPr/>
            <p:nvPr/>
          </p:nvSpPr>
          <p:spPr>
            <a:xfrm>
              <a:off x="5840730" y="1590293"/>
              <a:ext cx="3156585" cy="1369060"/>
            </a:xfrm>
            <a:custGeom>
              <a:avLst/>
              <a:gdLst/>
              <a:ahLst/>
              <a:cxnLst/>
              <a:rect l="l" t="t" r="r" b="b"/>
              <a:pathLst>
                <a:path w="3156584" h="1369060">
                  <a:moveTo>
                    <a:pt x="2928112" y="0"/>
                  </a:moveTo>
                  <a:lnTo>
                    <a:pt x="228092" y="0"/>
                  </a:lnTo>
                  <a:lnTo>
                    <a:pt x="182119" y="4633"/>
                  </a:lnTo>
                  <a:lnTo>
                    <a:pt x="139303" y="17922"/>
                  </a:lnTo>
                  <a:lnTo>
                    <a:pt x="100558" y="38951"/>
                  </a:lnTo>
                  <a:lnTo>
                    <a:pt x="66801" y="66801"/>
                  </a:lnTo>
                  <a:lnTo>
                    <a:pt x="38951" y="100558"/>
                  </a:lnTo>
                  <a:lnTo>
                    <a:pt x="17922" y="139303"/>
                  </a:lnTo>
                  <a:lnTo>
                    <a:pt x="4633" y="182119"/>
                  </a:lnTo>
                  <a:lnTo>
                    <a:pt x="0" y="228091"/>
                  </a:lnTo>
                  <a:lnTo>
                    <a:pt x="0" y="1140459"/>
                  </a:lnTo>
                  <a:lnTo>
                    <a:pt x="4633" y="1186432"/>
                  </a:lnTo>
                  <a:lnTo>
                    <a:pt x="17922" y="1229248"/>
                  </a:lnTo>
                  <a:lnTo>
                    <a:pt x="38951" y="1267993"/>
                  </a:lnTo>
                  <a:lnTo>
                    <a:pt x="66801" y="1301750"/>
                  </a:lnTo>
                  <a:lnTo>
                    <a:pt x="100558" y="1329600"/>
                  </a:lnTo>
                  <a:lnTo>
                    <a:pt x="139303" y="1350629"/>
                  </a:lnTo>
                  <a:lnTo>
                    <a:pt x="182119" y="1363918"/>
                  </a:lnTo>
                  <a:lnTo>
                    <a:pt x="228092" y="1368552"/>
                  </a:lnTo>
                  <a:lnTo>
                    <a:pt x="2928112" y="1368552"/>
                  </a:lnTo>
                  <a:lnTo>
                    <a:pt x="2974084" y="1363918"/>
                  </a:lnTo>
                  <a:lnTo>
                    <a:pt x="3016900" y="1350629"/>
                  </a:lnTo>
                  <a:lnTo>
                    <a:pt x="3055645" y="1329600"/>
                  </a:lnTo>
                  <a:lnTo>
                    <a:pt x="3089402" y="1301750"/>
                  </a:lnTo>
                  <a:lnTo>
                    <a:pt x="3117252" y="1267993"/>
                  </a:lnTo>
                  <a:lnTo>
                    <a:pt x="3138281" y="1229248"/>
                  </a:lnTo>
                  <a:lnTo>
                    <a:pt x="3151570" y="1186432"/>
                  </a:lnTo>
                  <a:lnTo>
                    <a:pt x="3156204" y="1140459"/>
                  </a:lnTo>
                  <a:lnTo>
                    <a:pt x="3156204" y="228091"/>
                  </a:lnTo>
                  <a:lnTo>
                    <a:pt x="3151570" y="182119"/>
                  </a:lnTo>
                  <a:lnTo>
                    <a:pt x="3138281" y="139303"/>
                  </a:lnTo>
                  <a:lnTo>
                    <a:pt x="3117252" y="100558"/>
                  </a:lnTo>
                  <a:lnTo>
                    <a:pt x="3089402" y="66801"/>
                  </a:lnTo>
                  <a:lnTo>
                    <a:pt x="3055645" y="38951"/>
                  </a:lnTo>
                  <a:lnTo>
                    <a:pt x="3016900" y="17922"/>
                  </a:lnTo>
                  <a:lnTo>
                    <a:pt x="2974084" y="4633"/>
                  </a:lnTo>
                  <a:lnTo>
                    <a:pt x="292811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40730" y="1590293"/>
              <a:ext cx="3156585" cy="1369060"/>
            </a:xfrm>
            <a:custGeom>
              <a:avLst/>
              <a:gdLst/>
              <a:ahLst/>
              <a:cxnLst/>
              <a:rect l="l" t="t" r="r" b="b"/>
              <a:pathLst>
                <a:path w="3156584" h="1369060">
                  <a:moveTo>
                    <a:pt x="0" y="228091"/>
                  </a:moveTo>
                  <a:lnTo>
                    <a:pt x="4633" y="182119"/>
                  </a:lnTo>
                  <a:lnTo>
                    <a:pt x="17922" y="139303"/>
                  </a:lnTo>
                  <a:lnTo>
                    <a:pt x="38951" y="100558"/>
                  </a:lnTo>
                  <a:lnTo>
                    <a:pt x="66801" y="66801"/>
                  </a:lnTo>
                  <a:lnTo>
                    <a:pt x="100558" y="38951"/>
                  </a:lnTo>
                  <a:lnTo>
                    <a:pt x="139303" y="17922"/>
                  </a:lnTo>
                  <a:lnTo>
                    <a:pt x="182119" y="4633"/>
                  </a:lnTo>
                  <a:lnTo>
                    <a:pt x="228092" y="0"/>
                  </a:lnTo>
                  <a:lnTo>
                    <a:pt x="2928112" y="0"/>
                  </a:lnTo>
                  <a:lnTo>
                    <a:pt x="2974084" y="4633"/>
                  </a:lnTo>
                  <a:lnTo>
                    <a:pt x="3016900" y="17922"/>
                  </a:lnTo>
                  <a:lnTo>
                    <a:pt x="3055645" y="38951"/>
                  </a:lnTo>
                  <a:lnTo>
                    <a:pt x="3089402" y="66801"/>
                  </a:lnTo>
                  <a:lnTo>
                    <a:pt x="3117252" y="100558"/>
                  </a:lnTo>
                  <a:lnTo>
                    <a:pt x="3138281" y="139303"/>
                  </a:lnTo>
                  <a:lnTo>
                    <a:pt x="3151570" y="182119"/>
                  </a:lnTo>
                  <a:lnTo>
                    <a:pt x="3156204" y="228091"/>
                  </a:lnTo>
                  <a:lnTo>
                    <a:pt x="3156204" y="1140459"/>
                  </a:lnTo>
                  <a:lnTo>
                    <a:pt x="3151570" y="1186432"/>
                  </a:lnTo>
                  <a:lnTo>
                    <a:pt x="3138281" y="1229248"/>
                  </a:lnTo>
                  <a:lnTo>
                    <a:pt x="3117252" y="1267993"/>
                  </a:lnTo>
                  <a:lnTo>
                    <a:pt x="3089402" y="1301750"/>
                  </a:lnTo>
                  <a:lnTo>
                    <a:pt x="3055645" y="1329600"/>
                  </a:lnTo>
                  <a:lnTo>
                    <a:pt x="3016900" y="1350629"/>
                  </a:lnTo>
                  <a:lnTo>
                    <a:pt x="2974084" y="1363918"/>
                  </a:lnTo>
                  <a:lnTo>
                    <a:pt x="2928112" y="1368552"/>
                  </a:lnTo>
                  <a:lnTo>
                    <a:pt x="228092" y="1368552"/>
                  </a:lnTo>
                  <a:lnTo>
                    <a:pt x="182119" y="1363918"/>
                  </a:lnTo>
                  <a:lnTo>
                    <a:pt x="139303" y="1350629"/>
                  </a:lnTo>
                  <a:lnTo>
                    <a:pt x="100558" y="1329600"/>
                  </a:lnTo>
                  <a:lnTo>
                    <a:pt x="66801" y="1301750"/>
                  </a:lnTo>
                  <a:lnTo>
                    <a:pt x="38951" y="1267993"/>
                  </a:lnTo>
                  <a:lnTo>
                    <a:pt x="17922" y="1229248"/>
                  </a:lnTo>
                  <a:lnTo>
                    <a:pt x="4633" y="1186432"/>
                  </a:lnTo>
                  <a:lnTo>
                    <a:pt x="0" y="1140459"/>
                  </a:lnTo>
                  <a:lnTo>
                    <a:pt x="0" y="228091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950711" y="1715465"/>
            <a:ext cx="288671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0" marR="5080" indent="-534035">
              <a:lnSpc>
                <a:spcPct val="100000"/>
              </a:lnSpc>
              <a:spcBef>
                <a:spcPts val="100"/>
              </a:spcBef>
            </a:pPr>
            <a:r>
              <a:rPr sz="3600" b="1" i="1" spc="-10" dirty="0">
                <a:solidFill>
                  <a:srgbClr val="C00000"/>
                </a:solidFill>
                <a:latin typeface="Trebuchet MS"/>
                <a:cs typeface="Trebuchet MS"/>
              </a:rPr>
              <a:t>Профильный уровень</a:t>
            </a:r>
            <a:endParaRPr sz="36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503932" y="3083051"/>
            <a:ext cx="504825" cy="524510"/>
            <a:chOff x="2503932" y="3083051"/>
            <a:chExt cx="504825" cy="524510"/>
          </a:xfrm>
        </p:grpSpPr>
        <p:sp>
          <p:nvSpPr>
            <p:cNvPr id="21" name="object 21"/>
            <p:cNvSpPr/>
            <p:nvPr/>
          </p:nvSpPr>
          <p:spPr>
            <a:xfrm>
              <a:off x="2513838" y="3092957"/>
              <a:ext cx="485140" cy="504825"/>
            </a:xfrm>
            <a:custGeom>
              <a:avLst/>
              <a:gdLst/>
              <a:ahLst/>
              <a:cxnLst/>
              <a:rect l="l" t="t" r="r" b="b"/>
              <a:pathLst>
                <a:path w="485139" h="504825">
                  <a:moveTo>
                    <a:pt x="363474" y="0"/>
                  </a:moveTo>
                  <a:lnTo>
                    <a:pt x="121157" y="0"/>
                  </a:lnTo>
                  <a:lnTo>
                    <a:pt x="121157" y="262127"/>
                  </a:lnTo>
                  <a:lnTo>
                    <a:pt x="0" y="262127"/>
                  </a:lnTo>
                  <a:lnTo>
                    <a:pt x="242316" y="504443"/>
                  </a:lnTo>
                  <a:lnTo>
                    <a:pt x="484631" y="262127"/>
                  </a:lnTo>
                  <a:lnTo>
                    <a:pt x="363474" y="262127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13838" y="3092957"/>
              <a:ext cx="485140" cy="504825"/>
            </a:xfrm>
            <a:custGeom>
              <a:avLst/>
              <a:gdLst/>
              <a:ahLst/>
              <a:cxnLst/>
              <a:rect l="l" t="t" r="r" b="b"/>
              <a:pathLst>
                <a:path w="485139" h="504825">
                  <a:moveTo>
                    <a:pt x="0" y="262127"/>
                  </a:moveTo>
                  <a:lnTo>
                    <a:pt x="121157" y="262127"/>
                  </a:lnTo>
                  <a:lnTo>
                    <a:pt x="121157" y="0"/>
                  </a:lnTo>
                  <a:lnTo>
                    <a:pt x="363474" y="0"/>
                  </a:lnTo>
                  <a:lnTo>
                    <a:pt x="363474" y="262127"/>
                  </a:lnTo>
                  <a:lnTo>
                    <a:pt x="484631" y="262127"/>
                  </a:lnTo>
                  <a:lnTo>
                    <a:pt x="242316" y="504443"/>
                  </a:lnTo>
                  <a:lnTo>
                    <a:pt x="0" y="262127"/>
                  </a:lnTo>
                  <a:close/>
                </a:path>
              </a:pathLst>
            </a:custGeom>
            <a:ln w="19811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7089647" y="3073907"/>
            <a:ext cx="504825" cy="524510"/>
            <a:chOff x="7089647" y="3073907"/>
            <a:chExt cx="504825" cy="524510"/>
          </a:xfrm>
        </p:grpSpPr>
        <p:sp>
          <p:nvSpPr>
            <p:cNvPr id="24" name="object 24"/>
            <p:cNvSpPr/>
            <p:nvPr/>
          </p:nvSpPr>
          <p:spPr>
            <a:xfrm>
              <a:off x="7099553" y="3083813"/>
              <a:ext cx="485140" cy="504825"/>
            </a:xfrm>
            <a:custGeom>
              <a:avLst/>
              <a:gdLst/>
              <a:ahLst/>
              <a:cxnLst/>
              <a:rect l="l" t="t" r="r" b="b"/>
              <a:pathLst>
                <a:path w="485140" h="504825">
                  <a:moveTo>
                    <a:pt x="363474" y="0"/>
                  </a:moveTo>
                  <a:lnTo>
                    <a:pt x="121157" y="0"/>
                  </a:lnTo>
                  <a:lnTo>
                    <a:pt x="121157" y="262127"/>
                  </a:lnTo>
                  <a:lnTo>
                    <a:pt x="0" y="262127"/>
                  </a:lnTo>
                  <a:lnTo>
                    <a:pt x="242316" y="504444"/>
                  </a:lnTo>
                  <a:lnTo>
                    <a:pt x="484631" y="262127"/>
                  </a:lnTo>
                  <a:lnTo>
                    <a:pt x="363474" y="262127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099553" y="3083813"/>
              <a:ext cx="485140" cy="504825"/>
            </a:xfrm>
            <a:custGeom>
              <a:avLst/>
              <a:gdLst/>
              <a:ahLst/>
              <a:cxnLst/>
              <a:rect l="l" t="t" r="r" b="b"/>
              <a:pathLst>
                <a:path w="485140" h="504825">
                  <a:moveTo>
                    <a:pt x="0" y="262127"/>
                  </a:moveTo>
                  <a:lnTo>
                    <a:pt x="121157" y="262127"/>
                  </a:lnTo>
                  <a:lnTo>
                    <a:pt x="121157" y="0"/>
                  </a:lnTo>
                  <a:lnTo>
                    <a:pt x="363474" y="0"/>
                  </a:lnTo>
                  <a:lnTo>
                    <a:pt x="363474" y="262127"/>
                  </a:lnTo>
                  <a:lnTo>
                    <a:pt x="484631" y="262127"/>
                  </a:lnTo>
                  <a:lnTo>
                    <a:pt x="242316" y="504444"/>
                  </a:lnTo>
                  <a:lnTo>
                    <a:pt x="0" y="262127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5251703" y="3654552"/>
            <a:ext cx="4238625" cy="2865120"/>
            <a:chOff x="5251703" y="3654552"/>
            <a:chExt cx="4238625" cy="2865120"/>
          </a:xfrm>
        </p:grpSpPr>
        <p:sp>
          <p:nvSpPr>
            <p:cNvPr id="27" name="object 27"/>
            <p:cNvSpPr/>
            <p:nvPr/>
          </p:nvSpPr>
          <p:spPr>
            <a:xfrm>
              <a:off x="5261609" y="3664458"/>
              <a:ext cx="4218940" cy="2845435"/>
            </a:xfrm>
            <a:custGeom>
              <a:avLst/>
              <a:gdLst/>
              <a:ahLst/>
              <a:cxnLst/>
              <a:rect l="l" t="t" r="r" b="b"/>
              <a:pathLst>
                <a:path w="4218940" h="2845434">
                  <a:moveTo>
                    <a:pt x="3744214" y="0"/>
                  </a:moveTo>
                  <a:lnTo>
                    <a:pt x="474217" y="0"/>
                  </a:lnTo>
                  <a:lnTo>
                    <a:pt x="425736" y="2448"/>
                  </a:lnTo>
                  <a:lnTo>
                    <a:pt x="378654" y="9635"/>
                  </a:lnTo>
                  <a:lnTo>
                    <a:pt x="333210" y="21322"/>
                  </a:lnTo>
                  <a:lnTo>
                    <a:pt x="289643" y="37270"/>
                  </a:lnTo>
                  <a:lnTo>
                    <a:pt x="248190" y="57241"/>
                  </a:lnTo>
                  <a:lnTo>
                    <a:pt x="209091" y="80996"/>
                  </a:lnTo>
                  <a:lnTo>
                    <a:pt x="172583" y="108297"/>
                  </a:lnTo>
                  <a:lnTo>
                    <a:pt x="138906" y="138906"/>
                  </a:lnTo>
                  <a:lnTo>
                    <a:pt x="108297" y="172583"/>
                  </a:lnTo>
                  <a:lnTo>
                    <a:pt x="80996" y="209091"/>
                  </a:lnTo>
                  <a:lnTo>
                    <a:pt x="57241" y="248190"/>
                  </a:lnTo>
                  <a:lnTo>
                    <a:pt x="37270" y="289643"/>
                  </a:lnTo>
                  <a:lnTo>
                    <a:pt x="21322" y="333210"/>
                  </a:lnTo>
                  <a:lnTo>
                    <a:pt x="9635" y="378654"/>
                  </a:lnTo>
                  <a:lnTo>
                    <a:pt x="2448" y="425736"/>
                  </a:lnTo>
                  <a:lnTo>
                    <a:pt x="0" y="474218"/>
                  </a:lnTo>
                  <a:lnTo>
                    <a:pt x="0" y="2371090"/>
                  </a:lnTo>
                  <a:lnTo>
                    <a:pt x="2448" y="2419575"/>
                  </a:lnTo>
                  <a:lnTo>
                    <a:pt x="9635" y="2466660"/>
                  </a:lnTo>
                  <a:lnTo>
                    <a:pt x="21322" y="2512106"/>
                  </a:lnTo>
                  <a:lnTo>
                    <a:pt x="37270" y="2555675"/>
                  </a:lnTo>
                  <a:lnTo>
                    <a:pt x="57241" y="2597128"/>
                  </a:lnTo>
                  <a:lnTo>
                    <a:pt x="80996" y="2636228"/>
                  </a:lnTo>
                  <a:lnTo>
                    <a:pt x="108297" y="2672735"/>
                  </a:lnTo>
                  <a:lnTo>
                    <a:pt x="138906" y="2706411"/>
                  </a:lnTo>
                  <a:lnTo>
                    <a:pt x="172583" y="2737018"/>
                  </a:lnTo>
                  <a:lnTo>
                    <a:pt x="209091" y="2764317"/>
                  </a:lnTo>
                  <a:lnTo>
                    <a:pt x="248190" y="2788071"/>
                  </a:lnTo>
                  <a:lnTo>
                    <a:pt x="289643" y="2808041"/>
                  </a:lnTo>
                  <a:lnTo>
                    <a:pt x="333210" y="2823987"/>
                  </a:lnTo>
                  <a:lnTo>
                    <a:pt x="378654" y="2835673"/>
                  </a:lnTo>
                  <a:lnTo>
                    <a:pt x="425736" y="2842859"/>
                  </a:lnTo>
                  <a:lnTo>
                    <a:pt x="474217" y="2845308"/>
                  </a:lnTo>
                  <a:lnTo>
                    <a:pt x="3744214" y="2845308"/>
                  </a:lnTo>
                  <a:lnTo>
                    <a:pt x="3792695" y="2842859"/>
                  </a:lnTo>
                  <a:lnTo>
                    <a:pt x="3839777" y="2835673"/>
                  </a:lnTo>
                  <a:lnTo>
                    <a:pt x="3885221" y="2823987"/>
                  </a:lnTo>
                  <a:lnTo>
                    <a:pt x="3928788" y="2808041"/>
                  </a:lnTo>
                  <a:lnTo>
                    <a:pt x="3970241" y="2788071"/>
                  </a:lnTo>
                  <a:lnTo>
                    <a:pt x="4009340" y="2764317"/>
                  </a:lnTo>
                  <a:lnTo>
                    <a:pt x="4045848" y="2737018"/>
                  </a:lnTo>
                  <a:lnTo>
                    <a:pt x="4079525" y="2706411"/>
                  </a:lnTo>
                  <a:lnTo>
                    <a:pt x="4110134" y="2672735"/>
                  </a:lnTo>
                  <a:lnTo>
                    <a:pt x="4137435" y="2636228"/>
                  </a:lnTo>
                  <a:lnTo>
                    <a:pt x="4161190" y="2597128"/>
                  </a:lnTo>
                  <a:lnTo>
                    <a:pt x="4181161" y="2555675"/>
                  </a:lnTo>
                  <a:lnTo>
                    <a:pt x="4197109" y="2512106"/>
                  </a:lnTo>
                  <a:lnTo>
                    <a:pt x="4208796" y="2466660"/>
                  </a:lnTo>
                  <a:lnTo>
                    <a:pt x="4215983" y="2419575"/>
                  </a:lnTo>
                  <a:lnTo>
                    <a:pt x="4218432" y="2371090"/>
                  </a:lnTo>
                  <a:lnTo>
                    <a:pt x="4218432" y="474218"/>
                  </a:lnTo>
                  <a:lnTo>
                    <a:pt x="4215983" y="425736"/>
                  </a:lnTo>
                  <a:lnTo>
                    <a:pt x="4208796" y="378654"/>
                  </a:lnTo>
                  <a:lnTo>
                    <a:pt x="4197109" y="333210"/>
                  </a:lnTo>
                  <a:lnTo>
                    <a:pt x="4181161" y="289643"/>
                  </a:lnTo>
                  <a:lnTo>
                    <a:pt x="4161190" y="248190"/>
                  </a:lnTo>
                  <a:lnTo>
                    <a:pt x="4137435" y="209091"/>
                  </a:lnTo>
                  <a:lnTo>
                    <a:pt x="4110134" y="172583"/>
                  </a:lnTo>
                  <a:lnTo>
                    <a:pt x="4079525" y="138906"/>
                  </a:lnTo>
                  <a:lnTo>
                    <a:pt x="4045848" y="108297"/>
                  </a:lnTo>
                  <a:lnTo>
                    <a:pt x="4009340" y="80996"/>
                  </a:lnTo>
                  <a:lnTo>
                    <a:pt x="3970241" y="57241"/>
                  </a:lnTo>
                  <a:lnTo>
                    <a:pt x="3928788" y="37270"/>
                  </a:lnTo>
                  <a:lnTo>
                    <a:pt x="3885221" y="21322"/>
                  </a:lnTo>
                  <a:lnTo>
                    <a:pt x="3839777" y="9635"/>
                  </a:lnTo>
                  <a:lnTo>
                    <a:pt x="3792695" y="2448"/>
                  </a:lnTo>
                  <a:lnTo>
                    <a:pt x="3744214" y="0"/>
                  </a:lnTo>
                  <a:close/>
                </a:path>
              </a:pathLst>
            </a:custGeom>
            <a:solidFill>
              <a:srgbClr val="DBF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61609" y="3664458"/>
              <a:ext cx="4218940" cy="2845435"/>
            </a:xfrm>
            <a:custGeom>
              <a:avLst/>
              <a:gdLst/>
              <a:ahLst/>
              <a:cxnLst/>
              <a:rect l="l" t="t" r="r" b="b"/>
              <a:pathLst>
                <a:path w="4218940" h="2845434">
                  <a:moveTo>
                    <a:pt x="0" y="474218"/>
                  </a:moveTo>
                  <a:lnTo>
                    <a:pt x="2448" y="425736"/>
                  </a:lnTo>
                  <a:lnTo>
                    <a:pt x="9635" y="378654"/>
                  </a:lnTo>
                  <a:lnTo>
                    <a:pt x="21322" y="333210"/>
                  </a:lnTo>
                  <a:lnTo>
                    <a:pt x="37270" y="289643"/>
                  </a:lnTo>
                  <a:lnTo>
                    <a:pt x="57241" y="248190"/>
                  </a:lnTo>
                  <a:lnTo>
                    <a:pt x="80996" y="209091"/>
                  </a:lnTo>
                  <a:lnTo>
                    <a:pt x="108297" y="172583"/>
                  </a:lnTo>
                  <a:lnTo>
                    <a:pt x="138906" y="138906"/>
                  </a:lnTo>
                  <a:lnTo>
                    <a:pt x="172583" y="108297"/>
                  </a:lnTo>
                  <a:lnTo>
                    <a:pt x="209091" y="80996"/>
                  </a:lnTo>
                  <a:lnTo>
                    <a:pt x="248190" y="57241"/>
                  </a:lnTo>
                  <a:lnTo>
                    <a:pt x="289643" y="37270"/>
                  </a:lnTo>
                  <a:lnTo>
                    <a:pt x="333210" y="21322"/>
                  </a:lnTo>
                  <a:lnTo>
                    <a:pt x="378654" y="9635"/>
                  </a:lnTo>
                  <a:lnTo>
                    <a:pt x="425736" y="2448"/>
                  </a:lnTo>
                  <a:lnTo>
                    <a:pt x="474217" y="0"/>
                  </a:lnTo>
                  <a:lnTo>
                    <a:pt x="3744214" y="0"/>
                  </a:lnTo>
                  <a:lnTo>
                    <a:pt x="3792695" y="2448"/>
                  </a:lnTo>
                  <a:lnTo>
                    <a:pt x="3839777" y="9635"/>
                  </a:lnTo>
                  <a:lnTo>
                    <a:pt x="3885221" y="21322"/>
                  </a:lnTo>
                  <a:lnTo>
                    <a:pt x="3928788" y="37270"/>
                  </a:lnTo>
                  <a:lnTo>
                    <a:pt x="3970241" y="57241"/>
                  </a:lnTo>
                  <a:lnTo>
                    <a:pt x="4009340" y="80996"/>
                  </a:lnTo>
                  <a:lnTo>
                    <a:pt x="4045848" y="108297"/>
                  </a:lnTo>
                  <a:lnTo>
                    <a:pt x="4079525" y="138906"/>
                  </a:lnTo>
                  <a:lnTo>
                    <a:pt x="4110134" y="172583"/>
                  </a:lnTo>
                  <a:lnTo>
                    <a:pt x="4137435" y="209091"/>
                  </a:lnTo>
                  <a:lnTo>
                    <a:pt x="4161190" y="248190"/>
                  </a:lnTo>
                  <a:lnTo>
                    <a:pt x="4181161" y="289643"/>
                  </a:lnTo>
                  <a:lnTo>
                    <a:pt x="4197109" y="333210"/>
                  </a:lnTo>
                  <a:lnTo>
                    <a:pt x="4208796" y="378654"/>
                  </a:lnTo>
                  <a:lnTo>
                    <a:pt x="4215983" y="425736"/>
                  </a:lnTo>
                  <a:lnTo>
                    <a:pt x="4218432" y="474218"/>
                  </a:lnTo>
                  <a:lnTo>
                    <a:pt x="4218432" y="2371090"/>
                  </a:lnTo>
                  <a:lnTo>
                    <a:pt x="4215983" y="2419575"/>
                  </a:lnTo>
                  <a:lnTo>
                    <a:pt x="4208796" y="2466660"/>
                  </a:lnTo>
                  <a:lnTo>
                    <a:pt x="4197109" y="2512106"/>
                  </a:lnTo>
                  <a:lnTo>
                    <a:pt x="4181161" y="2555675"/>
                  </a:lnTo>
                  <a:lnTo>
                    <a:pt x="4161190" y="2597128"/>
                  </a:lnTo>
                  <a:lnTo>
                    <a:pt x="4137435" y="2636228"/>
                  </a:lnTo>
                  <a:lnTo>
                    <a:pt x="4110134" y="2672735"/>
                  </a:lnTo>
                  <a:lnTo>
                    <a:pt x="4079525" y="2706411"/>
                  </a:lnTo>
                  <a:lnTo>
                    <a:pt x="4045848" y="2737018"/>
                  </a:lnTo>
                  <a:lnTo>
                    <a:pt x="4009340" y="2764317"/>
                  </a:lnTo>
                  <a:lnTo>
                    <a:pt x="3970241" y="2788071"/>
                  </a:lnTo>
                  <a:lnTo>
                    <a:pt x="3928788" y="2808041"/>
                  </a:lnTo>
                  <a:lnTo>
                    <a:pt x="3885221" y="2823987"/>
                  </a:lnTo>
                  <a:lnTo>
                    <a:pt x="3839777" y="2835673"/>
                  </a:lnTo>
                  <a:lnTo>
                    <a:pt x="3792695" y="2842859"/>
                  </a:lnTo>
                  <a:lnTo>
                    <a:pt x="3744214" y="2845308"/>
                  </a:lnTo>
                  <a:lnTo>
                    <a:pt x="474217" y="2845308"/>
                  </a:lnTo>
                  <a:lnTo>
                    <a:pt x="425736" y="2842859"/>
                  </a:lnTo>
                  <a:lnTo>
                    <a:pt x="378654" y="2835673"/>
                  </a:lnTo>
                  <a:lnTo>
                    <a:pt x="333210" y="2823987"/>
                  </a:lnTo>
                  <a:lnTo>
                    <a:pt x="289643" y="2808041"/>
                  </a:lnTo>
                  <a:lnTo>
                    <a:pt x="248190" y="2788071"/>
                  </a:lnTo>
                  <a:lnTo>
                    <a:pt x="209091" y="2764317"/>
                  </a:lnTo>
                  <a:lnTo>
                    <a:pt x="172583" y="2737018"/>
                  </a:lnTo>
                  <a:lnTo>
                    <a:pt x="138906" y="2706411"/>
                  </a:lnTo>
                  <a:lnTo>
                    <a:pt x="108297" y="2672735"/>
                  </a:lnTo>
                  <a:lnTo>
                    <a:pt x="80996" y="2636228"/>
                  </a:lnTo>
                  <a:lnTo>
                    <a:pt x="57241" y="2597128"/>
                  </a:lnTo>
                  <a:lnTo>
                    <a:pt x="37270" y="2555675"/>
                  </a:lnTo>
                  <a:lnTo>
                    <a:pt x="21322" y="2512106"/>
                  </a:lnTo>
                  <a:lnTo>
                    <a:pt x="9635" y="2466660"/>
                  </a:lnTo>
                  <a:lnTo>
                    <a:pt x="2448" y="2419575"/>
                  </a:lnTo>
                  <a:lnTo>
                    <a:pt x="0" y="2371090"/>
                  </a:lnTo>
                  <a:lnTo>
                    <a:pt x="0" y="474218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579109" y="3990594"/>
            <a:ext cx="362521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Для</a:t>
            </a:r>
            <a:r>
              <a:rPr sz="2400" b="1" i="1" spc="-1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поступления</a:t>
            </a:r>
            <a:r>
              <a:rPr sz="2400" b="1" i="1" spc="-4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в</a:t>
            </a:r>
            <a:r>
              <a:rPr sz="24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spc="-20" dirty="0">
                <a:solidFill>
                  <a:srgbClr val="003399"/>
                </a:solidFill>
                <a:latin typeface="Trebuchet MS"/>
                <a:cs typeface="Trebuchet MS"/>
              </a:rPr>
              <a:t>вуз, </a:t>
            </a: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где</a:t>
            </a:r>
            <a:r>
              <a:rPr sz="2400" b="1" i="1" spc="-2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spc="-10" dirty="0">
                <a:solidFill>
                  <a:srgbClr val="003399"/>
                </a:solidFill>
                <a:latin typeface="Trebuchet MS"/>
                <a:cs typeface="Trebuchet MS"/>
              </a:rPr>
              <a:t>математика</a:t>
            </a:r>
            <a:endParaRPr sz="2400">
              <a:latin typeface="Trebuchet MS"/>
              <a:cs typeface="Trebuchet MS"/>
            </a:endParaRPr>
          </a:p>
          <a:p>
            <a:pPr marL="360045" marR="354330" algn="ctr">
              <a:lnSpc>
                <a:spcPct val="100000"/>
              </a:lnSpc>
            </a:pP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внесена</a:t>
            </a:r>
            <a:r>
              <a:rPr sz="2400" b="1" i="1" spc="-5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в</a:t>
            </a:r>
            <a:r>
              <a:rPr sz="2400" b="1" i="1" spc="-2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spc="-10" dirty="0">
                <a:solidFill>
                  <a:srgbClr val="003399"/>
                </a:solidFill>
                <a:latin typeface="Trebuchet MS"/>
                <a:cs typeface="Trebuchet MS"/>
              </a:rPr>
              <a:t>перечень обязательных вступительных испытаний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49223" y="3660647"/>
            <a:ext cx="4429125" cy="605155"/>
            <a:chOff x="649223" y="3660647"/>
            <a:chExt cx="4429125" cy="605155"/>
          </a:xfrm>
        </p:grpSpPr>
        <p:sp>
          <p:nvSpPr>
            <p:cNvPr id="31" name="object 31"/>
            <p:cNvSpPr/>
            <p:nvPr/>
          </p:nvSpPr>
          <p:spPr>
            <a:xfrm>
              <a:off x="659129" y="3670553"/>
              <a:ext cx="4409440" cy="585470"/>
            </a:xfrm>
            <a:custGeom>
              <a:avLst/>
              <a:gdLst/>
              <a:ahLst/>
              <a:cxnLst/>
              <a:rect l="l" t="t" r="r" b="b"/>
              <a:pathLst>
                <a:path w="4409440" h="585470">
                  <a:moveTo>
                    <a:pt x="4311396" y="0"/>
                  </a:moveTo>
                  <a:lnTo>
                    <a:pt x="97536" y="0"/>
                  </a:lnTo>
                  <a:lnTo>
                    <a:pt x="59573" y="7667"/>
                  </a:lnTo>
                  <a:lnTo>
                    <a:pt x="28570" y="28575"/>
                  </a:lnTo>
                  <a:lnTo>
                    <a:pt x="7665" y="59578"/>
                  </a:lnTo>
                  <a:lnTo>
                    <a:pt x="0" y="97536"/>
                  </a:lnTo>
                  <a:lnTo>
                    <a:pt x="0" y="487680"/>
                  </a:lnTo>
                  <a:lnTo>
                    <a:pt x="7665" y="525637"/>
                  </a:lnTo>
                  <a:lnTo>
                    <a:pt x="28570" y="556641"/>
                  </a:lnTo>
                  <a:lnTo>
                    <a:pt x="59573" y="577548"/>
                  </a:lnTo>
                  <a:lnTo>
                    <a:pt x="97536" y="585216"/>
                  </a:lnTo>
                  <a:lnTo>
                    <a:pt x="4311396" y="585216"/>
                  </a:lnTo>
                  <a:lnTo>
                    <a:pt x="4349353" y="577548"/>
                  </a:lnTo>
                  <a:lnTo>
                    <a:pt x="4380357" y="556641"/>
                  </a:lnTo>
                  <a:lnTo>
                    <a:pt x="4401264" y="525637"/>
                  </a:lnTo>
                  <a:lnTo>
                    <a:pt x="4408932" y="487680"/>
                  </a:lnTo>
                  <a:lnTo>
                    <a:pt x="4408932" y="97536"/>
                  </a:lnTo>
                  <a:lnTo>
                    <a:pt x="4401264" y="59578"/>
                  </a:lnTo>
                  <a:lnTo>
                    <a:pt x="4380357" y="28575"/>
                  </a:lnTo>
                  <a:lnTo>
                    <a:pt x="4349353" y="7667"/>
                  </a:lnTo>
                  <a:lnTo>
                    <a:pt x="4311396" y="0"/>
                  </a:lnTo>
                  <a:close/>
                </a:path>
              </a:pathLst>
            </a:custGeom>
            <a:solidFill>
              <a:srgbClr val="DBF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9129" y="3670553"/>
              <a:ext cx="4409440" cy="585470"/>
            </a:xfrm>
            <a:custGeom>
              <a:avLst/>
              <a:gdLst/>
              <a:ahLst/>
              <a:cxnLst/>
              <a:rect l="l" t="t" r="r" b="b"/>
              <a:pathLst>
                <a:path w="4409440" h="585470">
                  <a:moveTo>
                    <a:pt x="0" y="97536"/>
                  </a:moveTo>
                  <a:lnTo>
                    <a:pt x="7665" y="59578"/>
                  </a:lnTo>
                  <a:lnTo>
                    <a:pt x="28570" y="28575"/>
                  </a:lnTo>
                  <a:lnTo>
                    <a:pt x="59573" y="7667"/>
                  </a:lnTo>
                  <a:lnTo>
                    <a:pt x="97536" y="0"/>
                  </a:lnTo>
                  <a:lnTo>
                    <a:pt x="4311396" y="0"/>
                  </a:lnTo>
                  <a:lnTo>
                    <a:pt x="4349353" y="7667"/>
                  </a:lnTo>
                  <a:lnTo>
                    <a:pt x="4380357" y="28575"/>
                  </a:lnTo>
                  <a:lnTo>
                    <a:pt x="4401264" y="59578"/>
                  </a:lnTo>
                  <a:lnTo>
                    <a:pt x="4408932" y="97536"/>
                  </a:lnTo>
                  <a:lnTo>
                    <a:pt x="4408932" y="487680"/>
                  </a:lnTo>
                  <a:lnTo>
                    <a:pt x="4401264" y="525637"/>
                  </a:lnTo>
                  <a:lnTo>
                    <a:pt x="4380357" y="556641"/>
                  </a:lnTo>
                  <a:lnTo>
                    <a:pt x="4349353" y="577548"/>
                  </a:lnTo>
                  <a:lnTo>
                    <a:pt x="4311396" y="585216"/>
                  </a:lnTo>
                  <a:lnTo>
                    <a:pt x="97536" y="585216"/>
                  </a:lnTo>
                  <a:lnTo>
                    <a:pt x="59573" y="577548"/>
                  </a:lnTo>
                  <a:lnTo>
                    <a:pt x="28570" y="556641"/>
                  </a:lnTo>
                  <a:lnTo>
                    <a:pt x="7665" y="525637"/>
                  </a:lnTo>
                  <a:lnTo>
                    <a:pt x="0" y="487680"/>
                  </a:lnTo>
                  <a:lnTo>
                    <a:pt x="0" y="97536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89533" y="3756405"/>
            <a:ext cx="4229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Для</a:t>
            </a:r>
            <a:r>
              <a:rPr sz="2400" b="1" i="1" spc="-1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получения</a:t>
            </a:r>
            <a:r>
              <a:rPr sz="2400" b="1" i="1" spc="-3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spc="-10" dirty="0">
                <a:solidFill>
                  <a:srgbClr val="003399"/>
                </a:solidFill>
                <a:latin typeface="Trebuchet MS"/>
                <a:cs typeface="Trebuchet MS"/>
              </a:rPr>
              <a:t>аттестата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52272" y="4366259"/>
            <a:ext cx="4425950" cy="2153920"/>
            <a:chOff x="652272" y="4366259"/>
            <a:chExt cx="4425950" cy="2153920"/>
          </a:xfrm>
        </p:grpSpPr>
        <p:sp>
          <p:nvSpPr>
            <p:cNvPr id="35" name="object 35"/>
            <p:cNvSpPr/>
            <p:nvPr/>
          </p:nvSpPr>
          <p:spPr>
            <a:xfrm>
              <a:off x="662178" y="4376165"/>
              <a:ext cx="4406265" cy="2133600"/>
            </a:xfrm>
            <a:custGeom>
              <a:avLst/>
              <a:gdLst/>
              <a:ahLst/>
              <a:cxnLst/>
              <a:rect l="l" t="t" r="r" b="b"/>
              <a:pathLst>
                <a:path w="4406265" h="2133600">
                  <a:moveTo>
                    <a:pt x="4050284" y="0"/>
                  </a:moveTo>
                  <a:lnTo>
                    <a:pt x="355600" y="0"/>
                  </a:lnTo>
                  <a:lnTo>
                    <a:pt x="307347" y="3247"/>
                  </a:lnTo>
                  <a:lnTo>
                    <a:pt x="261067" y="12705"/>
                  </a:lnTo>
                  <a:lnTo>
                    <a:pt x="217184" y="27951"/>
                  </a:lnTo>
                  <a:lnTo>
                    <a:pt x="176121" y="48561"/>
                  </a:lnTo>
                  <a:lnTo>
                    <a:pt x="138303" y="74109"/>
                  </a:lnTo>
                  <a:lnTo>
                    <a:pt x="104152" y="104171"/>
                  </a:lnTo>
                  <a:lnTo>
                    <a:pt x="74093" y="138324"/>
                  </a:lnTo>
                  <a:lnTo>
                    <a:pt x="48549" y="176144"/>
                  </a:lnTo>
                  <a:lnTo>
                    <a:pt x="27944" y="217205"/>
                  </a:lnTo>
                  <a:lnTo>
                    <a:pt x="12702" y="261084"/>
                  </a:lnTo>
                  <a:lnTo>
                    <a:pt x="3246" y="307357"/>
                  </a:lnTo>
                  <a:lnTo>
                    <a:pt x="0" y="355599"/>
                  </a:lnTo>
                  <a:lnTo>
                    <a:pt x="0" y="1777999"/>
                  </a:lnTo>
                  <a:lnTo>
                    <a:pt x="3246" y="1826252"/>
                  </a:lnTo>
                  <a:lnTo>
                    <a:pt x="12702" y="1872532"/>
                  </a:lnTo>
                  <a:lnTo>
                    <a:pt x="27944" y="1916415"/>
                  </a:lnTo>
                  <a:lnTo>
                    <a:pt x="48549" y="1957478"/>
                  </a:lnTo>
                  <a:lnTo>
                    <a:pt x="74093" y="1995296"/>
                  </a:lnTo>
                  <a:lnTo>
                    <a:pt x="104152" y="2029447"/>
                  </a:lnTo>
                  <a:lnTo>
                    <a:pt x="138303" y="2059506"/>
                  </a:lnTo>
                  <a:lnTo>
                    <a:pt x="176121" y="2085050"/>
                  </a:lnTo>
                  <a:lnTo>
                    <a:pt x="217184" y="2105655"/>
                  </a:lnTo>
                  <a:lnTo>
                    <a:pt x="261067" y="2120897"/>
                  </a:lnTo>
                  <a:lnTo>
                    <a:pt x="307347" y="2130353"/>
                  </a:lnTo>
                  <a:lnTo>
                    <a:pt x="355600" y="2133599"/>
                  </a:lnTo>
                  <a:lnTo>
                    <a:pt x="4050284" y="2133599"/>
                  </a:lnTo>
                  <a:lnTo>
                    <a:pt x="4098526" y="2130353"/>
                  </a:lnTo>
                  <a:lnTo>
                    <a:pt x="4144799" y="2120897"/>
                  </a:lnTo>
                  <a:lnTo>
                    <a:pt x="4188678" y="2105655"/>
                  </a:lnTo>
                  <a:lnTo>
                    <a:pt x="4229739" y="2085050"/>
                  </a:lnTo>
                  <a:lnTo>
                    <a:pt x="4267559" y="2059506"/>
                  </a:lnTo>
                  <a:lnTo>
                    <a:pt x="4301712" y="2029447"/>
                  </a:lnTo>
                  <a:lnTo>
                    <a:pt x="4331774" y="1995296"/>
                  </a:lnTo>
                  <a:lnTo>
                    <a:pt x="4357322" y="1957478"/>
                  </a:lnTo>
                  <a:lnTo>
                    <a:pt x="4377932" y="1916415"/>
                  </a:lnTo>
                  <a:lnTo>
                    <a:pt x="4393178" y="1872532"/>
                  </a:lnTo>
                  <a:lnTo>
                    <a:pt x="4402636" y="1826252"/>
                  </a:lnTo>
                  <a:lnTo>
                    <a:pt x="4405884" y="1777999"/>
                  </a:lnTo>
                  <a:lnTo>
                    <a:pt x="4405884" y="355599"/>
                  </a:lnTo>
                  <a:lnTo>
                    <a:pt x="4402636" y="307357"/>
                  </a:lnTo>
                  <a:lnTo>
                    <a:pt x="4393178" y="261084"/>
                  </a:lnTo>
                  <a:lnTo>
                    <a:pt x="4377932" y="217205"/>
                  </a:lnTo>
                  <a:lnTo>
                    <a:pt x="4357322" y="176144"/>
                  </a:lnTo>
                  <a:lnTo>
                    <a:pt x="4331774" y="138324"/>
                  </a:lnTo>
                  <a:lnTo>
                    <a:pt x="4301712" y="104171"/>
                  </a:lnTo>
                  <a:lnTo>
                    <a:pt x="4267559" y="74109"/>
                  </a:lnTo>
                  <a:lnTo>
                    <a:pt x="4229739" y="48561"/>
                  </a:lnTo>
                  <a:lnTo>
                    <a:pt x="4188678" y="27951"/>
                  </a:lnTo>
                  <a:lnTo>
                    <a:pt x="4144799" y="12705"/>
                  </a:lnTo>
                  <a:lnTo>
                    <a:pt x="4098526" y="3247"/>
                  </a:lnTo>
                  <a:lnTo>
                    <a:pt x="4050284" y="0"/>
                  </a:lnTo>
                  <a:close/>
                </a:path>
              </a:pathLst>
            </a:custGeom>
            <a:solidFill>
              <a:srgbClr val="DBF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62178" y="4376165"/>
              <a:ext cx="4406265" cy="2133600"/>
            </a:xfrm>
            <a:custGeom>
              <a:avLst/>
              <a:gdLst/>
              <a:ahLst/>
              <a:cxnLst/>
              <a:rect l="l" t="t" r="r" b="b"/>
              <a:pathLst>
                <a:path w="4406265" h="2133600">
                  <a:moveTo>
                    <a:pt x="0" y="355599"/>
                  </a:moveTo>
                  <a:lnTo>
                    <a:pt x="3246" y="307357"/>
                  </a:lnTo>
                  <a:lnTo>
                    <a:pt x="12702" y="261084"/>
                  </a:lnTo>
                  <a:lnTo>
                    <a:pt x="27944" y="217205"/>
                  </a:lnTo>
                  <a:lnTo>
                    <a:pt x="48549" y="176144"/>
                  </a:lnTo>
                  <a:lnTo>
                    <a:pt x="74093" y="138324"/>
                  </a:lnTo>
                  <a:lnTo>
                    <a:pt x="104152" y="104171"/>
                  </a:lnTo>
                  <a:lnTo>
                    <a:pt x="138303" y="74109"/>
                  </a:lnTo>
                  <a:lnTo>
                    <a:pt x="176121" y="48561"/>
                  </a:lnTo>
                  <a:lnTo>
                    <a:pt x="217184" y="27951"/>
                  </a:lnTo>
                  <a:lnTo>
                    <a:pt x="261067" y="12705"/>
                  </a:lnTo>
                  <a:lnTo>
                    <a:pt x="307347" y="3247"/>
                  </a:lnTo>
                  <a:lnTo>
                    <a:pt x="355600" y="0"/>
                  </a:lnTo>
                  <a:lnTo>
                    <a:pt x="4050284" y="0"/>
                  </a:lnTo>
                  <a:lnTo>
                    <a:pt x="4098526" y="3247"/>
                  </a:lnTo>
                  <a:lnTo>
                    <a:pt x="4144799" y="12705"/>
                  </a:lnTo>
                  <a:lnTo>
                    <a:pt x="4188678" y="27951"/>
                  </a:lnTo>
                  <a:lnTo>
                    <a:pt x="4229739" y="48561"/>
                  </a:lnTo>
                  <a:lnTo>
                    <a:pt x="4267559" y="74109"/>
                  </a:lnTo>
                  <a:lnTo>
                    <a:pt x="4301712" y="104171"/>
                  </a:lnTo>
                  <a:lnTo>
                    <a:pt x="4331774" y="138324"/>
                  </a:lnTo>
                  <a:lnTo>
                    <a:pt x="4357322" y="176144"/>
                  </a:lnTo>
                  <a:lnTo>
                    <a:pt x="4377932" y="217205"/>
                  </a:lnTo>
                  <a:lnTo>
                    <a:pt x="4393178" y="261084"/>
                  </a:lnTo>
                  <a:lnTo>
                    <a:pt x="4402636" y="307357"/>
                  </a:lnTo>
                  <a:lnTo>
                    <a:pt x="4405884" y="355599"/>
                  </a:lnTo>
                  <a:lnTo>
                    <a:pt x="4405884" y="1777999"/>
                  </a:lnTo>
                  <a:lnTo>
                    <a:pt x="4402636" y="1826252"/>
                  </a:lnTo>
                  <a:lnTo>
                    <a:pt x="4393178" y="1872532"/>
                  </a:lnTo>
                  <a:lnTo>
                    <a:pt x="4377932" y="1916415"/>
                  </a:lnTo>
                  <a:lnTo>
                    <a:pt x="4357322" y="1957478"/>
                  </a:lnTo>
                  <a:lnTo>
                    <a:pt x="4331774" y="1995296"/>
                  </a:lnTo>
                  <a:lnTo>
                    <a:pt x="4301712" y="2029447"/>
                  </a:lnTo>
                  <a:lnTo>
                    <a:pt x="4267559" y="2059506"/>
                  </a:lnTo>
                  <a:lnTo>
                    <a:pt x="4229739" y="2085050"/>
                  </a:lnTo>
                  <a:lnTo>
                    <a:pt x="4188678" y="2105655"/>
                  </a:lnTo>
                  <a:lnTo>
                    <a:pt x="4144799" y="2120897"/>
                  </a:lnTo>
                  <a:lnTo>
                    <a:pt x="4098526" y="2130353"/>
                  </a:lnTo>
                  <a:lnTo>
                    <a:pt x="4050284" y="2133599"/>
                  </a:lnTo>
                  <a:lnTo>
                    <a:pt x="355600" y="2133599"/>
                  </a:lnTo>
                  <a:lnTo>
                    <a:pt x="307347" y="2130353"/>
                  </a:lnTo>
                  <a:lnTo>
                    <a:pt x="261067" y="2120897"/>
                  </a:lnTo>
                  <a:lnTo>
                    <a:pt x="217184" y="2105655"/>
                  </a:lnTo>
                  <a:lnTo>
                    <a:pt x="176121" y="2085050"/>
                  </a:lnTo>
                  <a:lnTo>
                    <a:pt x="138303" y="2059506"/>
                  </a:lnTo>
                  <a:lnTo>
                    <a:pt x="104152" y="2029447"/>
                  </a:lnTo>
                  <a:lnTo>
                    <a:pt x="74093" y="1995296"/>
                  </a:lnTo>
                  <a:lnTo>
                    <a:pt x="48549" y="1957478"/>
                  </a:lnTo>
                  <a:lnTo>
                    <a:pt x="27944" y="1916415"/>
                  </a:lnTo>
                  <a:lnTo>
                    <a:pt x="12702" y="1872532"/>
                  </a:lnTo>
                  <a:lnTo>
                    <a:pt x="3246" y="1826252"/>
                  </a:lnTo>
                  <a:lnTo>
                    <a:pt x="0" y="1777999"/>
                  </a:lnTo>
                  <a:lnTo>
                    <a:pt x="0" y="355599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040383" y="4487417"/>
            <a:ext cx="362521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Для</a:t>
            </a:r>
            <a:r>
              <a:rPr sz="2400" b="1" i="1" spc="-1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поступления</a:t>
            </a:r>
            <a:r>
              <a:rPr sz="2400" b="1" i="1" spc="-4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в</a:t>
            </a:r>
            <a:r>
              <a:rPr sz="24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spc="-20" dirty="0">
                <a:solidFill>
                  <a:srgbClr val="003399"/>
                </a:solidFill>
                <a:latin typeface="Trebuchet MS"/>
                <a:cs typeface="Trebuchet MS"/>
              </a:rPr>
              <a:t>вуз, </a:t>
            </a: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где</a:t>
            </a:r>
            <a:r>
              <a:rPr sz="2400" b="1" i="1" spc="-10" dirty="0">
                <a:solidFill>
                  <a:srgbClr val="003399"/>
                </a:solidFill>
                <a:latin typeface="Trebuchet MS"/>
                <a:cs typeface="Trebuchet MS"/>
              </a:rPr>
              <a:t> математика</a:t>
            </a:r>
            <a:endParaRPr sz="2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не</a:t>
            </a:r>
            <a:r>
              <a:rPr sz="2400" b="1" i="1" spc="-1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spc="-10" dirty="0">
                <a:solidFill>
                  <a:srgbClr val="003399"/>
                </a:solidFill>
                <a:latin typeface="Trebuchet MS"/>
                <a:cs typeface="Trebuchet MS"/>
              </a:rPr>
              <a:t>является</a:t>
            </a:r>
            <a:endParaRPr sz="2400">
              <a:latin typeface="Trebuchet MS"/>
              <a:cs typeface="Trebuchet MS"/>
            </a:endParaRPr>
          </a:p>
          <a:p>
            <a:pPr marL="551815" marR="545465" algn="ctr">
              <a:lnSpc>
                <a:spcPct val="100000"/>
              </a:lnSpc>
            </a:pPr>
            <a:r>
              <a:rPr sz="2400" b="1" i="1" spc="-10" dirty="0">
                <a:solidFill>
                  <a:srgbClr val="003399"/>
                </a:solidFill>
                <a:latin typeface="Trebuchet MS"/>
                <a:cs typeface="Trebuchet MS"/>
              </a:rPr>
              <a:t>вступительным экзаменом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376928" y="1251203"/>
            <a:ext cx="1420495" cy="2240280"/>
            <a:chOff x="4376928" y="1251203"/>
            <a:chExt cx="1420495" cy="2240280"/>
          </a:xfrm>
        </p:grpSpPr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0456" y="1260347"/>
              <a:ext cx="1377696" cy="120548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405884" y="1255775"/>
              <a:ext cx="1386840" cy="1214755"/>
            </a:xfrm>
            <a:custGeom>
              <a:avLst/>
              <a:gdLst/>
              <a:ahLst/>
              <a:cxnLst/>
              <a:rect l="l" t="t" r="r" b="b"/>
              <a:pathLst>
                <a:path w="1386839" h="1214755">
                  <a:moveTo>
                    <a:pt x="0" y="1214627"/>
                  </a:moveTo>
                  <a:lnTo>
                    <a:pt x="1386839" y="1214627"/>
                  </a:lnTo>
                  <a:lnTo>
                    <a:pt x="1386839" y="0"/>
                  </a:lnTo>
                  <a:lnTo>
                    <a:pt x="0" y="0"/>
                  </a:lnTo>
                  <a:lnTo>
                    <a:pt x="0" y="1214627"/>
                  </a:lnTo>
                  <a:close/>
                </a:path>
              </a:pathLst>
            </a:custGeom>
            <a:ln w="9143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86072" y="2586227"/>
              <a:ext cx="1379220" cy="896112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381500" y="2581655"/>
              <a:ext cx="1388745" cy="905510"/>
            </a:xfrm>
            <a:custGeom>
              <a:avLst/>
              <a:gdLst/>
              <a:ahLst/>
              <a:cxnLst/>
              <a:rect l="l" t="t" r="r" b="b"/>
              <a:pathLst>
                <a:path w="1388745" h="905510">
                  <a:moveTo>
                    <a:pt x="0" y="905256"/>
                  </a:moveTo>
                  <a:lnTo>
                    <a:pt x="1388364" y="905256"/>
                  </a:lnTo>
                  <a:lnTo>
                    <a:pt x="1388364" y="0"/>
                  </a:lnTo>
                  <a:lnTo>
                    <a:pt x="0" y="0"/>
                  </a:lnTo>
                  <a:lnTo>
                    <a:pt x="0" y="905256"/>
                  </a:lnTo>
                  <a:close/>
                </a:path>
              </a:pathLst>
            </a:custGeom>
            <a:ln w="9144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36041" y="166115"/>
            <a:ext cx="8735695" cy="1003300"/>
            <a:chOff x="336041" y="166115"/>
            <a:chExt cx="8735695" cy="10033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8995" y="166115"/>
              <a:ext cx="2426208" cy="10027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6041" y="1101090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9875" rIns="0" bIns="0" rtlCol="0">
            <a:spAutoFit/>
          </a:bodyPr>
          <a:lstStyle/>
          <a:p>
            <a:pPr marL="152463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Для</a:t>
            </a:r>
            <a:r>
              <a:rPr sz="2800" spc="-125" dirty="0"/>
              <a:t> </a:t>
            </a:r>
            <a:r>
              <a:rPr sz="2800" dirty="0"/>
              <a:t>получения</a:t>
            </a:r>
            <a:r>
              <a:rPr sz="2800" spc="-114" dirty="0"/>
              <a:t> </a:t>
            </a:r>
            <a:r>
              <a:rPr sz="2800" spc="-10" dirty="0"/>
              <a:t>аттестата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825500" y="1453718"/>
            <a:ext cx="8489950" cy="4678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95"/>
              </a:spcBef>
            </a:pPr>
            <a:r>
              <a:rPr sz="2800" b="1" i="1" dirty="0">
                <a:solidFill>
                  <a:srgbClr val="2A500F"/>
                </a:solidFill>
                <a:latin typeface="Arial"/>
                <a:cs typeface="Arial"/>
              </a:rPr>
              <a:t>Минимальное</a:t>
            </a:r>
            <a:r>
              <a:rPr sz="2800" b="1" i="1" spc="-80" dirty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2A500F"/>
                </a:solidFill>
                <a:latin typeface="Arial"/>
                <a:cs typeface="Arial"/>
              </a:rPr>
              <a:t>количество</a:t>
            </a:r>
            <a:r>
              <a:rPr sz="2800" b="1" i="1" spc="-95" dirty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2A500F"/>
                </a:solidFill>
                <a:latin typeface="Arial"/>
                <a:cs typeface="Arial"/>
              </a:rPr>
              <a:t>баллов</a:t>
            </a:r>
            <a:r>
              <a:rPr sz="2800" b="1" i="1" spc="-110" dirty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2A500F"/>
                </a:solidFill>
                <a:latin typeface="Arial"/>
                <a:cs typeface="Arial"/>
              </a:rPr>
              <a:t>ЕГЭ</a:t>
            </a:r>
            <a:r>
              <a:rPr sz="2800" b="1" i="1" spc="-120" dirty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sz="2800" b="1" i="1" spc="-25" dirty="0">
                <a:solidFill>
                  <a:srgbClr val="2A500F"/>
                </a:solidFill>
                <a:latin typeface="Arial"/>
                <a:cs typeface="Arial"/>
              </a:rPr>
              <a:t>по:</a:t>
            </a:r>
            <a:endParaRPr sz="2800">
              <a:latin typeface="Arial"/>
              <a:cs typeface="Arial"/>
            </a:endParaRPr>
          </a:p>
          <a:p>
            <a:pPr marL="104775">
              <a:lnSpc>
                <a:spcPct val="100000"/>
              </a:lnSpc>
              <a:spcBef>
                <a:spcPts val="3190"/>
              </a:spcBef>
            </a:pP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24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русскому</a:t>
            </a:r>
            <a:r>
              <a:rPr sz="24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языку</a:t>
            </a:r>
            <a:r>
              <a:rPr sz="24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4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Arial"/>
                <a:cs typeface="Arial"/>
              </a:rPr>
              <a:t>24</a:t>
            </a:r>
            <a:r>
              <a:rPr sz="2400" b="1" i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C00000"/>
                </a:solidFill>
                <a:latin typeface="Arial"/>
                <a:cs typeface="Arial"/>
              </a:rPr>
              <a:t>балла</a:t>
            </a:r>
            <a:endParaRPr sz="2400">
              <a:latin typeface="Arial"/>
              <a:cs typeface="Arial"/>
            </a:endParaRPr>
          </a:p>
          <a:p>
            <a:pPr marL="104775" marR="5080">
              <a:lnSpc>
                <a:spcPct val="100000"/>
              </a:lnSpc>
            </a:pP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(по</a:t>
            </a:r>
            <a:r>
              <a:rPr sz="2400" b="1" i="1" spc="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25" dirty="0">
                <a:solidFill>
                  <a:srgbClr val="001F5F"/>
                </a:solidFill>
                <a:latin typeface="Arial"/>
                <a:cs typeface="Arial"/>
              </a:rPr>
              <a:t>100-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балльной</a:t>
            </a:r>
            <a:r>
              <a:rPr sz="2400" b="1" i="1" spc="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шкале)</a:t>
            </a:r>
            <a:r>
              <a:rPr sz="2400" b="1" i="1" spc="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для</a:t>
            </a:r>
            <a:r>
              <a:rPr sz="2400" b="1" i="1" spc="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получения</a:t>
            </a:r>
            <a:r>
              <a:rPr sz="2400" b="1" i="1" spc="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аттестата,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40</a:t>
            </a:r>
            <a:r>
              <a:rPr sz="2400" b="1" i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баллов</a:t>
            </a:r>
            <a:r>
              <a:rPr sz="2400" b="1" i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для</a:t>
            </a:r>
            <a:r>
              <a:rPr sz="2400" b="1" i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поступления</a:t>
            </a:r>
            <a:r>
              <a:rPr sz="2400" b="1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2400" b="1" i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20" dirty="0">
                <a:solidFill>
                  <a:srgbClr val="001F5F"/>
                </a:solidFill>
                <a:latin typeface="Arial"/>
                <a:cs typeface="Arial"/>
              </a:rPr>
              <a:t>ВУЗ.</a:t>
            </a:r>
            <a:endParaRPr sz="2400">
              <a:latin typeface="Arial"/>
              <a:cs typeface="Arial"/>
            </a:endParaRPr>
          </a:p>
          <a:p>
            <a:pPr marL="12700" marR="2117725">
              <a:lnSpc>
                <a:spcPct val="100000"/>
              </a:lnSpc>
              <a:spcBef>
                <a:spcPts val="1900"/>
              </a:spcBef>
            </a:pP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2400" b="1" i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математике</a:t>
            </a:r>
            <a:r>
              <a:rPr sz="24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базового</a:t>
            </a:r>
            <a:r>
              <a:rPr sz="2400" b="1" i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уровня</a:t>
            </a:r>
            <a:r>
              <a:rPr sz="2400" b="1" i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400" b="1" i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Arial"/>
                <a:cs typeface="Arial"/>
              </a:rPr>
              <a:t>3</a:t>
            </a:r>
            <a:r>
              <a:rPr sz="2400" b="1" i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C00000"/>
                </a:solidFill>
                <a:latin typeface="Arial"/>
                <a:cs typeface="Arial"/>
              </a:rPr>
              <a:t>балла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(по</a:t>
            </a:r>
            <a:r>
              <a:rPr sz="2400" b="1" i="1" spc="-20" dirty="0">
                <a:solidFill>
                  <a:srgbClr val="001F5F"/>
                </a:solidFill>
                <a:latin typeface="Arial"/>
                <a:cs typeface="Arial"/>
              </a:rPr>
              <a:t> 5-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балльной</a:t>
            </a: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 шкале),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90"/>
              </a:spcBef>
            </a:pPr>
            <a:endParaRPr sz="2400">
              <a:latin typeface="Arial"/>
              <a:cs typeface="Arial"/>
            </a:endParaRPr>
          </a:p>
          <a:p>
            <a:pPr marL="67310">
              <a:lnSpc>
                <a:spcPct val="100000"/>
              </a:lnSpc>
            </a:pP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2400" b="1" i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математике</a:t>
            </a:r>
            <a:r>
              <a:rPr sz="24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профильного</a:t>
            </a:r>
            <a:r>
              <a:rPr sz="2400" b="1" i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уровня</a:t>
            </a:r>
            <a:r>
              <a:rPr sz="2400" b="1" i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4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Arial"/>
                <a:cs typeface="Arial"/>
              </a:rPr>
              <a:t>27</a:t>
            </a:r>
            <a:r>
              <a:rPr sz="2400" b="1" i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C00000"/>
                </a:solidFill>
                <a:latin typeface="Arial"/>
                <a:cs typeface="Arial"/>
              </a:rPr>
              <a:t>баллов</a:t>
            </a:r>
            <a:endParaRPr sz="2400">
              <a:latin typeface="Arial"/>
              <a:cs typeface="Arial"/>
            </a:endParaRPr>
          </a:p>
          <a:p>
            <a:pPr marL="67310" marR="42545">
              <a:lnSpc>
                <a:spcPct val="100000"/>
              </a:lnSpc>
            </a:pP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(по</a:t>
            </a:r>
            <a:r>
              <a:rPr sz="2400" b="1" i="1" spc="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20" dirty="0">
                <a:solidFill>
                  <a:srgbClr val="001F5F"/>
                </a:solidFill>
                <a:latin typeface="Arial"/>
                <a:cs typeface="Arial"/>
              </a:rPr>
              <a:t>100-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балльной</a:t>
            </a:r>
            <a:r>
              <a:rPr sz="2400" b="1" i="1" spc="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шкале)</a:t>
            </a:r>
            <a:r>
              <a:rPr sz="2400" b="1" i="1" spc="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для</a:t>
            </a:r>
            <a:r>
              <a:rPr sz="2400" b="1" i="1" spc="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получения</a:t>
            </a:r>
            <a:r>
              <a:rPr sz="2400" b="1" i="1" spc="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аттестата,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39</a:t>
            </a:r>
            <a:r>
              <a:rPr sz="2400" b="1" i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баллов</a:t>
            </a:r>
            <a:r>
              <a:rPr sz="2400" b="1" i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для</a:t>
            </a:r>
            <a:r>
              <a:rPr sz="2400" b="1" i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поступления</a:t>
            </a:r>
            <a:r>
              <a:rPr sz="2400" b="1" i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2400" b="1" i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20" dirty="0">
                <a:solidFill>
                  <a:srgbClr val="001F5F"/>
                </a:solidFill>
                <a:latin typeface="Arial"/>
                <a:cs typeface="Arial"/>
              </a:rPr>
              <a:t>ВУЗ.</a:t>
            </a:r>
            <a:r>
              <a:rPr sz="2400" b="1" i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491996" y="5419344"/>
            <a:ext cx="7366000" cy="934719"/>
            <a:chOff x="1491996" y="5419344"/>
            <a:chExt cx="7366000" cy="934719"/>
          </a:xfrm>
        </p:grpSpPr>
        <p:sp>
          <p:nvSpPr>
            <p:cNvPr id="5" name="object 5"/>
            <p:cNvSpPr/>
            <p:nvPr/>
          </p:nvSpPr>
          <p:spPr>
            <a:xfrm>
              <a:off x="1501902" y="5429250"/>
              <a:ext cx="7345680" cy="914400"/>
            </a:xfrm>
            <a:custGeom>
              <a:avLst/>
              <a:gdLst/>
              <a:ahLst/>
              <a:cxnLst/>
              <a:rect l="l" t="t" r="r" b="b"/>
              <a:pathLst>
                <a:path w="7345680" h="914400">
                  <a:moveTo>
                    <a:pt x="7193280" y="0"/>
                  </a:moveTo>
                  <a:lnTo>
                    <a:pt x="152399" y="0"/>
                  </a:ln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6" y="810168"/>
                  </a:lnTo>
                  <a:lnTo>
                    <a:pt x="29394" y="852003"/>
                  </a:lnTo>
                  <a:lnTo>
                    <a:pt x="62380" y="884994"/>
                  </a:lnTo>
                  <a:lnTo>
                    <a:pt x="104217" y="906630"/>
                  </a:lnTo>
                  <a:lnTo>
                    <a:pt x="152399" y="914400"/>
                  </a:lnTo>
                  <a:lnTo>
                    <a:pt x="7193280" y="914400"/>
                  </a:lnTo>
                  <a:lnTo>
                    <a:pt x="7241462" y="906630"/>
                  </a:lnTo>
                  <a:lnTo>
                    <a:pt x="7283299" y="884994"/>
                  </a:lnTo>
                  <a:lnTo>
                    <a:pt x="7316285" y="852003"/>
                  </a:lnTo>
                  <a:lnTo>
                    <a:pt x="7337913" y="810168"/>
                  </a:lnTo>
                  <a:lnTo>
                    <a:pt x="7345680" y="762000"/>
                  </a:lnTo>
                  <a:lnTo>
                    <a:pt x="7345680" y="152400"/>
                  </a:lnTo>
                  <a:lnTo>
                    <a:pt x="7337913" y="104217"/>
                  </a:lnTo>
                  <a:lnTo>
                    <a:pt x="7316285" y="62380"/>
                  </a:lnTo>
                  <a:lnTo>
                    <a:pt x="7283299" y="29394"/>
                  </a:lnTo>
                  <a:lnTo>
                    <a:pt x="7241462" y="7766"/>
                  </a:lnTo>
                  <a:lnTo>
                    <a:pt x="7193280" y="0"/>
                  </a:lnTo>
                  <a:close/>
                </a:path>
              </a:pathLst>
            </a:custGeom>
            <a:solidFill>
              <a:srgbClr val="CFDA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01902" y="5429250"/>
              <a:ext cx="7345680" cy="914400"/>
            </a:xfrm>
            <a:custGeom>
              <a:avLst/>
              <a:gdLst/>
              <a:ahLst/>
              <a:cxnLst/>
              <a:rect l="l" t="t" r="r" b="b"/>
              <a:pathLst>
                <a:path w="7345680" h="9144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399" y="0"/>
                  </a:lnTo>
                  <a:lnTo>
                    <a:pt x="7193280" y="0"/>
                  </a:lnTo>
                  <a:lnTo>
                    <a:pt x="7241462" y="7766"/>
                  </a:lnTo>
                  <a:lnTo>
                    <a:pt x="7283299" y="29394"/>
                  </a:lnTo>
                  <a:lnTo>
                    <a:pt x="7316285" y="62380"/>
                  </a:lnTo>
                  <a:lnTo>
                    <a:pt x="7337913" y="104217"/>
                  </a:lnTo>
                  <a:lnTo>
                    <a:pt x="7345680" y="152400"/>
                  </a:lnTo>
                  <a:lnTo>
                    <a:pt x="7345680" y="762000"/>
                  </a:lnTo>
                  <a:lnTo>
                    <a:pt x="7337913" y="810168"/>
                  </a:lnTo>
                  <a:lnTo>
                    <a:pt x="7316285" y="852003"/>
                  </a:lnTo>
                  <a:lnTo>
                    <a:pt x="7283299" y="884994"/>
                  </a:lnTo>
                  <a:lnTo>
                    <a:pt x="7241462" y="906630"/>
                  </a:lnTo>
                  <a:lnTo>
                    <a:pt x="7193280" y="914400"/>
                  </a:lnTo>
                  <a:lnTo>
                    <a:pt x="152399" y="914400"/>
                  </a:lnTo>
                  <a:lnTo>
                    <a:pt x="104217" y="906630"/>
                  </a:lnTo>
                  <a:lnTo>
                    <a:pt x="62380" y="884994"/>
                  </a:lnTo>
                  <a:lnTo>
                    <a:pt x="29394" y="852003"/>
                  </a:lnTo>
                  <a:lnTo>
                    <a:pt x="7766" y="810168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78129" y="182879"/>
            <a:ext cx="8735695" cy="1003300"/>
            <a:chOff x="278129" y="182879"/>
            <a:chExt cx="8735695" cy="10033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083" y="182879"/>
              <a:ext cx="2426208" cy="100279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78129" y="1117854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233673" y="118363"/>
            <a:ext cx="45891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Неудовлетворительный</a:t>
            </a:r>
            <a:endParaRPr sz="2800"/>
          </a:p>
        </p:txBody>
      </p:sp>
      <p:sp>
        <p:nvSpPr>
          <p:cNvPr id="11" name="object 11"/>
          <p:cNvSpPr txBox="1"/>
          <p:nvPr/>
        </p:nvSpPr>
        <p:spPr>
          <a:xfrm>
            <a:off x="754176" y="545084"/>
            <a:ext cx="8870950" cy="5750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40405">
              <a:lnSpc>
                <a:spcPct val="100000"/>
              </a:lnSpc>
              <a:spcBef>
                <a:spcPts val="95"/>
              </a:spcBef>
            </a:pPr>
            <a:r>
              <a:rPr sz="2800" b="1" i="1" spc="-20" dirty="0">
                <a:solidFill>
                  <a:srgbClr val="C00000"/>
                </a:solidFill>
                <a:latin typeface="Arial"/>
                <a:cs typeface="Arial"/>
              </a:rPr>
              <a:t>результат</a:t>
            </a:r>
            <a:r>
              <a:rPr sz="2800" b="1" i="1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r>
              <a:rPr sz="2800" b="1" i="1" spc="-1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25" dirty="0">
                <a:solidFill>
                  <a:srgbClr val="C00000"/>
                </a:solidFill>
                <a:latin typeface="Arial"/>
                <a:cs typeface="Arial"/>
              </a:rPr>
              <a:t>ЕГЭ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30"/>
              </a:spcBef>
            </a:pPr>
            <a:endParaRPr sz="2800">
              <a:latin typeface="Arial"/>
              <a:cs typeface="Arial"/>
            </a:endParaRPr>
          </a:p>
          <a:p>
            <a:pPr marL="311150" indent="-278765">
              <a:lnSpc>
                <a:spcPct val="100000"/>
              </a:lnSpc>
              <a:buAutoNum type="arabicPeriod"/>
              <a:tabLst>
                <a:tab pos="311150" algn="l"/>
              </a:tabLst>
            </a:pPr>
            <a:r>
              <a:rPr sz="2000" b="1" i="1" spc="-10" dirty="0">
                <a:solidFill>
                  <a:srgbClr val="003399"/>
                </a:solidFill>
                <a:latin typeface="Arial"/>
                <a:cs typeface="Arial"/>
              </a:rPr>
              <a:t>Неудовлетворительный</a:t>
            </a:r>
            <a:r>
              <a:rPr sz="2000" b="1" i="1" spc="-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3399"/>
                </a:solidFill>
                <a:latin typeface="Arial"/>
                <a:cs typeface="Arial"/>
              </a:rPr>
              <a:t>результат</a:t>
            </a:r>
            <a:r>
              <a:rPr sz="2000" b="1" i="1" spc="-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по</a:t>
            </a:r>
            <a:r>
              <a:rPr sz="2000" b="1" i="1" u="sng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одному</a:t>
            </a:r>
            <a:r>
              <a:rPr sz="2000" b="1" i="1" u="sng" spc="-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из</a:t>
            </a:r>
            <a:r>
              <a:rPr sz="2000" b="1" i="1" u="sng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обязательных</a:t>
            </a:r>
            <a:endParaRPr sz="2000">
              <a:latin typeface="Arial"/>
              <a:cs typeface="Arial"/>
            </a:endParaRPr>
          </a:p>
          <a:p>
            <a:pPr marL="318770" marR="546100">
              <a:lnSpc>
                <a:spcPct val="100000"/>
              </a:lnSpc>
            </a:pP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учебных</a:t>
            </a:r>
            <a:r>
              <a:rPr sz="2000" b="1" i="1" u="sng" spc="-5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предметов</a:t>
            </a:r>
            <a:r>
              <a:rPr sz="2000" b="1" i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(русский</a:t>
            </a:r>
            <a:r>
              <a:rPr sz="2000" b="1" i="1" spc="-6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язык</a:t>
            </a:r>
            <a:r>
              <a:rPr sz="2000" b="1" i="1" spc="-5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или</a:t>
            </a:r>
            <a:r>
              <a:rPr sz="2000" b="1" i="1" spc="-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математика)</a:t>
            </a:r>
            <a:r>
              <a:rPr sz="2000" b="1" i="1" spc="-7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spc="-50" dirty="0">
                <a:solidFill>
                  <a:srgbClr val="003399"/>
                </a:solidFill>
                <a:latin typeface="Arial"/>
                <a:cs typeface="Arial"/>
              </a:rPr>
              <a:t>–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пересдача</a:t>
            </a:r>
            <a:r>
              <a:rPr sz="2000" b="1" i="1" spc="-7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</a:t>
            </a:r>
            <a:r>
              <a:rPr sz="2000" b="1" i="1" u="sng" spc="-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текущем</a:t>
            </a:r>
            <a:r>
              <a:rPr sz="2000" b="1" i="1" u="sng" spc="-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учебном</a:t>
            </a:r>
            <a:r>
              <a:rPr sz="2000" b="1" i="1" u="sng" spc="-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году</a:t>
            </a:r>
            <a:r>
              <a:rPr sz="2000" b="1" i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в</a:t>
            </a:r>
            <a:r>
              <a:rPr sz="2000" b="1" i="1" spc="-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3399"/>
                </a:solidFill>
                <a:latin typeface="Arial"/>
                <a:cs typeface="Arial"/>
              </a:rPr>
              <a:t>дополнительные</a:t>
            </a:r>
            <a:r>
              <a:rPr sz="2000" b="1" i="1" spc="-5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3399"/>
                </a:solidFill>
                <a:latin typeface="Arial"/>
                <a:cs typeface="Arial"/>
              </a:rPr>
              <a:t>сроки </a:t>
            </a:r>
            <a:r>
              <a:rPr sz="20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(июнь).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2000">
              <a:latin typeface="Arial"/>
              <a:cs typeface="Arial"/>
            </a:endParaRPr>
          </a:p>
          <a:p>
            <a:pPr marL="326390" marR="175895" indent="-279400">
              <a:lnSpc>
                <a:spcPct val="100000"/>
              </a:lnSpc>
              <a:buClr>
                <a:srgbClr val="003399"/>
              </a:buClr>
              <a:buAutoNum type="arabicPeriod" startAt="2"/>
              <a:tabLst>
                <a:tab pos="334010" algn="l"/>
              </a:tabLst>
            </a:pP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Повторно</a:t>
            </a:r>
            <a:r>
              <a:rPr sz="2000" b="1" i="1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3399"/>
                </a:solidFill>
                <a:latin typeface="Arial"/>
                <a:cs typeface="Arial"/>
              </a:rPr>
              <a:t>неудовлетворительный</a:t>
            </a:r>
            <a:r>
              <a:rPr sz="2000" b="1" i="1" spc="-9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3399"/>
                </a:solidFill>
                <a:latin typeface="Arial"/>
                <a:cs typeface="Arial"/>
              </a:rPr>
              <a:t>результат</a:t>
            </a:r>
            <a:r>
              <a:rPr sz="2000" b="1" i="1" spc="-9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по</a:t>
            </a:r>
            <a:r>
              <a:rPr sz="2000" b="1" i="1" spc="-7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одному</a:t>
            </a:r>
            <a:r>
              <a:rPr sz="2000" b="1" i="1" spc="-8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spc="-25" dirty="0">
                <a:solidFill>
                  <a:srgbClr val="003399"/>
                </a:solidFill>
                <a:latin typeface="Arial"/>
                <a:cs typeface="Arial"/>
              </a:rPr>
              <a:t>из 	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этих</a:t>
            </a:r>
            <a:r>
              <a:rPr sz="2000" b="1" i="1" spc="-5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предметов</a:t>
            </a:r>
            <a:r>
              <a:rPr sz="2000" b="1" i="1" spc="-5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в</a:t>
            </a:r>
            <a:r>
              <a:rPr sz="2000" b="1" i="1" spc="-5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дополнительные</a:t>
            </a:r>
            <a:r>
              <a:rPr sz="2000" b="1" i="1" spc="-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сроки</a:t>
            </a:r>
            <a:r>
              <a:rPr sz="2000" b="1" i="1" spc="-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–</a:t>
            </a:r>
            <a:r>
              <a:rPr sz="2000" b="1" i="1" spc="-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пересдача</a:t>
            </a:r>
            <a:r>
              <a:rPr sz="2000" b="1" i="1" spc="-7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не</a:t>
            </a:r>
            <a:r>
              <a:rPr sz="2000" b="1" i="1" spc="-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3399"/>
                </a:solidFill>
                <a:latin typeface="Arial"/>
                <a:cs typeface="Arial"/>
              </a:rPr>
              <a:t>ранее 	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1</a:t>
            </a:r>
            <a:r>
              <a:rPr sz="2000" b="1" i="1" u="sng" spc="-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сентября</a:t>
            </a:r>
            <a:r>
              <a:rPr sz="2000" b="1" i="1" u="sng" spc="-5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текущего</a:t>
            </a:r>
            <a:r>
              <a:rPr sz="2000" b="1" i="1" u="sng" spc="-7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года.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89"/>
              </a:spcBef>
              <a:buClr>
                <a:srgbClr val="003399"/>
              </a:buClr>
              <a:buFont typeface="Arial"/>
              <a:buAutoNum type="arabicPeriod" startAt="2"/>
            </a:pPr>
            <a:endParaRPr sz="2000">
              <a:latin typeface="Arial"/>
              <a:cs typeface="Arial"/>
            </a:endParaRPr>
          </a:p>
          <a:p>
            <a:pPr marL="291465" marR="406400" indent="-279400">
              <a:lnSpc>
                <a:spcPct val="100000"/>
              </a:lnSpc>
              <a:buAutoNum type="arabicPeriod" startAt="2"/>
              <a:tabLst>
                <a:tab pos="299085" algn="l"/>
              </a:tabLst>
            </a:pPr>
            <a:r>
              <a:rPr sz="2000" b="1" i="1" spc="-10" dirty="0">
                <a:solidFill>
                  <a:srgbClr val="003399"/>
                </a:solidFill>
                <a:latin typeface="Arial"/>
                <a:cs typeface="Arial"/>
              </a:rPr>
              <a:t>Неудовлетворительный</a:t>
            </a:r>
            <a:r>
              <a:rPr sz="2000" b="1" i="1" spc="-7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3399"/>
                </a:solidFill>
                <a:latin typeface="Arial"/>
                <a:cs typeface="Arial"/>
              </a:rPr>
              <a:t>результат</a:t>
            </a:r>
            <a:r>
              <a:rPr sz="2000" b="1" i="1" spc="-8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и</a:t>
            </a:r>
            <a:r>
              <a:rPr sz="2000" b="1" i="1" u="sng" spc="-7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по</a:t>
            </a:r>
            <a:r>
              <a:rPr sz="2000" b="1" i="1" u="sng" spc="-5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русскому</a:t>
            </a:r>
            <a:r>
              <a:rPr sz="2000" b="1" i="1" u="sng" spc="-9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языку,</a:t>
            </a:r>
            <a:r>
              <a:rPr sz="2000" b="1" i="1" u="sng" spc="-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и</a:t>
            </a:r>
            <a:r>
              <a:rPr sz="2000" b="1" i="1" u="sng" spc="-5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по</a:t>
            </a:r>
            <a:r>
              <a:rPr sz="2000" b="1" i="1" spc="-25" dirty="0">
                <a:solidFill>
                  <a:srgbClr val="C00000"/>
                </a:solidFill>
                <a:latin typeface="Arial"/>
                <a:cs typeface="Arial"/>
              </a:rPr>
              <a:t> 	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математике</a:t>
            </a:r>
            <a:r>
              <a:rPr sz="2000" b="1" i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–</a:t>
            </a:r>
            <a:r>
              <a:rPr sz="2000" b="1" i="1" spc="-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пересдача</a:t>
            </a:r>
            <a:r>
              <a:rPr sz="2000" b="1" i="1" spc="-6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не</a:t>
            </a:r>
            <a:r>
              <a:rPr sz="2000" b="1" i="1" spc="-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ранее</a:t>
            </a:r>
            <a:r>
              <a:rPr sz="2000" b="1" i="1" spc="-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1</a:t>
            </a:r>
            <a:r>
              <a:rPr sz="2000" b="1" i="1" u="sng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сентября</a:t>
            </a:r>
            <a:r>
              <a:rPr sz="2000" b="1" i="1" u="sng" spc="-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текущего</a:t>
            </a:r>
            <a:r>
              <a:rPr sz="2000" b="1" i="1" u="sng" spc="-7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года.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90"/>
              </a:spcBef>
            </a:pPr>
            <a:endParaRPr sz="2000">
              <a:latin typeface="Arial"/>
              <a:cs typeface="Arial"/>
            </a:endParaRPr>
          </a:p>
          <a:p>
            <a:pPr marL="2920365" marR="1637030" indent="-1669414">
              <a:lnSpc>
                <a:spcPct val="100000"/>
              </a:lnSpc>
            </a:pPr>
            <a:r>
              <a:rPr sz="2400" b="1" i="1" dirty="0">
                <a:solidFill>
                  <a:srgbClr val="990033"/>
                </a:solidFill>
                <a:latin typeface="Arial"/>
                <a:cs typeface="Arial"/>
              </a:rPr>
              <a:t>Предметы</a:t>
            </a:r>
            <a:r>
              <a:rPr sz="2400" b="1" i="1" spc="-80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990033"/>
                </a:solidFill>
                <a:latin typeface="Arial"/>
                <a:cs typeface="Arial"/>
              </a:rPr>
              <a:t>по</a:t>
            </a:r>
            <a:r>
              <a:rPr sz="2400" b="1" i="1" spc="-95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990033"/>
                </a:solidFill>
                <a:latin typeface="Arial"/>
                <a:cs typeface="Arial"/>
              </a:rPr>
              <a:t>выбору</a:t>
            </a:r>
            <a:r>
              <a:rPr sz="2400" b="1" i="1" spc="-95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990033"/>
                </a:solidFill>
                <a:latin typeface="Arial"/>
                <a:cs typeface="Arial"/>
              </a:rPr>
              <a:t>в</a:t>
            </a:r>
            <a:r>
              <a:rPr sz="2400" b="1" i="1" spc="-85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990033"/>
                </a:solidFill>
                <a:latin typeface="Arial"/>
                <a:cs typeface="Arial"/>
              </a:rPr>
              <a:t>текущем</a:t>
            </a:r>
            <a:r>
              <a:rPr sz="2400" b="1" i="1" spc="-60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2400" b="1" i="1" spc="-20" dirty="0">
                <a:solidFill>
                  <a:srgbClr val="990033"/>
                </a:solidFill>
                <a:latin typeface="Arial"/>
                <a:cs typeface="Arial"/>
              </a:rPr>
              <a:t>году </a:t>
            </a:r>
            <a:r>
              <a:rPr sz="2400" b="1" i="1" dirty="0">
                <a:solidFill>
                  <a:srgbClr val="990033"/>
                </a:solidFill>
                <a:latin typeface="Arial"/>
                <a:cs typeface="Arial"/>
              </a:rPr>
              <a:t>не</a:t>
            </a:r>
            <a:r>
              <a:rPr sz="2400" b="1" i="1" spc="-35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990033"/>
                </a:solidFill>
                <a:latin typeface="Arial"/>
                <a:cs typeface="Arial"/>
              </a:rPr>
              <a:t>пересдаются.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0633" y="242315"/>
            <a:ext cx="8735695" cy="1003300"/>
            <a:chOff x="500633" y="242315"/>
            <a:chExt cx="8735695" cy="10033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3587" y="242315"/>
              <a:ext cx="2426208" cy="100279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0633" y="1177290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5805" rIns="0" bIns="0" rtlCol="0">
            <a:spAutoFit/>
          </a:bodyPr>
          <a:lstStyle/>
          <a:p>
            <a:pPr marL="1920875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Trebuchet MS"/>
                <a:cs typeface="Trebuchet MS"/>
              </a:rPr>
              <a:t>ЕГЭ</a:t>
            </a:r>
            <a:r>
              <a:rPr spc="-20" dirty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по</a:t>
            </a:r>
            <a:r>
              <a:rPr spc="-20" dirty="0">
                <a:latin typeface="Trebuchet MS"/>
                <a:cs typeface="Trebuchet MS"/>
              </a:rPr>
              <a:t> </a:t>
            </a:r>
            <a:r>
              <a:rPr spc="-10" dirty="0">
                <a:latin typeface="Trebuchet MS"/>
                <a:cs typeface="Trebuchet MS"/>
              </a:rPr>
              <a:t>информатике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8968" y="1288160"/>
            <a:ext cx="3474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Ключевые</a:t>
            </a:r>
            <a:r>
              <a:rPr sz="18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особенности</a:t>
            </a:r>
            <a:r>
              <a:rPr sz="18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КЕГЭ: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8968" y="1562480"/>
            <a:ext cx="3530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99085" algn="l"/>
                <a:tab pos="1646555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Участник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самостоятельно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98746" y="1562480"/>
            <a:ext cx="4232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58850" algn="l"/>
                <a:tab pos="2184400" algn="l"/>
                <a:tab pos="2763520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сдает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экзамен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компьютере,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5480" y="1836496"/>
            <a:ext cx="48983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используя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установленное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стандартное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24527" y="2111502"/>
            <a:ext cx="1099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черновик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68695" y="2111502"/>
            <a:ext cx="1170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участника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75175" y="2111502"/>
            <a:ext cx="38569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07665">
              <a:lnSpc>
                <a:spcPct val="100000"/>
              </a:lnSpc>
              <a:spcBef>
                <a:spcPts val="100"/>
              </a:spcBef>
              <a:tabLst>
                <a:tab pos="1736089" algn="l"/>
                <a:tab pos="2059305" algn="l"/>
                <a:tab pos="2693035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единого информатике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ИКТ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(черновик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8968" y="2111502"/>
            <a:ext cx="41021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marR="5080" indent="-285115" algn="just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Каждому</a:t>
            </a:r>
            <a:r>
              <a:rPr sz="1800" b="1" spc="175" dirty="0">
                <a:solidFill>
                  <a:srgbClr val="001F5F"/>
                </a:solidFill>
                <a:latin typeface="Arial"/>
                <a:cs typeface="Arial"/>
              </a:rPr>
              <a:t> 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участнику</a:t>
            </a:r>
            <a:r>
              <a:rPr sz="1800" b="1" spc="185" dirty="0">
                <a:solidFill>
                  <a:srgbClr val="001F5F"/>
                </a:solidFill>
                <a:latin typeface="Arial"/>
                <a:cs typeface="Arial"/>
              </a:rPr>
              <a:t>  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выдается 	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государственного</a:t>
            </a:r>
            <a:r>
              <a:rPr sz="1800" b="1" spc="13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экзамена</a:t>
            </a:r>
            <a:r>
              <a:rPr sz="1800" b="1" spc="13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по 	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участника</a:t>
            </a:r>
            <a:r>
              <a:rPr sz="1800" b="1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КЕГЭ)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8968" y="2934461"/>
            <a:ext cx="80530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marR="5080" indent="-285115" algn="just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Состав</a:t>
            </a:r>
            <a:r>
              <a:rPr sz="1800" b="1" spc="3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инструментов</a:t>
            </a:r>
            <a:r>
              <a:rPr sz="1800" b="1" spc="3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(версий</a:t>
            </a:r>
            <a:r>
              <a:rPr sz="1800" b="1" spc="3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стандартного</a:t>
            </a:r>
            <a:r>
              <a:rPr sz="1800" b="1" spc="3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ПО),</a:t>
            </a:r>
            <a:r>
              <a:rPr sz="1800" b="1" spc="3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используемых 	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участником</a:t>
            </a:r>
            <a:r>
              <a:rPr sz="1800" b="1" spc="34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для</a:t>
            </a:r>
            <a:r>
              <a:rPr sz="1800" b="1" spc="34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решения</a:t>
            </a:r>
            <a:r>
              <a:rPr sz="1800" b="1" spc="34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заданий,</a:t>
            </a:r>
            <a:r>
              <a:rPr sz="1800" b="1" spc="35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определяется</a:t>
            </a:r>
            <a:r>
              <a:rPr sz="1800" b="1" spc="34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sz="1800" b="1" spc="34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уровне 	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субъекта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Российской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Федерации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4604" y="3910584"/>
            <a:ext cx="1865375" cy="131521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60264" y="3502152"/>
            <a:ext cx="3774947" cy="318668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724611" y="5546852"/>
            <a:ext cx="40544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Ответы</a:t>
            </a:r>
            <a:r>
              <a:rPr sz="1800" b="1" i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r>
              <a:rPr sz="1800" b="1" i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задания</a:t>
            </a:r>
            <a:r>
              <a:rPr sz="1800" b="1" i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проверяются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автоматически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422892" y="2601467"/>
            <a:ext cx="2780030" cy="4267200"/>
            <a:chOff x="9422892" y="2601467"/>
            <a:chExt cx="2780030" cy="4267200"/>
          </a:xfrm>
        </p:grpSpPr>
        <p:sp>
          <p:nvSpPr>
            <p:cNvPr id="20" name="object 20"/>
            <p:cNvSpPr/>
            <p:nvPr/>
          </p:nvSpPr>
          <p:spPr>
            <a:xfrm>
              <a:off x="9432798" y="2611373"/>
              <a:ext cx="2760345" cy="4247515"/>
            </a:xfrm>
            <a:custGeom>
              <a:avLst/>
              <a:gdLst/>
              <a:ahLst/>
              <a:cxnLst/>
              <a:rect l="l" t="t" r="r" b="b"/>
              <a:pathLst>
                <a:path w="2760345" h="4247515">
                  <a:moveTo>
                    <a:pt x="2759963" y="0"/>
                  </a:moveTo>
                  <a:lnTo>
                    <a:pt x="0" y="0"/>
                  </a:lnTo>
                  <a:lnTo>
                    <a:pt x="0" y="4247388"/>
                  </a:lnTo>
                  <a:lnTo>
                    <a:pt x="2759963" y="4247388"/>
                  </a:lnTo>
                  <a:lnTo>
                    <a:pt x="27599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432798" y="2611373"/>
              <a:ext cx="2760345" cy="4247515"/>
            </a:xfrm>
            <a:custGeom>
              <a:avLst/>
              <a:gdLst/>
              <a:ahLst/>
              <a:cxnLst/>
              <a:rect l="l" t="t" r="r" b="b"/>
              <a:pathLst>
                <a:path w="2760345" h="4247515">
                  <a:moveTo>
                    <a:pt x="0" y="4247388"/>
                  </a:moveTo>
                  <a:lnTo>
                    <a:pt x="2759963" y="4247388"/>
                  </a:lnTo>
                  <a:lnTo>
                    <a:pt x="2759963" y="0"/>
                  </a:lnTo>
                  <a:lnTo>
                    <a:pt x="0" y="0"/>
                  </a:lnTo>
                  <a:lnTo>
                    <a:pt x="0" y="4247388"/>
                  </a:lnTo>
                  <a:close/>
                </a:path>
              </a:pathLst>
            </a:custGeom>
            <a:ln w="19812">
              <a:solidFill>
                <a:srgbClr val="539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512045" y="2636901"/>
            <a:ext cx="1195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6575" algn="l"/>
              </a:tabLst>
            </a:pPr>
            <a:r>
              <a:rPr sz="1800" spc="-50" dirty="0">
                <a:latin typeface="Georgia"/>
                <a:cs typeface="Georgia"/>
              </a:rPr>
              <a:t>В</a:t>
            </a:r>
            <a:r>
              <a:rPr sz="1800" dirty="0">
                <a:latin typeface="Georgia"/>
                <a:cs typeface="Georgia"/>
              </a:rPr>
              <a:t>	</a:t>
            </a:r>
            <a:r>
              <a:rPr sz="1800" spc="-10" dirty="0">
                <a:latin typeface="Georgia"/>
                <a:cs typeface="Georgia"/>
              </a:rPr>
              <a:t>новой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512045" y="2911221"/>
            <a:ext cx="11518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033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Georgia"/>
                <a:cs typeface="Georgia"/>
              </a:rPr>
              <a:t>порядка подробно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Georgia"/>
                <a:cs typeface="Georgia"/>
              </a:rPr>
              <a:t>процедура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821161" y="2636901"/>
            <a:ext cx="12941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46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Georgia"/>
                <a:cs typeface="Georgia"/>
              </a:rPr>
              <a:t>редакции</a:t>
            </a:r>
            <a:endParaRPr sz="1800">
              <a:latin typeface="Georgia"/>
              <a:cs typeface="Georgia"/>
            </a:endParaRPr>
          </a:p>
          <a:p>
            <a:pPr marL="12700" marR="7620" indent="662940" algn="just">
              <a:lnSpc>
                <a:spcPct val="100000"/>
              </a:lnSpc>
            </a:pPr>
            <a:r>
              <a:rPr sz="1800" spc="-10" dirty="0">
                <a:latin typeface="Georgia"/>
                <a:cs typeface="Georgia"/>
              </a:rPr>
              <a:t>более прописана проведения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512045" y="3733876"/>
            <a:ext cx="2603500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1966595" algn="l"/>
              </a:tabLst>
            </a:pPr>
            <a:r>
              <a:rPr sz="1800" dirty="0">
                <a:latin typeface="Georgia"/>
                <a:cs typeface="Georgia"/>
              </a:rPr>
              <a:t>ЕГЭ</a:t>
            </a:r>
            <a:r>
              <a:rPr sz="1800" spc="250" dirty="0">
                <a:latin typeface="Georgia"/>
                <a:cs typeface="Georgia"/>
              </a:rPr>
              <a:t>  </a:t>
            </a:r>
            <a:r>
              <a:rPr sz="1800" dirty="0">
                <a:latin typeface="Georgia"/>
                <a:cs typeface="Georgia"/>
              </a:rPr>
              <a:t>по</a:t>
            </a:r>
            <a:r>
              <a:rPr sz="1800" spc="245" dirty="0">
                <a:latin typeface="Georgia"/>
                <a:cs typeface="Georgia"/>
              </a:rPr>
              <a:t>  </a:t>
            </a:r>
            <a:r>
              <a:rPr sz="1800" spc="-10" dirty="0">
                <a:latin typeface="Georgia"/>
                <a:cs typeface="Georgia"/>
              </a:rPr>
              <a:t>информатике. Сокращены</a:t>
            </a:r>
            <a:r>
              <a:rPr sz="1800" dirty="0">
                <a:latin typeface="Georgia"/>
                <a:cs typeface="Georgia"/>
              </a:rPr>
              <a:t>	</a:t>
            </a:r>
            <a:r>
              <a:rPr sz="1800" spc="-10" dirty="0">
                <a:latin typeface="Georgia"/>
                <a:cs typeface="Georgia"/>
              </a:rPr>
              <a:t>сроки </a:t>
            </a:r>
            <a:r>
              <a:rPr sz="1800" dirty="0">
                <a:latin typeface="Georgia"/>
                <a:cs typeface="Georgia"/>
              </a:rPr>
              <a:t>обработки</a:t>
            </a:r>
            <a:r>
              <a:rPr sz="1800" spc="145" dirty="0">
                <a:latin typeface="Georgia"/>
                <a:cs typeface="Georgia"/>
              </a:rPr>
              <a:t>  </a:t>
            </a:r>
            <a:r>
              <a:rPr sz="1800" dirty="0">
                <a:latin typeface="Georgia"/>
                <a:cs typeface="Georgia"/>
              </a:rPr>
              <a:t>и</a:t>
            </a:r>
            <a:r>
              <a:rPr sz="1800" spc="140" dirty="0">
                <a:latin typeface="Georgia"/>
                <a:cs typeface="Georgia"/>
              </a:rPr>
              <a:t>  </a:t>
            </a:r>
            <a:r>
              <a:rPr sz="1800" spc="-10" dirty="0">
                <a:latin typeface="Georgia"/>
                <a:cs typeface="Georgia"/>
              </a:rPr>
              <a:t>проверки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512045" y="4557521"/>
            <a:ext cx="19843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Georgia"/>
                <a:cs typeface="Georgia"/>
              </a:rPr>
              <a:t>экзаменационных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tabLst>
                <a:tab pos="1252855" algn="l"/>
              </a:tabLst>
            </a:pPr>
            <a:r>
              <a:rPr sz="1800" spc="-10" dirty="0">
                <a:latin typeface="Georgia"/>
                <a:cs typeface="Georgia"/>
              </a:rPr>
              <a:t>работ</a:t>
            </a:r>
            <a:r>
              <a:rPr sz="1800" dirty="0">
                <a:latin typeface="Georgia"/>
                <a:cs typeface="Georgia"/>
              </a:rPr>
              <a:t>	</a:t>
            </a:r>
            <a:r>
              <a:rPr sz="1800" spc="-25" dirty="0">
                <a:latin typeface="Georgia"/>
                <a:cs typeface="Georgia"/>
              </a:rPr>
              <a:t>ЕГЭ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512045" y="4831537"/>
            <a:ext cx="26022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13305" algn="just">
              <a:lnSpc>
                <a:spcPct val="100000"/>
              </a:lnSpc>
              <a:spcBef>
                <a:spcPts val="100"/>
              </a:spcBef>
              <a:tabLst>
                <a:tab pos="2068195" algn="l"/>
              </a:tabLst>
            </a:pPr>
            <a:r>
              <a:rPr sz="1800" spc="-25" dirty="0">
                <a:latin typeface="Georgia"/>
                <a:cs typeface="Georgia"/>
              </a:rPr>
              <a:t>по </a:t>
            </a:r>
            <a:r>
              <a:rPr sz="1800" dirty="0">
                <a:latin typeface="Georgia"/>
                <a:cs typeface="Georgia"/>
              </a:rPr>
              <a:t>информатике</a:t>
            </a:r>
            <a:r>
              <a:rPr sz="1800" spc="265" dirty="0">
                <a:latin typeface="Georgia"/>
                <a:cs typeface="Georgia"/>
              </a:rPr>
              <a:t>  </a:t>
            </a:r>
            <a:r>
              <a:rPr sz="1800" dirty="0">
                <a:latin typeface="Georgia"/>
                <a:cs typeface="Georgia"/>
              </a:rPr>
              <a:t>до</a:t>
            </a:r>
            <a:r>
              <a:rPr sz="1800" spc="280" dirty="0">
                <a:latin typeface="Georgia"/>
                <a:cs typeface="Georgia"/>
              </a:rPr>
              <a:t>  </a:t>
            </a:r>
            <a:r>
              <a:rPr sz="1800" spc="-20" dirty="0">
                <a:latin typeface="Georgia"/>
                <a:cs typeface="Georgia"/>
              </a:rPr>
              <a:t>двух </a:t>
            </a:r>
            <a:r>
              <a:rPr sz="1800" spc="-10" dirty="0">
                <a:latin typeface="Georgia"/>
                <a:cs typeface="Georgia"/>
              </a:rPr>
              <a:t>календарных</a:t>
            </a:r>
            <a:r>
              <a:rPr sz="1800" dirty="0">
                <a:latin typeface="Georgia"/>
                <a:cs typeface="Georgia"/>
              </a:rPr>
              <a:t>	</a:t>
            </a:r>
            <a:r>
              <a:rPr sz="1800" spc="-20" dirty="0">
                <a:latin typeface="Georgia"/>
                <a:cs typeface="Georgia"/>
              </a:rPr>
              <a:t>дней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659618" y="5655055"/>
            <a:ext cx="14541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Georgia"/>
                <a:cs typeface="Georgia"/>
              </a:rPr>
              <a:t>проведения</a:t>
            </a:r>
            <a:endParaRPr sz="1800">
              <a:latin typeface="Georgia"/>
              <a:cs typeface="Georgia"/>
            </a:endParaRPr>
          </a:p>
          <a:p>
            <a:pPr marR="5715" algn="r">
              <a:lnSpc>
                <a:spcPct val="100000"/>
              </a:lnSpc>
            </a:pPr>
            <a:r>
              <a:rPr sz="1800" spc="-10" dirty="0">
                <a:latin typeface="Georgia"/>
                <a:cs typeface="Georgia"/>
              </a:rPr>
              <a:t>вместо</a:t>
            </a:r>
            <a:endParaRPr sz="1800">
              <a:latin typeface="Georgia"/>
              <a:cs typeface="Georgia"/>
            </a:endParaRPr>
          </a:p>
          <a:p>
            <a:pPr marR="5080" algn="r">
              <a:lnSpc>
                <a:spcPct val="100000"/>
              </a:lnSpc>
            </a:pPr>
            <a:r>
              <a:rPr sz="1800" spc="-10" dirty="0">
                <a:latin typeface="Georgia"/>
                <a:cs typeface="Georgia"/>
              </a:rPr>
              <a:t>календарных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512045" y="5655055"/>
            <a:ext cx="10775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Georgia"/>
                <a:cs typeface="Georgia"/>
              </a:rPr>
              <a:t>после экзамена, четырех дней.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030467" y="1911095"/>
            <a:ext cx="2971800" cy="1402080"/>
            <a:chOff x="6030467" y="1911095"/>
            <a:chExt cx="2971800" cy="1402080"/>
          </a:xfrm>
        </p:grpSpPr>
        <p:sp>
          <p:nvSpPr>
            <p:cNvPr id="5" name="object 5"/>
            <p:cNvSpPr/>
            <p:nvPr/>
          </p:nvSpPr>
          <p:spPr>
            <a:xfrm>
              <a:off x="6040373" y="1921001"/>
              <a:ext cx="2952115" cy="1382395"/>
            </a:xfrm>
            <a:custGeom>
              <a:avLst/>
              <a:gdLst/>
              <a:ahLst/>
              <a:cxnLst/>
              <a:rect l="l" t="t" r="r" b="b"/>
              <a:pathLst>
                <a:path w="2952115" h="1382395">
                  <a:moveTo>
                    <a:pt x="2721609" y="0"/>
                  </a:moveTo>
                  <a:lnTo>
                    <a:pt x="230377" y="0"/>
                  </a:lnTo>
                  <a:lnTo>
                    <a:pt x="0" y="230377"/>
                  </a:lnTo>
                  <a:lnTo>
                    <a:pt x="0" y="1382268"/>
                  </a:lnTo>
                  <a:lnTo>
                    <a:pt x="2951987" y="1382268"/>
                  </a:lnTo>
                  <a:lnTo>
                    <a:pt x="2951987" y="230377"/>
                  </a:lnTo>
                  <a:lnTo>
                    <a:pt x="2721609" y="0"/>
                  </a:lnTo>
                  <a:close/>
                </a:path>
              </a:pathLst>
            </a:custGeom>
            <a:solidFill>
              <a:srgbClr val="F9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40373" y="1921001"/>
              <a:ext cx="2952115" cy="1382395"/>
            </a:xfrm>
            <a:custGeom>
              <a:avLst/>
              <a:gdLst/>
              <a:ahLst/>
              <a:cxnLst/>
              <a:rect l="l" t="t" r="r" b="b"/>
              <a:pathLst>
                <a:path w="2952115" h="1382395">
                  <a:moveTo>
                    <a:pt x="230377" y="0"/>
                  </a:moveTo>
                  <a:lnTo>
                    <a:pt x="2721609" y="0"/>
                  </a:lnTo>
                  <a:lnTo>
                    <a:pt x="2951987" y="230377"/>
                  </a:lnTo>
                  <a:lnTo>
                    <a:pt x="2951987" y="1382268"/>
                  </a:lnTo>
                  <a:lnTo>
                    <a:pt x="0" y="1382268"/>
                  </a:lnTo>
                  <a:lnTo>
                    <a:pt x="0" y="230377"/>
                  </a:lnTo>
                  <a:lnTo>
                    <a:pt x="230377" y="0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70737" y="204215"/>
            <a:ext cx="8737600" cy="1004569"/>
            <a:chOff x="570737" y="204215"/>
            <a:chExt cx="8737600" cy="1004569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5215" y="204215"/>
              <a:ext cx="2424684" cy="100431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70737" y="1139190"/>
              <a:ext cx="8737600" cy="0"/>
            </a:xfrm>
            <a:custGeom>
              <a:avLst/>
              <a:gdLst/>
              <a:ahLst/>
              <a:cxnLst/>
              <a:rect l="l" t="t" r="r" b="b"/>
              <a:pathLst>
                <a:path w="8737600">
                  <a:moveTo>
                    <a:pt x="0" y="0"/>
                  </a:moveTo>
                  <a:lnTo>
                    <a:pt x="87370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4703" rIns="0" bIns="0" rtlCol="0">
            <a:spAutoFit/>
          </a:bodyPr>
          <a:lstStyle/>
          <a:p>
            <a:pPr marL="144716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rebuchet MS"/>
                <a:cs typeface="Trebuchet MS"/>
              </a:rPr>
              <a:t>ЕГЭ</a:t>
            </a:r>
            <a:r>
              <a:rPr spc="-45" dirty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по</a:t>
            </a:r>
            <a:r>
              <a:rPr spc="-55" dirty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иностранным</a:t>
            </a:r>
            <a:r>
              <a:rPr spc="-35" dirty="0">
                <a:latin typeface="Trebuchet MS"/>
                <a:cs typeface="Trebuchet MS"/>
              </a:rPr>
              <a:t> </a:t>
            </a:r>
            <a:r>
              <a:rPr spc="-10" dirty="0">
                <a:latin typeface="Trebuchet MS"/>
                <a:cs typeface="Trebuchet MS"/>
              </a:rPr>
              <a:t>языкам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4492752" y="2266188"/>
            <a:ext cx="1260475" cy="850900"/>
            <a:chOff x="4492752" y="2266188"/>
            <a:chExt cx="1260475" cy="85090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1896" y="2275332"/>
              <a:ext cx="1242060" cy="83210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497324" y="2270760"/>
              <a:ext cx="1251585" cy="841375"/>
            </a:xfrm>
            <a:custGeom>
              <a:avLst/>
              <a:gdLst/>
              <a:ahLst/>
              <a:cxnLst/>
              <a:rect l="l" t="t" r="r" b="b"/>
              <a:pathLst>
                <a:path w="1251585" h="841375">
                  <a:moveTo>
                    <a:pt x="0" y="841248"/>
                  </a:moveTo>
                  <a:lnTo>
                    <a:pt x="1251203" y="841248"/>
                  </a:lnTo>
                  <a:lnTo>
                    <a:pt x="1251203" y="0"/>
                  </a:lnTo>
                  <a:lnTo>
                    <a:pt x="0" y="0"/>
                  </a:lnTo>
                  <a:lnTo>
                    <a:pt x="0" y="841248"/>
                  </a:lnTo>
                  <a:close/>
                </a:path>
              </a:pathLst>
            </a:custGeom>
            <a:ln w="9144">
              <a:solidFill>
                <a:srgbClr val="2A50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782572" y="1422653"/>
            <a:ext cx="69494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solidFill>
                  <a:srgbClr val="000099"/>
                </a:solidFill>
                <a:latin typeface="Arial"/>
                <a:cs typeface="Arial"/>
              </a:rPr>
              <a:t>ЕГЭ</a:t>
            </a:r>
            <a:r>
              <a:rPr sz="2000" b="1" i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99"/>
                </a:solidFill>
                <a:latin typeface="Arial"/>
                <a:cs typeface="Arial"/>
              </a:rPr>
              <a:t>по</a:t>
            </a:r>
            <a:r>
              <a:rPr sz="2000" b="1" i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99"/>
                </a:solidFill>
                <a:latin typeface="Arial"/>
                <a:cs typeface="Arial"/>
              </a:rPr>
              <a:t>иностранным</a:t>
            </a:r>
            <a:r>
              <a:rPr sz="2000" b="1" i="1" spc="-6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99"/>
                </a:solidFill>
                <a:latin typeface="Arial"/>
                <a:cs typeface="Arial"/>
              </a:rPr>
              <a:t>языкам</a:t>
            </a:r>
            <a:r>
              <a:rPr sz="2000" b="1" i="1" spc="-6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99"/>
                </a:solidFill>
                <a:latin typeface="Arial"/>
                <a:cs typeface="Arial"/>
              </a:rPr>
              <a:t>разделён</a:t>
            </a:r>
            <a:r>
              <a:rPr sz="2000" b="1" i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99"/>
                </a:solidFill>
                <a:latin typeface="Arial"/>
                <a:cs typeface="Arial"/>
              </a:rPr>
              <a:t>на</a:t>
            </a:r>
            <a:r>
              <a:rPr sz="2000" b="1" i="1" spc="-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99"/>
                </a:solidFill>
                <a:latin typeface="Arial"/>
                <a:cs typeface="Arial"/>
              </a:rPr>
              <a:t>две</a:t>
            </a:r>
            <a:r>
              <a:rPr sz="2000" b="1" i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0099"/>
                </a:solidFill>
                <a:latin typeface="Arial"/>
                <a:cs typeface="Arial"/>
              </a:rPr>
              <a:t>части: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223772" y="1914144"/>
            <a:ext cx="2971800" cy="1400810"/>
            <a:chOff x="1223772" y="1914144"/>
            <a:chExt cx="2971800" cy="1400810"/>
          </a:xfrm>
        </p:grpSpPr>
        <p:sp>
          <p:nvSpPr>
            <p:cNvPr id="16" name="object 16"/>
            <p:cNvSpPr/>
            <p:nvPr/>
          </p:nvSpPr>
          <p:spPr>
            <a:xfrm>
              <a:off x="1233678" y="1924050"/>
              <a:ext cx="2952115" cy="1381125"/>
            </a:xfrm>
            <a:custGeom>
              <a:avLst/>
              <a:gdLst/>
              <a:ahLst/>
              <a:cxnLst/>
              <a:rect l="l" t="t" r="r" b="b"/>
              <a:pathLst>
                <a:path w="2952115" h="1381125">
                  <a:moveTo>
                    <a:pt x="2721864" y="0"/>
                  </a:moveTo>
                  <a:lnTo>
                    <a:pt x="230124" y="0"/>
                  </a:lnTo>
                  <a:lnTo>
                    <a:pt x="0" y="230124"/>
                  </a:lnTo>
                  <a:lnTo>
                    <a:pt x="0" y="1380744"/>
                  </a:lnTo>
                  <a:lnTo>
                    <a:pt x="2951988" y="1380744"/>
                  </a:lnTo>
                  <a:lnTo>
                    <a:pt x="2951988" y="230124"/>
                  </a:lnTo>
                  <a:lnTo>
                    <a:pt x="2721864" y="0"/>
                  </a:lnTo>
                  <a:close/>
                </a:path>
              </a:pathLst>
            </a:custGeom>
            <a:solidFill>
              <a:srgbClr val="F9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33678" y="1924050"/>
              <a:ext cx="2952115" cy="1381125"/>
            </a:xfrm>
            <a:custGeom>
              <a:avLst/>
              <a:gdLst/>
              <a:ahLst/>
              <a:cxnLst/>
              <a:rect l="l" t="t" r="r" b="b"/>
              <a:pathLst>
                <a:path w="2952115" h="1381125">
                  <a:moveTo>
                    <a:pt x="230124" y="0"/>
                  </a:moveTo>
                  <a:lnTo>
                    <a:pt x="2721864" y="0"/>
                  </a:lnTo>
                  <a:lnTo>
                    <a:pt x="2951988" y="230124"/>
                  </a:lnTo>
                  <a:lnTo>
                    <a:pt x="2951988" y="1380744"/>
                  </a:lnTo>
                  <a:lnTo>
                    <a:pt x="0" y="1380744"/>
                  </a:lnTo>
                  <a:lnTo>
                    <a:pt x="0" y="230124"/>
                  </a:lnTo>
                  <a:lnTo>
                    <a:pt x="230124" y="0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668526" y="1934717"/>
            <a:ext cx="2136140" cy="1307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620" marR="125095"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10" dirty="0">
                <a:solidFill>
                  <a:srgbClr val="000099"/>
                </a:solidFill>
                <a:latin typeface="Arial"/>
                <a:cs typeface="Arial"/>
              </a:rPr>
              <a:t>Письменная часть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800" b="1" i="1" dirty="0">
                <a:solidFill>
                  <a:srgbClr val="000099"/>
                </a:solidFill>
                <a:latin typeface="Arial"/>
                <a:cs typeface="Arial"/>
              </a:rPr>
              <a:t>(включает</a:t>
            </a:r>
            <a:r>
              <a:rPr sz="1800" b="1" i="1" spc="-1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00099"/>
                </a:solidFill>
                <a:latin typeface="Arial"/>
                <a:cs typeface="Arial"/>
              </a:rPr>
              <a:t>раздел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800" b="1" i="1" spc="-10" dirty="0">
                <a:solidFill>
                  <a:srgbClr val="000099"/>
                </a:solidFill>
                <a:latin typeface="Arial"/>
                <a:cs typeface="Arial"/>
              </a:rPr>
              <a:t>«Аудирование»)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61938" y="2024888"/>
            <a:ext cx="2502535" cy="10331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7385" marR="661670"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35" dirty="0">
                <a:solidFill>
                  <a:srgbClr val="000099"/>
                </a:solidFill>
                <a:latin typeface="Arial"/>
                <a:cs typeface="Arial"/>
              </a:rPr>
              <a:t>Устная </a:t>
            </a:r>
            <a:r>
              <a:rPr sz="2400" b="1" i="1" spc="-10" dirty="0">
                <a:solidFill>
                  <a:srgbClr val="000099"/>
                </a:solidFill>
                <a:latin typeface="Arial"/>
                <a:cs typeface="Arial"/>
              </a:rPr>
              <a:t>часть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800" b="1" i="1" dirty="0">
                <a:solidFill>
                  <a:srgbClr val="000099"/>
                </a:solidFill>
                <a:latin typeface="Arial"/>
                <a:cs typeface="Arial"/>
              </a:rPr>
              <a:t>(раздел</a:t>
            </a:r>
            <a:r>
              <a:rPr sz="1800" b="1" i="1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00099"/>
                </a:solidFill>
                <a:latin typeface="Arial"/>
                <a:cs typeface="Arial"/>
              </a:rPr>
              <a:t>«Говорение»)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98270" y="5925718"/>
            <a:ext cx="79635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Только</a:t>
            </a:r>
            <a:r>
              <a:rPr sz="1800" b="1" i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вместе</a:t>
            </a:r>
            <a:r>
              <a:rPr sz="1800" b="1" i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две</a:t>
            </a:r>
            <a:r>
              <a:rPr sz="1800" b="1" i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части</a:t>
            </a:r>
            <a:r>
              <a:rPr sz="1800" b="1" i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ЕГЭ</a:t>
            </a:r>
            <a:r>
              <a:rPr sz="1800" b="1" i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по</a:t>
            </a:r>
            <a:r>
              <a:rPr sz="1800" b="1" i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иностранному</a:t>
            </a:r>
            <a:r>
              <a:rPr sz="1800" b="1" i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языку</a:t>
            </a:r>
            <a:r>
              <a:rPr sz="1800" b="1" i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(письменная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800" b="1" i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устная)</a:t>
            </a:r>
            <a:r>
              <a:rPr sz="1800" b="1" i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дадут</a:t>
            </a:r>
            <a:r>
              <a:rPr sz="1800" b="1" i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максимум</a:t>
            </a:r>
            <a:r>
              <a:rPr sz="1800" b="1" i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100</a:t>
            </a:r>
            <a:r>
              <a:rPr sz="1800" b="1" i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баллов.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66596" y="3290061"/>
            <a:ext cx="3872865" cy="2465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7435">
              <a:lnSpc>
                <a:spcPts val="2045"/>
              </a:lnSpc>
              <a:spcBef>
                <a:spcPts val="100"/>
              </a:spcBef>
            </a:pP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80</a:t>
            </a:r>
            <a:r>
              <a:rPr sz="18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баллов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ts val="2045"/>
              </a:lnSpc>
              <a:buFont typeface="Microsoft Sans Serif"/>
              <a:buChar char="•"/>
              <a:tabLst>
                <a:tab pos="299085" algn="l"/>
              </a:tabLst>
            </a:pPr>
            <a:r>
              <a:rPr sz="1800" b="1" i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Arial"/>
                <a:cs typeface="Arial"/>
              </a:rPr>
              <a:t>разделе</a:t>
            </a:r>
            <a:r>
              <a:rPr sz="1800" b="1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Arial"/>
                <a:cs typeface="Arial"/>
              </a:rPr>
              <a:t>«Аудирование»</a:t>
            </a:r>
            <a:r>
              <a:rPr sz="18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25" dirty="0">
                <a:solidFill>
                  <a:srgbClr val="001F5F"/>
                </a:solidFill>
                <a:latin typeface="Arial"/>
                <a:cs typeface="Arial"/>
              </a:rPr>
              <a:t>все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b="1" i="1" dirty="0">
                <a:solidFill>
                  <a:srgbClr val="001F5F"/>
                </a:solidFill>
                <a:latin typeface="Arial"/>
                <a:cs typeface="Arial"/>
              </a:rPr>
              <a:t>задания</a:t>
            </a:r>
            <a:r>
              <a:rPr sz="18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Arial"/>
                <a:cs typeface="Arial"/>
              </a:rPr>
              <a:t>записаны</a:t>
            </a:r>
            <a:r>
              <a:rPr sz="1800" b="1" i="1" spc="-25" dirty="0">
                <a:solidFill>
                  <a:srgbClr val="001F5F"/>
                </a:solidFill>
                <a:latin typeface="Arial"/>
                <a:cs typeface="Arial"/>
              </a:rPr>
              <a:t> на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b="1" i="1" spc="-10" dirty="0">
                <a:solidFill>
                  <a:srgbClr val="001F5F"/>
                </a:solidFill>
                <a:latin typeface="Arial"/>
                <a:cs typeface="Arial"/>
              </a:rPr>
              <a:t>аудионоситель.</a:t>
            </a:r>
            <a:endParaRPr sz="1800">
              <a:latin typeface="Arial"/>
              <a:cs typeface="Arial"/>
            </a:endParaRPr>
          </a:p>
          <a:p>
            <a:pPr marL="297180" marR="5080" indent="-285115" algn="just">
              <a:lnSpc>
                <a:spcPct val="100000"/>
              </a:lnSpc>
              <a:buFont typeface="Microsoft Sans Serif"/>
              <a:buChar char="•"/>
              <a:tabLst>
                <a:tab pos="299085" algn="l"/>
              </a:tabLst>
            </a:pPr>
            <a:r>
              <a:rPr sz="1800" b="1" i="1" dirty="0">
                <a:solidFill>
                  <a:srgbClr val="001F5F"/>
                </a:solidFill>
                <a:latin typeface="Arial"/>
                <a:cs typeface="Arial"/>
              </a:rPr>
              <a:t>Аудиозапись</a:t>
            </a:r>
            <a:r>
              <a:rPr sz="1800" b="1" i="1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Arial"/>
                <a:cs typeface="Arial"/>
              </a:rPr>
              <a:t>прослушивается 	обучающимися</a:t>
            </a:r>
            <a:r>
              <a:rPr sz="18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Arial"/>
                <a:cs typeface="Arial"/>
              </a:rPr>
              <a:t>дважды,</a:t>
            </a:r>
            <a:r>
              <a:rPr sz="18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Arial"/>
                <a:cs typeface="Arial"/>
              </a:rPr>
              <a:t>после 	</a:t>
            </a:r>
            <a:r>
              <a:rPr sz="1800" b="1" i="1" dirty="0">
                <a:solidFill>
                  <a:srgbClr val="001F5F"/>
                </a:solidFill>
                <a:latin typeface="Arial"/>
                <a:cs typeface="Arial"/>
              </a:rPr>
              <a:t>чего</a:t>
            </a:r>
            <a:r>
              <a:rPr sz="18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Arial"/>
                <a:cs typeface="Arial"/>
              </a:rPr>
              <a:t>они</a:t>
            </a:r>
            <a:r>
              <a:rPr sz="1800" b="1" i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Arial"/>
                <a:cs typeface="Arial"/>
              </a:rPr>
              <a:t>приступают</a:t>
            </a:r>
            <a:r>
              <a:rPr sz="18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50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b="1" i="1" spc="-10" dirty="0">
                <a:solidFill>
                  <a:srgbClr val="001F5F"/>
                </a:solidFill>
                <a:latin typeface="Arial"/>
                <a:cs typeface="Arial"/>
              </a:rPr>
              <a:t>выполнению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b="1" i="1" spc="-10" dirty="0">
                <a:solidFill>
                  <a:srgbClr val="001F5F"/>
                </a:solidFill>
                <a:latin typeface="Arial"/>
                <a:cs typeface="Arial"/>
              </a:rPr>
              <a:t>экзаменационной</a:t>
            </a:r>
            <a:r>
              <a:rPr sz="1800" b="1" i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Arial"/>
                <a:cs typeface="Arial"/>
              </a:rPr>
              <a:t>работы.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63361" y="3290061"/>
            <a:ext cx="3656329" cy="2191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9375">
              <a:lnSpc>
                <a:spcPts val="2045"/>
              </a:lnSpc>
              <a:spcBef>
                <a:spcPts val="100"/>
              </a:spcBef>
            </a:pP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20</a:t>
            </a:r>
            <a:r>
              <a:rPr sz="18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баллов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ts val="2045"/>
              </a:lnSpc>
              <a:buFont typeface="Microsoft Sans Serif"/>
              <a:buChar char="•"/>
              <a:tabLst>
                <a:tab pos="299085" algn="l"/>
              </a:tabLst>
            </a:pPr>
            <a:r>
              <a:rPr sz="1800" b="1" i="1" dirty="0">
                <a:solidFill>
                  <a:srgbClr val="001F5F"/>
                </a:solidFill>
                <a:latin typeface="Arial"/>
                <a:cs typeface="Arial"/>
              </a:rPr>
              <a:t>Выбирается</a:t>
            </a:r>
            <a:r>
              <a:rPr sz="1800" b="1" i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Arial"/>
                <a:cs typeface="Arial"/>
              </a:rPr>
              <a:t>обучающимися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b="1" i="1" dirty="0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r>
              <a:rPr sz="1800" b="1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Arial"/>
                <a:cs typeface="Arial"/>
              </a:rPr>
              <a:t>желанию.</a:t>
            </a:r>
            <a:endParaRPr sz="1800">
              <a:latin typeface="Arial"/>
              <a:cs typeface="Arial"/>
            </a:endParaRPr>
          </a:p>
          <a:p>
            <a:pPr marL="299085" marR="32384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</a:tabLst>
            </a:pPr>
            <a:r>
              <a:rPr sz="1800" b="1" i="1" dirty="0">
                <a:solidFill>
                  <a:srgbClr val="001F5F"/>
                </a:solidFill>
                <a:latin typeface="Arial"/>
                <a:cs typeface="Arial"/>
              </a:rPr>
              <a:t>Устные</a:t>
            </a:r>
            <a:r>
              <a:rPr sz="1800" b="1" i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Arial"/>
                <a:cs typeface="Arial"/>
              </a:rPr>
              <a:t>ответы</a:t>
            </a:r>
            <a:r>
              <a:rPr sz="1800" b="1" i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sz="1800" b="1" i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Arial"/>
                <a:cs typeface="Arial"/>
              </a:rPr>
              <a:t>задания записываются</a:t>
            </a:r>
            <a:r>
              <a:rPr sz="18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25" dirty="0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b="1" i="1" spc="-10" dirty="0">
                <a:solidFill>
                  <a:srgbClr val="001F5F"/>
                </a:solidFill>
                <a:latin typeface="Arial"/>
                <a:cs typeface="Arial"/>
              </a:rPr>
              <a:t>аудионосители.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Microsoft Sans Serif"/>
              <a:buChar char="•"/>
              <a:tabLst>
                <a:tab pos="299085" algn="l"/>
              </a:tabLst>
            </a:pPr>
            <a:r>
              <a:rPr sz="1800" b="1" i="1" dirty="0">
                <a:solidFill>
                  <a:srgbClr val="001F5F"/>
                </a:solidFill>
                <a:latin typeface="Arial"/>
                <a:cs typeface="Arial"/>
              </a:rPr>
              <a:t>Продолжительность</a:t>
            </a:r>
            <a:r>
              <a:rPr sz="1800" b="1" i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25" dirty="0">
                <a:solidFill>
                  <a:srgbClr val="001F5F"/>
                </a:solidFill>
                <a:latin typeface="Arial"/>
                <a:cs typeface="Arial"/>
              </a:rPr>
              <a:t>15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b="1" i="1" spc="-10" dirty="0">
                <a:solidFill>
                  <a:srgbClr val="001F5F"/>
                </a:solidFill>
                <a:latin typeface="Arial"/>
                <a:cs typeface="Arial"/>
              </a:rPr>
              <a:t>минут.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4012691"/>
            <a:ext cx="9166860" cy="2845435"/>
            <a:chOff x="0" y="4012691"/>
            <a:chExt cx="9166860" cy="2845435"/>
          </a:xfrm>
        </p:grpSpPr>
        <p:sp>
          <p:nvSpPr>
            <p:cNvPr id="4" name="object 4"/>
            <p:cNvSpPr/>
            <p:nvPr/>
          </p:nvSpPr>
          <p:spPr>
            <a:xfrm>
              <a:off x="0" y="4012691"/>
              <a:ext cx="448309" cy="2845435"/>
            </a:xfrm>
            <a:custGeom>
              <a:avLst/>
              <a:gdLst/>
              <a:ahLst/>
              <a:cxnLst/>
              <a:rect l="l" t="t" r="r" b="b"/>
              <a:pathLst>
                <a:path w="448309" h="2845434">
                  <a:moveTo>
                    <a:pt x="0" y="0"/>
                  </a:moveTo>
                  <a:lnTo>
                    <a:pt x="0" y="2845307"/>
                  </a:lnTo>
                  <a:lnTo>
                    <a:pt x="448056" y="2845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5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4141" y="5903213"/>
              <a:ext cx="8783320" cy="719455"/>
            </a:xfrm>
            <a:custGeom>
              <a:avLst/>
              <a:gdLst/>
              <a:ahLst/>
              <a:cxnLst/>
              <a:rect l="l" t="t" r="r" b="b"/>
              <a:pathLst>
                <a:path w="8783320" h="719454">
                  <a:moveTo>
                    <a:pt x="8662924" y="0"/>
                  </a:moveTo>
                  <a:lnTo>
                    <a:pt x="119887" y="0"/>
                  </a:lnTo>
                  <a:lnTo>
                    <a:pt x="73219" y="9420"/>
                  </a:lnTo>
                  <a:lnTo>
                    <a:pt x="35112" y="35112"/>
                  </a:lnTo>
                  <a:lnTo>
                    <a:pt x="9420" y="73219"/>
                  </a:lnTo>
                  <a:lnTo>
                    <a:pt x="0" y="119888"/>
                  </a:lnTo>
                  <a:lnTo>
                    <a:pt x="0" y="599440"/>
                  </a:lnTo>
                  <a:lnTo>
                    <a:pt x="9420" y="646102"/>
                  </a:lnTo>
                  <a:lnTo>
                    <a:pt x="35112" y="684210"/>
                  </a:lnTo>
                  <a:lnTo>
                    <a:pt x="73219" y="709905"/>
                  </a:lnTo>
                  <a:lnTo>
                    <a:pt x="119887" y="719328"/>
                  </a:lnTo>
                  <a:lnTo>
                    <a:pt x="8662924" y="719328"/>
                  </a:lnTo>
                  <a:lnTo>
                    <a:pt x="8709570" y="709905"/>
                  </a:lnTo>
                  <a:lnTo>
                    <a:pt x="8747680" y="684210"/>
                  </a:lnTo>
                  <a:lnTo>
                    <a:pt x="8773384" y="646102"/>
                  </a:lnTo>
                  <a:lnTo>
                    <a:pt x="8782812" y="599440"/>
                  </a:lnTo>
                  <a:lnTo>
                    <a:pt x="8782812" y="119888"/>
                  </a:lnTo>
                  <a:lnTo>
                    <a:pt x="8773384" y="73219"/>
                  </a:lnTo>
                  <a:lnTo>
                    <a:pt x="8747680" y="35112"/>
                  </a:lnTo>
                  <a:lnTo>
                    <a:pt x="8709570" y="9420"/>
                  </a:lnTo>
                  <a:lnTo>
                    <a:pt x="8662924" y="0"/>
                  </a:lnTo>
                  <a:close/>
                </a:path>
              </a:pathLst>
            </a:custGeom>
            <a:solidFill>
              <a:srgbClr val="DBF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4141" y="5903213"/>
              <a:ext cx="8783320" cy="719455"/>
            </a:xfrm>
            <a:custGeom>
              <a:avLst/>
              <a:gdLst/>
              <a:ahLst/>
              <a:cxnLst/>
              <a:rect l="l" t="t" r="r" b="b"/>
              <a:pathLst>
                <a:path w="8783320" h="719454">
                  <a:moveTo>
                    <a:pt x="0" y="119888"/>
                  </a:moveTo>
                  <a:lnTo>
                    <a:pt x="9420" y="73219"/>
                  </a:lnTo>
                  <a:lnTo>
                    <a:pt x="35112" y="35112"/>
                  </a:lnTo>
                  <a:lnTo>
                    <a:pt x="73219" y="9420"/>
                  </a:lnTo>
                  <a:lnTo>
                    <a:pt x="119887" y="0"/>
                  </a:lnTo>
                  <a:lnTo>
                    <a:pt x="8662924" y="0"/>
                  </a:lnTo>
                  <a:lnTo>
                    <a:pt x="8709570" y="9420"/>
                  </a:lnTo>
                  <a:lnTo>
                    <a:pt x="8747680" y="35112"/>
                  </a:lnTo>
                  <a:lnTo>
                    <a:pt x="8773384" y="73219"/>
                  </a:lnTo>
                  <a:lnTo>
                    <a:pt x="8782812" y="119888"/>
                  </a:lnTo>
                  <a:lnTo>
                    <a:pt x="8782812" y="599440"/>
                  </a:lnTo>
                  <a:lnTo>
                    <a:pt x="8773384" y="646102"/>
                  </a:lnTo>
                  <a:lnTo>
                    <a:pt x="8747680" y="684210"/>
                  </a:lnTo>
                  <a:lnTo>
                    <a:pt x="8709570" y="709905"/>
                  </a:lnTo>
                  <a:lnTo>
                    <a:pt x="8662924" y="719328"/>
                  </a:lnTo>
                  <a:lnTo>
                    <a:pt x="119887" y="719328"/>
                  </a:lnTo>
                  <a:lnTo>
                    <a:pt x="73219" y="709905"/>
                  </a:lnTo>
                  <a:lnTo>
                    <a:pt x="35112" y="684210"/>
                  </a:lnTo>
                  <a:lnTo>
                    <a:pt x="9420" y="646102"/>
                  </a:lnTo>
                  <a:lnTo>
                    <a:pt x="0" y="599440"/>
                  </a:lnTo>
                  <a:lnTo>
                    <a:pt x="0" y="119888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21386" y="129539"/>
            <a:ext cx="8735695" cy="1003300"/>
            <a:chOff x="421386" y="129539"/>
            <a:chExt cx="8735695" cy="10033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340" y="129539"/>
              <a:ext cx="2426208" cy="100279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21386" y="1064514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4068" rIns="0" bIns="0" rtlCol="0">
            <a:spAutoFit/>
          </a:bodyPr>
          <a:lstStyle/>
          <a:p>
            <a:pPr marL="204914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rebuchet MS"/>
                <a:cs typeface="Trebuchet MS"/>
              </a:rPr>
              <a:t>Выбор</a:t>
            </a:r>
            <a:r>
              <a:rPr spc="-20" dirty="0">
                <a:latin typeface="Trebuchet MS"/>
                <a:cs typeface="Trebuchet MS"/>
              </a:rPr>
              <a:t> </a:t>
            </a:r>
            <a:r>
              <a:rPr spc="-10" dirty="0">
                <a:latin typeface="Trebuchet MS"/>
                <a:cs typeface="Trebuchet MS"/>
              </a:rPr>
              <a:t>предметов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10107168" y="120395"/>
            <a:ext cx="1789430" cy="1199515"/>
            <a:chOff x="10107168" y="120395"/>
            <a:chExt cx="1789430" cy="119951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16312" y="129539"/>
              <a:ext cx="1770888" cy="11810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11740" y="124967"/>
              <a:ext cx="1780539" cy="1190625"/>
            </a:xfrm>
            <a:custGeom>
              <a:avLst/>
              <a:gdLst/>
              <a:ahLst/>
              <a:cxnLst/>
              <a:rect l="l" t="t" r="r" b="b"/>
              <a:pathLst>
                <a:path w="1780540" h="1190625">
                  <a:moveTo>
                    <a:pt x="0" y="1190243"/>
                  </a:moveTo>
                  <a:lnTo>
                    <a:pt x="1780031" y="1190243"/>
                  </a:lnTo>
                  <a:lnTo>
                    <a:pt x="1780031" y="0"/>
                  </a:lnTo>
                  <a:lnTo>
                    <a:pt x="0" y="0"/>
                  </a:lnTo>
                  <a:lnTo>
                    <a:pt x="0" y="1190243"/>
                  </a:lnTo>
                  <a:close/>
                </a:path>
              </a:pathLst>
            </a:custGeom>
            <a:ln w="9143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34111" y="1076378"/>
            <a:ext cx="8412480" cy="5475605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255"/>
              </a:spcBef>
            </a:pPr>
            <a:r>
              <a:rPr sz="3600" b="1" i="1" spc="-10" dirty="0">
                <a:solidFill>
                  <a:srgbClr val="003399"/>
                </a:solidFill>
                <a:latin typeface="Arial"/>
                <a:cs typeface="Arial"/>
              </a:rPr>
              <a:t>ВАЖНО!</a:t>
            </a:r>
            <a:endParaRPr sz="3600">
              <a:latin typeface="Arial"/>
              <a:cs typeface="Arial"/>
            </a:endParaRPr>
          </a:p>
          <a:p>
            <a:pPr marL="2004060" marR="5080" indent="-1991995">
              <a:lnSpc>
                <a:spcPct val="100000"/>
              </a:lnSpc>
              <a:spcBef>
                <a:spcPts val="900"/>
              </a:spcBef>
            </a:pPr>
            <a:r>
              <a:rPr sz="28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Перечень</a:t>
            </a:r>
            <a:r>
              <a:rPr sz="2800" b="1" i="1" spc="-1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вступительных</a:t>
            </a:r>
            <a:r>
              <a:rPr sz="2800" b="1" i="1" spc="-10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испытаний</a:t>
            </a:r>
            <a:r>
              <a:rPr sz="2800" b="1" i="1" spc="-114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в</a:t>
            </a:r>
            <a:r>
              <a:rPr sz="2800" b="1" i="1" spc="-1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вузах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для</a:t>
            </a:r>
            <a:r>
              <a:rPr sz="2800" b="1" i="1" spc="-8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всех</a:t>
            </a:r>
            <a:r>
              <a:rPr sz="2800" b="1" i="1" spc="-8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специальностей</a:t>
            </a:r>
            <a:endParaRPr sz="2800">
              <a:latin typeface="Arial"/>
              <a:cs typeface="Arial"/>
            </a:endParaRPr>
          </a:p>
          <a:p>
            <a:pPr marL="1379220" marR="410845" indent="-960755">
              <a:lnSpc>
                <a:spcPct val="100000"/>
              </a:lnSpc>
              <a:spcBef>
                <a:spcPts val="5"/>
              </a:spcBef>
            </a:pP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(направлений</a:t>
            </a:r>
            <a:r>
              <a:rPr sz="2800" b="1" i="1" spc="-1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подготовки)</a:t>
            </a:r>
            <a:r>
              <a:rPr sz="2800" b="1" i="1" spc="-8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определяется</a:t>
            </a:r>
            <a:r>
              <a:rPr sz="2800" b="1" i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приказом</a:t>
            </a:r>
            <a:r>
              <a:rPr sz="2800" b="1" i="1" u="sng" spc="-1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Минобрнауки</a:t>
            </a:r>
            <a:r>
              <a:rPr sz="2800" b="1" i="1" u="sng" spc="-1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России.</a:t>
            </a:r>
            <a:endParaRPr sz="2800">
              <a:latin typeface="Arial"/>
              <a:cs typeface="Arial"/>
            </a:endParaRPr>
          </a:p>
          <a:p>
            <a:pPr marL="1431290" marR="567055" indent="-949960">
              <a:lnSpc>
                <a:spcPct val="100000"/>
              </a:lnSpc>
              <a:spcBef>
                <a:spcPts val="2825"/>
              </a:spcBef>
            </a:pP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Каждый</a:t>
            </a:r>
            <a:r>
              <a:rPr sz="2800" b="1" i="1" spc="-1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вуз</a:t>
            </a:r>
            <a:r>
              <a:rPr sz="2800" b="1" i="1" spc="-1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выбирает</a:t>
            </a:r>
            <a:r>
              <a:rPr sz="2800" b="1" i="1" spc="-10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из</a:t>
            </a:r>
            <a:r>
              <a:rPr sz="2800" b="1" i="1" spc="-1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этого</a:t>
            </a:r>
            <a:r>
              <a:rPr sz="2800" b="1" i="1" spc="-9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перечня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предметы,</a:t>
            </a:r>
            <a:r>
              <a:rPr sz="2800" b="1" i="1" spc="-10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которые</a:t>
            </a:r>
            <a:r>
              <a:rPr sz="2800" b="1" i="1" spc="-8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он</a:t>
            </a:r>
            <a:r>
              <a:rPr sz="2800" b="1" i="1" spc="-1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должен</a:t>
            </a:r>
            <a:endParaRPr sz="2800">
              <a:latin typeface="Arial"/>
              <a:cs typeface="Arial"/>
            </a:endParaRPr>
          </a:p>
          <a:p>
            <a:pPr marL="563880" marR="360680" indent="-3175">
              <a:lnSpc>
                <a:spcPct val="100000"/>
              </a:lnSpc>
              <a:spcBef>
                <a:spcPts val="5"/>
              </a:spcBef>
            </a:pP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представить</a:t>
            </a:r>
            <a:r>
              <a:rPr sz="2800" b="1" i="1" spc="-10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в</a:t>
            </a:r>
            <a:r>
              <a:rPr sz="2800" b="1" i="1" spc="-1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своих</a:t>
            </a:r>
            <a:r>
              <a:rPr sz="2800" b="1" i="1" spc="-1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правилах</a:t>
            </a:r>
            <a:r>
              <a:rPr sz="2800" b="1" i="1" spc="-10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приёма</a:t>
            </a:r>
            <a:r>
              <a:rPr sz="2800" b="1" i="1" spc="-9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0" dirty="0">
                <a:solidFill>
                  <a:srgbClr val="003399"/>
                </a:solidFill>
                <a:latin typeface="Arial"/>
                <a:cs typeface="Arial"/>
              </a:rPr>
              <a:t>и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объявить</a:t>
            </a:r>
            <a:r>
              <a:rPr sz="2800" b="1" i="1" spc="-6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не</a:t>
            </a:r>
            <a:r>
              <a:rPr sz="2800" b="1" i="1" u="sng" spc="-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позднее</a:t>
            </a:r>
            <a:r>
              <a:rPr sz="2800" b="1" i="1" u="sng" spc="-7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1</a:t>
            </a:r>
            <a:r>
              <a:rPr sz="2800" b="1" i="1" u="sng" spc="-8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ноября</a:t>
            </a:r>
            <a:r>
              <a:rPr sz="2800" b="1" i="1" u="sng" spc="-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2023</a:t>
            </a:r>
            <a:r>
              <a:rPr sz="2800" b="1" i="1" u="sng" spc="-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года.</a:t>
            </a:r>
            <a:endParaRPr sz="2800">
              <a:latin typeface="Arial"/>
              <a:cs typeface="Arial"/>
            </a:endParaRPr>
          </a:p>
          <a:p>
            <a:pPr marL="36195" marR="29845">
              <a:lnSpc>
                <a:spcPct val="100000"/>
              </a:lnSpc>
              <a:spcBef>
                <a:spcPts val="2505"/>
              </a:spcBef>
            </a:pPr>
            <a:r>
              <a:rPr sz="1800" b="1" i="1" u="sng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Arial"/>
                <a:cs typeface="Arial"/>
              </a:rPr>
              <a:t>В</a:t>
            </a:r>
            <a:r>
              <a:rPr sz="1800" b="1" i="1" u="sng" spc="-60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sng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Arial"/>
                <a:cs typeface="Arial"/>
              </a:rPr>
              <a:t>разных</a:t>
            </a:r>
            <a:r>
              <a:rPr sz="1800" b="1" i="1" u="sng" spc="-65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sng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Arial"/>
                <a:cs typeface="Arial"/>
              </a:rPr>
              <a:t>вузах</a:t>
            </a:r>
            <a:r>
              <a:rPr sz="1800" b="1" i="1" spc="-6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3300"/>
                </a:solidFill>
                <a:latin typeface="Arial"/>
                <a:cs typeface="Arial"/>
              </a:rPr>
              <a:t>на</a:t>
            </a:r>
            <a:r>
              <a:rPr sz="1800" b="1" i="1" spc="-5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3300"/>
                </a:solidFill>
                <a:latin typeface="Arial"/>
                <a:cs typeface="Arial"/>
              </a:rPr>
              <a:t>одинаковые</a:t>
            </a:r>
            <a:r>
              <a:rPr sz="1800" b="1" i="1" spc="-8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3300"/>
                </a:solidFill>
                <a:latin typeface="Arial"/>
                <a:cs typeface="Arial"/>
              </a:rPr>
              <a:t>направления</a:t>
            </a:r>
            <a:r>
              <a:rPr sz="1800" b="1" i="1" spc="-5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3300"/>
                </a:solidFill>
                <a:latin typeface="Arial"/>
                <a:cs typeface="Arial"/>
              </a:rPr>
              <a:t>могут</a:t>
            </a:r>
            <a:r>
              <a:rPr sz="1800" b="1" i="1" spc="-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3300"/>
                </a:solidFill>
                <a:latin typeface="Arial"/>
                <a:cs typeface="Arial"/>
              </a:rPr>
              <a:t>быть</a:t>
            </a:r>
            <a:r>
              <a:rPr sz="1800" b="1" i="1" spc="-5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03300"/>
                </a:solidFill>
                <a:latin typeface="Arial"/>
                <a:cs typeface="Arial"/>
              </a:rPr>
              <a:t>установлены </a:t>
            </a:r>
            <a:r>
              <a:rPr sz="1800" b="1" i="1" u="sng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Arial"/>
                <a:cs typeface="Arial"/>
              </a:rPr>
              <a:t>разные</a:t>
            </a:r>
            <a:r>
              <a:rPr sz="1800" b="1" i="1" u="sng" spc="-60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sng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Arial"/>
                <a:cs typeface="Arial"/>
              </a:rPr>
              <a:t>предметы</a:t>
            </a:r>
            <a:r>
              <a:rPr sz="1800" b="1" i="1" spc="-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3300"/>
                </a:solidFill>
                <a:latin typeface="Arial"/>
                <a:cs typeface="Arial"/>
              </a:rPr>
              <a:t>для</a:t>
            </a:r>
            <a:r>
              <a:rPr sz="1800" b="1" i="1" spc="-4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03300"/>
                </a:solidFill>
                <a:latin typeface="Arial"/>
                <a:cs typeface="Arial"/>
              </a:rPr>
              <a:t>поступления.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33044" y="4543044"/>
            <a:ext cx="8129270" cy="2039620"/>
            <a:chOff x="733044" y="4543044"/>
            <a:chExt cx="8129270" cy="2039620"/>
          </a:xfrm>
        </p:grpSpPr>
        <p:sp>
          <p:nvSpPr>
            <p:cNvPr id="5" name="object 5"/>
            <p:cNvSpPr/>
            <p:nvPr/>
          </p:nvSpPr>
          <p:spPr>
            <a:xfrm>
              <a:off x="742950" y="4552950"/>
              <a:ext cx="8109584" cy="2019300"/>
            </a:xfrm>
            <a:custGeom>
              <a:avLst/>
              <a:gdLst/>
              <a:ahLst/>
              <a:cxnLst/>
              <a:rect l="l" t="t" r="r" b="b"/>
              <a:pathLst>
                <a:path w="8109584" h="2019300">
                  <a:moveTo>
                    <a:pt x="7772654" y="0"/>
                  </a:moveTo>
                  <a:lnTo>
                    <a:pt x="336550" y="0"/>
                  </a:lnTo>
                  <a:lnTo>
                    <a:pt x="290883" y="3071"/>
                  </a:lnTo>
                  <a:lnTo>
                    <a:pt x="247084" y="12017"/>
                  </a:lnTo>
                  <a:lnTo>
                    <a:pt x="205552" y="26439"/>
                  </a:lnTo>
                  <a:lnTo>
                    <a:pt x="166689" y="45936"/>
                  </a:lnTo>
                  <a:lnTo>
                    <a:pt x="130897" y="70107"/>
                  </a:lnTo>
                  <a:lnTo>
                    <a:pt x="98575" y="98552"/>
                  </a:lnTo>
                  <a:lnTo>
                    <a:pt x="70126" y="130870"/>
                  </a:lnTo>
                  <a:lnTo>
                    <a:pt x="45950" y="166661"/>
                  </a:lnTo>
                  <a:lnTo>
                    <a:pt x="26448" y="205525"/>
                  </a:lnTo>
                  <a:lnTo>
                    <a:pt x="12022" y="247062"/>
                  </a:lnTo>
                  <a:lnTo>
                    <a:pt x="3072" y="290870"/>
                  </a:lnTo>
                  <a:lnTo>
                    <a:pt x="0" y="336550"/>
                  </a:lnTo>
                  <a:lnTo>
                    <a:pt x="0" y="1682750"/>
                  </a:lnTo>
                  <a:lnTo>
                    <a:pt x="3072" y="1728416"/>
                  </a:lnTo>
                  <a:lnTo>
                    <a:pt x="12022" y="1772215"/>
                  </a:lnTo>
                  <a:lnTo>
                    <a:pt x="26448" y="1813747"/>
                  </a:lnTo>
                  <a:lnTo>
                    <a:pt x="45950" y="1852610"/>
                  </a:lnTo>
                  <a:lnTo>
                    <a:pt x="70126" y="1888402"/>
                  </a:lnTo>
                  <a:lnTo>
                    <a:pt x="98575" y="1920724"/>
                  </a:lnTo>
                  <a:lnTo>
                    <a:pt x="130897" y="1949173"/>
                  </a:lnTo>
                  <a:lnTo>
                    <a:pt x="166689" y="1973349"/>
                  </a:lnTo>
                  <a:lnTo>
                    <a:pt x="205552" y="1992851"/>
                  </a:lnTo>
                  <a:lnTo>
                    <a:pt x="247084" y="2007277"/>
                  </a:lnTo>
                  <a:lnTo>
                    <a:pt x="290883" y="2016227"/>
                  </a:lnTo>
                  <a:lnTo>
                    <a:pt x="336550" y="2019300"/>
                  </a:lnTo>
                  <a:lnTo>
                    <a:pt x="7772654" y="2019300"/>
                  </a:lnTo>
                  <a:lnTo>
                    <a:pt x="7818333" y="2016227"/>
                  </a:lnTo>
                  <a:lnTo>
                    <a:pt x="7862141" y="2007277"/>
                  </a:lnTo>
                  <a:lnTo>
                    <a:pt x="7903678" y="1992851"/>
                  </a:lnTo>
                  <a:lnTo>
                    <a:pt x="7942542" y="1973349"/>
                  </a:lnTo>
                  <a:lnTo>
                    <a:pt x="7978333" y="1949173"/>
                  </a:lnTo>
                  <a:lnTo>
                    <a:pt x="8010652" y="1920724"/>
                  </a:lnTo>
                  <a:lnTo>
                    <a:pt x="8039096" y="1888402"/>
                  </a:lnTo>
                  <a:lnTo>
                    <a:pt x="8063267" y="1852610"/>
                  </a:lnTo>
                  <a:lnTo>
                    <a:pt x="8082764" y="1813747"/>
                  </a:lnTo>
                  <a:lnTo>
                    <a:pt x="8097186" y="1772215"/>
                  </a:lnTo>
                  <a:lnTo>
                    <a:pt x="8106132" y="1728416"/>
                  </a:lnTo>
                  <a:lnTo>
                    <a:pt x="8109204" y="1682750"/>
                  </a:lnTo>
                  <a:lnTo>
                    <a:pt x="8109204" y="336550"/>
                  </a:lnTo>
                  <a:lnTo>
                    <a:pt x="8106132" y="290870"/>
                  </a:lnTo>
                  <a:lnTo>
                    <a:pt x="8097186" y="247062"/>
                  </a:lnTo>
                  <a:lnTo>
                    <a:pt x="8082764" y="205525"/>
                  </a:lnTo>
                  <a:lnTo>
                    <a:pt x="8063267" y="166661"/>
                  </a:lnTo>
                  <a:lnTo>
                    <a:pt x="8039096" y="130870"/>
                  </a:lnTo>
                  <a:lnTo>
                    <a:pt x="8010652" y="98552"/>
                  </a:lnTo>
                  <a:lnTo>
                    <a:pt x="7978333" y="70107"/>
                  </a:lnTo>
                  <a:lnTo>
                    <a:pt x="7942542" y="45936"/>
                  </a:lnTo>
                  <a:lnTo>
                    <a:pt x="7903678" y="26439"/>
                  </a:lnTo>
                  <a:lnTo>
                    <a:pt x="7862141" y="12017"/>
                  </a:lnTo>
                  <a:lnTo>
                    <a:pt x="7818333" y="3071"/>
                  </a:lnTo>
                  <a:lnTo>
                    <a:pt x="7772654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2950" y="4552950"/>
              <a:ext cx="8109584" cy="2019300"/>
            </a:xfrm>
            <a:custGeom>
              <a:avLst/>
              <a:gdLst/>
              <a:ahLst/>
              <a:cxnLst/>
              <a:rect l="l" t="t" r="r" b="b"/>
              <a:pathLst>
                <a:path w="8109584" h="2019300">
                  <a:moveTo>
                    <a:pt x="0" y="336550"/>
                  </a:moveTo>
                  <a:lnTo>
                    <a:pt x="3072" y="290870"/>
                  </a:lnTo>
                  <a:lnTo>
                    <a:pt x="12022" y="247062"/>
                  </a:lnTo>
                  <a:lnTo>
                    <a:pt x="26448" y="205525"/>
                  </a:lnTo>
                  <a:lnTo>
                    <a:pt x="45950" y="166661"/>
                  </a:lnTo>
                  <a:lnTo>
                    <a:pt x="70126" y="130870"/>
                  </a:lnTo>
                  <a:lnTo>
                    <a:pt x="98575" y="98552"/>
                  </a:lnTo>
                  <a:lnTo>
                    <a:pt x="130897" y="70107"/>
                  </a:lnTo>
                  <a:lnTo>
                    <a:pt x="166689" y="45936"/>
                  </a:lnTo>
                  <a:lnTo>
                    <a:pt x="205552" y="26439"/>
                  </a:lnTo>
                  <a:lnTo>
                    <a:pt x="247084" y="12017"/>
                  </a:lnTo>
                  <a:lnTo>
                    <a:pt x="290883" y="3071"/>
                  </a:lnTo>
                  <a:lnTo>
                    <a:pt x="336550" y="0"/>
                  </a:lnTo>
                  <a:lnTo>
                    <a:pt x="7772654" y="0"/>
                  </a:lnTo>
                  <a:lnTo>
                    <a:pt x="7818333" y="3071"/>
                  </a:lnTo>
                  <a:lnTo>
                    <a:pt x="7862141" y="12017"/>
                  </a:lnTo>
                  <a:lnTo>
                    <a:pt x="7903678" y="26439"/>
                  </a:lnTo>
                  <a:lnTo>
                    <a:pt x="7942542" y="45936"/>
                  </a:lnTo>
                  <a:lnTo>
                    <a:pt x="7978333" y="70107"/>
                  </a:lnTo>
                  <a:lnTo>
                    <a:pt x="8010652" y="98552"/>
                  </a:lnTo>
                  <a:lnTo>
                    <a:pt x="8039096" y="130870"/>
                  </a:lnTo>
                  <a:lnTo>
                    <a:pt x="8063267" y="166661"/>
                  </a:lnTo>
                  <a:lnTo>
                    <a:pt x="8082764" y="205525"/>
                  </a:lnTo>
                  <a:lnTo>
                    <a:pt x="8097186" y="247062"/>
                  </a:lnTo>
                  <a:lnTo>
                    <a:pt x="8106132" y="290870"/>
                  </a:lnTo>
                  <a:lnTo>
                    <a:pt x="8109204" y="336550"/>
                  </a:lnTo>
                  <a:lnTo>
                    <a:pt x="8109204" y="1682750"/>
                  </a:lnTo>
                  <a:lnTo>
                    <a:pt x="8106132" y="1728416"/>
                  </a:lnTo>
                  <a:lnTo>
                    <a:pt x="8097186" y="1772215"/>
                  </a:lnTo>
                  <a:lnTo>
                    <a:pt x="8082764" y="1813747"/>
                  </a:lnTo>
                  <a:lnTo>
                    <a:pt x="8063267" y="1852610"/>
                  </a:lnTo>
                  <a:lnTo>
                    <a:pt x="8039096" y="1888402"/>
                  </a:lnTo>
                  <a:lnTo>
                    <a:pt x="8010652" y="1920724"/>
                  </a:lnTo>
                  <a:lnTo>
                    <a:pt x="7978333" y="1949173"/>
                  </a:lnTo>
                  <a:lnTo>
                    <a:pt x="7942542" y="1973349"/>
                  </a:lnTo>
                  <a:lnTo>
                    <a:pt x="7903678" y="1992851"/>
                  </a:lnTo>
                  <a:lnTo>
                    <a:pt x="7862141" y="2007277"/>
                  </a:lnTo>
                  <a:lnTo>
                    <a:pt x="7818333" y="2016227"/>
                  </a:lnTo>
                  <a:lnTo>
                    <a:pt x="7772654" y="2019300"/>
                  </a:lnTo>
                  <a:lnTo>
                    <a:pt x="336550" y="2019300"/>
                  </a:lnTo>
                  <a:lnTo>
                    <a:pt x="290883" y="2016227"/>
                  </a:lnTo>
                  <a:lnTo>
                    <a:pt x="247084" y="2007277"/>
                  </a:lnTo>
                  <a:lnTo>
                    <a:pt x="205552" y="1992851"/>
                  </a:lnTo>
                  <a:lnTo>
                    <a:pt x="166689" y="1973349"/>
                  </a:lnTo>
                  <a:lnTo>
                    <a:pt x="130897" y="1949173"/>
                  </a:lnTo>
                  <a:lnTo>
                    <a:pt x="98575" y="1920724"/>
                  </a:lnTo>
                  <a:lnTo>
                    <a:pt x="70126" y="1888402"/>
                  </a:lnTo>
                  <a:lnTo>
                    <a:pt x="45950" y="1852610"/>
                  </a:lnTo>
                  <a:lnTo>
                    <a:pt x="26448" y="1813747"/>
                  </a:lnTo>
                  <a:lnTo>
                    <a:pt x="12022" y="1772215"/>
                  </a:lnTo>
                  <a:lnTo>
                    <a:pt x="3072" y="1728416"/>
                  </a:lnTo>
                  <a:lnTo>
                    <a:pt x="0" y="1682750"/>
                  </a:lnTo>
                  <a:lnTo>
                    <a:pt x="0" y="336550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62000" y="2065020"/>
            <a:ext cx="8069580" cy="2182495"/>
            <a:chOff x="762000" y="2065020"/>
            <a:chExt cx="8069580" cy="2182495"/>
          </a:xfrm>
        </p:grpSpPr>
        <p:sp>
          <p:nvSpPr>
            <p:cNvPr id="8" name="object 8"/>
            <p:cNvSpPr/>
            <p:nvPr/>
          </p:nvSpPr>
          <p:spPr>
            <a:xfrm>
              <a:off x="771905" y="2074926"/>
              <a:ext cx="8049895" cy="2162810"/>
            </a:xfrm>
            <a:custGeom>
              <a:avLst/>
              <a:gdLst/>
              <a:ahLst/>
              <a:cxnLst/>
              <a:rect l="l" t="t" r="r" b="b"/>
              <a:pathLst>
                <a:path w="8049895" h="2162810">
                  <a:moveTo>
                    <a:pt x="7689342" y="0"/>
                  </a:moveTo>
                  <a:lnTo>
                    <a:pt x="360438" y="0"/>
                  </a:lnTo>
                  <a:lnTo>
                    <a:pt x="311527" y="3291"/>
                  </a:lnTo>
                  <a:lnTo>
                    <a:pt x="264617" y="12878"/>
                  </a:lnTo>
                  <a:lnTo>
                    <a:pt x="220136" y="28330"/>
                  </a:lnTo>
                  <a:lnTo>
                    <a:pt x="178514" y="49219"/>
                  </a:lnTo>
                  <a:lnTo>
                    <a:pt x="140182" y="75114"/>
                  </a:lnTo>
                  <a:lnTo>
                    <a:pt x="105567" y="105584"/>
                  </a:lnTo>
                  <a:lnTo>
                    <a:pt x="75099" y="140201"/>
                  </a:lnTo>
                  <a:lnTo>
                    <a:pt x="49208" y="178533"/>
                  </a:lnTo>
                  <a:lnTo>
                    <a:pt x="28323" y="220152"/>
                  </a:lnTo>
                  <a:lnTo>
                    <a:pt x="12874" y="264627"/>
                  </a:lnTo>
                  <a:lnTo>
                    <a:pt x="3290" y="311528"/>
                  </a:lnTo>
                  <a:lnTo>
                    <a:pt x="0" y="360425"/>
                  </a:lnTo>
                  <a:lnTo>
                    <a:pt x="0" y="1802130"/>
                  </a:lnTo>
                  <a:lnTo>
                    <a:pt x="3290" y="1851027"/>
                  </a:lnTo>
                  <a:lnTo>
                    <a:pt x="12874" y="1897928"/>
                  </a:lnTo>
                  <a:lnTo>
                    <a:pt x="28323" y="1942403"/>
                  </a:lnTo>
                  <a:lnTo>
                    <a:pt x="49208" y="1984022"/>
                  </a:lnTo>
                  <a:lnTo>
                    <a:pt x="75099" y="2022354"/>
                  </a:lnTo>
                  <a:lnTo>
                    <a:pt x="105567" y="2056971"/>
                  </a:lnTo>
                  <a:lnTo>
                    <a:pt x="140182" y="2087441"/>
                  </a:lnTo>
                  <a:lnTo>
                    <a:pt x="178514" y="2113336"/>
                  </a:lnTo>
                  <a:lnTo>
                    <a:pt x="220136" y="2134225"/>
                  </a:lnTo>
                  <a:lnTo>
                    <a:pt x="264617" y="2149677"/>
                  </a:lnTo>
                  <a:lnTo>
                    <a:pt x="311527" y="2159264"/>
                  </a:lnTo>
                  <a:lnTo>
                    <a:pt x="360438" y="2162556"/>
                  </a:lnTo>
                  <a:lnTo>
                    <a:pt x="7689342" y="2162556"/>
                  </a:lnTo>
                  <a:lnTo>
                    <a:pt x="7738239" y="2159264"/>
                  </a:lnTo>
                  <a:lnTo>
                    <a:pt x="7785140" y="2149677"/>
                  </a:lnTo>
                  <a:lnTo>
                    <a:pt x="7829615" y="2134225"/>
                  </a:lnTo>
                  <a:lnTo>
                    <a:pt x="7871234" y="2113336"/>
                  </a:lnTo>
                  <a:lnTo>
                    <a:pt x="7909566" y="2087441"/>
                  </a:lnTo>
                  <a:lnTo>
                    <a:pt x="7944183" y="2056971"/>
                  </a:lnTo>
                  <a:lnTo>
                    <a:pt x="7974653" y="2022354"/>
                  </a:lnTo>
                  <a:lnTo>
                    <a:pt x="8000548" y="1984022"/>
                  </a:lnTo>
                  <a:lnTo>
                    <a:pt x="8021437" y="1942403"/>
                  </a:lnTo>
                  <a:lnTo>
                    <a:pt x="8036889" y="1897928"/>
                  </a:lnTo>
                  <a:lnTo>
                    <a:pt x="8046476" y="1851027"/>
                  </a:lnTo>
                  <a:lnTo>
                    <a:pt x="8049768" y="1802130"/>
                  </a:lnTo>
                  <a:lnTo>
                    <a:pt x="8049768" y="360425"/>
                  </a:lnTo>
                  <a:lnTo>
                    <a:pt x="8046476" y="311528"/>
                  </a:lnTo>
                  <a:lnTo>
                    <a:pt x="8036889" y="264627"/>
                  </a:lnTo>
                  <a:lnTo>
                    <a:pt x="8021437" y="220152"/>
                  </a:lnTo>
                  <a:lnTo>
                    <a:pt x="8000548" y="178533"/>
                  </a:lnTo>
                  <a:lnTo>
                    <a:pt x="7974653" y="140201"/>
                  </a:lnTo>
                  <a:lnTo>
                    <a:pt x="7944183" y="105584"/>
                  </a:lnTo>
                  <a:lnTo>
                    <a:pt x="7909566" y="75114"/>
                  </a:lnTo>
                  <a:lnTo>
                    <a:pt x="7871234" y="49219"/>
                  </a:lnTo>
                  <a:lnTo>
                    <a:pt x="7829615" y="28330"/>
                  </a:lnTo>
                  <a:lnTo>
                    <a:pt x="7785140" y="12878"/>
                  </a:lnTo>
                  <a:lnTo>
                    <a:pt x="7738239" y="3291"/>
                  </a:lnTo>
                  <a:lnTo>
                    <a:pt x="7689342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71905" y="2074926"/>
              <a:ext cx="8049895" cy="2162810"/>
            </a:xfrm>
            <a:custGeom>
              <a:avLst/>
              <a:gdLst/>
              <a:ahLst/>
              <a:cxnLst/>
              <a:rect l="l" t="t" r="r" b="b"/>
              <a:pathLst>
                <a:path w="8049895" h="2162810">
                  <a:moveTo>
                    <a:pt x="0" y="360425"/>
                  </a:moveTo>
                  <a:lnTo>
                    <a:pt x="3290" y="311528"/>
                  </a:lnTo>
                  <a:lnTo>
                    <a:pt x="12874" y="264627"/>
                  </a:lnTo>
                  <a:lnTo>
                    <a:pt x="28323" y="220152"/>
                  </a:lnTo>
                  <a:lnTo>
                    <a:pt x="49208" y="178533"/>
                  </a:lnTo>
                  <a:lnTo>
                    <a:pt x="75099" y="140201"/>
                  </a:lnTo>
                  <a:lnTo>
                    <a:pt x="105567" y="105584"/>
                  </a:lnTo>
                  <a:lnTo>
                    <a:pt x="140182" y="75114"/>
                  </a:lnTo>
                  <a:lnTo>
                    <a:pt x="178514" y="49219"/>
                  </a:lnTo>
                  <a:lnTo>
                    <a:pt x="220136" y="28330"/>
                  </a:lnTo>
                  <a:lnTo>
                    <a:pt x="264617" y="12878"/>
                  </a:lnTo>
                  <a:lnTo>
                    <a:pt x="311527" y="3291"/>
                  </a:lnTo>
                  <a:lnTo>
                    <a:pt x="360438" y="0"/>
                  </a:lnTo>
                  <a:lnTo>
                    <a:pt x="7689342" y="0"/>
                  </a:lnTo>
                  <a:lnTo>
                    <a:pt x="7738239" y="3291"/>
                  </a:lnTo>
                  <a:lnTo>
                    <a:pt x="7785140" y="12878"/>
                  </a:lnTo>
                  <a:lnTo>
                    <a:pt x="7829615" y="28330"/>
                  </a:lnTo>
                  <a:lnTo>
                    <a:pt x="7871234" y="49219"/>
                  </a:lnTo>
                  <a:lnTo>
                    <a:pt x="7909566" y="75114"/>
                  </a:lnTo>
                  <a:lnTo>
                    <a:pt x="7944183" y="105584"/>
                  </a:lnTo>
                  <a:lnTo>
                    <a:pt x="7974653" y="140201"/>
                  </a:lnTo>
                  <a:lnTo>
                    <a:pt x="8000548" y="178533"/>
                  </a:lnTo>
                  <a:lnTo>
                    <a:pt x="8021437" y="220152"/>
                  </a:lnTo>
                  <a:lnTo>
                    <a:pt x="8036889" y="264627"/>
                  </a:lnTo>
                  <a:lnTo>
                    <a:pt x="8046476" y="311528"/>
                  </a:lnTo>
                  <a:lnTo>
                    <a:pt x="8049768" y="360425"/>
                  </a:lnTo>
                  <a:lnTo>
                    <a:pt x="8049768" y="1802130"/>
                  </a:lnTo>
                  <a:lnTo>
                    <a:pt x="8046476" y="1851027"/>
                  </a:lnTo>
                  <a:lnTo>
                    <a:pt x="8036889" y="1897928"/>
                  </a:lnTo>
                  <a:lnTo>
                    <a:pt x="8021437" y="1942403"/>
                  </a:lnTo>
                  <a:lnTo>
                    <a:pt x="8000548" y="1984022"/>
                  </a:lnTo>
                  <a:lnTo>
                    <a:pt x="7974653" y="2022354"/>
                  </a:lnTo>
                  <a:lnTo>
                    <a:pt x="7944183" y="2056971"/>
                  </a:lnTo>
                  <a:lnTo>
                    <a:pt x="7909566" y="2087441"/>
                  </a:lnTo>
                  <a:lnTo>
                    <a:pt x="7871234" y="2113336"/>
                  </a:lnTo>
                  <a:lnTo>
                    <a:pt x="7829615" y="2134225"/>
                  </a:lnTo>
                  <a:lnTo>
                    <a:pt x="7785140" y="2149677"/>
                  </a:lnTo>
                  <a:lnTo>
                    <a:pt x="7738239" y="2159264"/>
                  </a:lnTo>
                  <a:lnTo>
                    <a:pt x="7689342" y="2162556"/>
                  </a:lnTo>
                  <a:lnTo>
                    <a:pt x="360438" y="2162556"/>
                  </a:lnTo>
                  <a:lnTo>
                    <a:pt x="311527" y="2159264"/>
                  </a:lnTo>
                  <a:lnTo>
                    <a:pt x="264617" y="2149677"/>
                  </a:lnTo>
                  <a:lnTo>
                    <a:pt x="220136" y="2134225"/>
                  </a:lnTo>
                  <a:lnTo>
                    <a:pt x="178514" y="2113336"/>
                  </a:lnTo>
                  <a:lnTo>
                    <a:pt x="140182" y="2087441"/>
                  </a:lnTo>
                  <a:lnTo>
                    <a:pt x="105567" y="2056971"/>
                  </a:lnTo>
                  <a:lnTo>
                    <a:pt x="75099" y="2022354"/>
                  </a:lnTo>
                  <a:lnTo>
                    <a:pt x="49208" y="1984022"/>
                  </a:lnTo>
                  <a:lnTo>
                    <a:pt x="28323" y="1942403"/>
                  </a:lnTo>
                  <a:lnTo>
                    <a:pt x="12874" y="1897928"/>
                  </a:lnTo>
                  <a:lnTo>
                    <a:pt x="3290" y="1851027"/>
                  </a:lnTo>
                  <a:lnTo>
                    <a:pt x="0" y="1802130"/>
                  </a:lnTo>
                  <a:lnTo>
                    <a:pt x="0" y="360425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84924" y="217931"/>
            <a:ext cx="8761730" cy="1003300"/>
            <a:chOff x="284924" y="217931"/>
            <a:chExt cx="8761730" cy="100330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895" y="217931"/>
              <a:ext cx="2426208" cy="100279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97941" y="1152906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762247" y="42418"/>
            <a:ext cx="30784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rebuchet MS"/>
                <a:cs typeface="Trebuchet MS"/>
              </a:rPr>
              <a:t>Право</a:t>
            </a:r>
            <a:r>
              <a:rPr spc="-30" dirty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выбора</a:t>
            </a:r>
            <a:r>
              <a:rPr spc="-10" dirty="0">
                <a:latin typeface="Trebuchet MS"/>
                <a:cs typeface="Trebuchet MS"/>
              </a:rPr>
              <a:t> </a:t>
            </a:r>
            <a:r>
              <a:rPr spc="-50" dirty="0">
                <a:latin typeface="Trebuchet MS"/>
                <a:cs typeface="Trebuchet MS"/>
              </a:rPr>
              <a:t>-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358388" y="336681"/>
            <a:ext cx="3886200" cy="1473200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25"/>
              </a:spcBef>
            </a:pPr>
            <a:r>
              <a:rPr sz="3200" b="1" i="1" spc="-10" dirty="0">
                <a:solidFill>
                  <a:srgbClr val="C00000"/>
                </a:solidFill>
                <a:latin typeface="Trebuchet MS"/>
                <a:cs typeface="Trebuchet MS"/>
              </a:rPr>
              <a:t>ответственность</a:t>
            </a:r>
            <a:endParaRPr sz="3200">
              <a:latin typeface="Trebuchet MS"/>
              <a:cs typeface="Trebuchet MS"/>
            </a:endParaRPr>
          </a:p>
          <a:p>
            <a:pPr marL="55244" algn="ctr">
              <a:lnSpc>
                <a:spcPct val="100000"/>
              </a:lnSpc>
              <a:spcBef>
                <a:spcPts val="1710"/>
              </a:spcBef>
            </a:pPr>
            <a:r>
              <a:rPr sz="3600" b="1" i="1" spc="-10" dirty="0">
                <a:solidFill>
                  <a:srgbClr val="003399"/>
                </a:solidFill>
                <a:latin typeface="Arial"/>
                <a:cs typeface="Arial"/>
              </a:rPr>
              <a:t>ВАЖНО!</a:t>
            </a:r>
            <a:endParaRPr sz="3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1207" y="2208402"/>
            <a:ext cx="7860665" cy="4115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0495" marR="434340" algn="ctr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Поступающим</a:t>
            </a:r>
            <a:r>
              <a:rPr sz="2000" b="1" i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sz="2000" b="1" i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творческие</a:t>
            </a:r>
            <a:r>
              <a:rPr sz="2000" b="1" i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направления</a:t>
            </a:r>
            <a:r>
              <a:rPr sz="2000" b="1" i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подготовки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учесть</a:t>
            </a:r>
            <a:r>
              <a:rPr sz="20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риск</a:t>
            </a:r>
            <a:r>
              <a:rPr sz="20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rgbClr val="001F5F"/>
                </a:solidFill>
                <a:latin typeface="Arial"/>
                <a:cs typeface="Arial"/>
              </a:rPr>
              <a:t>возможного</a:t>
            </a:r>
            <a:r>
              <a:rPr sz="20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непрохождения дополнительных</a:t>
            </a:r>
            <a:r>
              <a:rPr sz="20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rgbClr val="001F5F"/>
                </a:solidFill>
                <a:latin typeface="Arial"/>
                <a:cs typeface="Arial"/>
              </a:rPr>
              <a:t>вступительных</a:t>
            </a:r>
            <a:r>
              <a:rPr sz="2000" b="1" i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испытаний</a:t>
            </a:r>
            <a:endParaRPr sz="2000">
              <a:latin typeface="Arial"/>
              <a:cs typeface="Arial"/>
            </a:endParaRPr>
          </a:p>
          <a:p>
            <a:pPr marR="282575" algn="ctr">
              <a:lnSpc>
                <a:spcPct val="100000"/>
              </a:lnSpc>
            </a:pP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творческой</a:t>
            </a:r>
            <a:r>
              <a:rPr sz="2000" b="1" i="1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направленности</a:t>
            </a:r>
            <a:endParaRPr sz="2000">
              <a:latin typeface="Arial"/>
              <a:cs typeface="Arial"/>
            </a:endParaRPr>
          </a:p>
          <a:p>
            <a:pPr marR="285750" algn="ctr">
              <a:lnSpc>
                <a:spcPct val="100000"/>
              </a:lnSpc>
            </a:pP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(до</a:t>
            </a:r>
            <a:r>
              <a:rPr sz="2000" b="1" i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2000" b="1" i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февраля</a:t>
            </a:r>
            <a:r>
              <a:rPr sz="2000" b="1" i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включить</a:t>
            </a:r>
            <a:r>
              <a:rPr sz="2000" b="1" i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2000" b="1" i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перечень</a:t>
            </a:r>
            <a:r>
              <a:rPr sz="2000" b="1" i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выбранных</a:t>
            </a:r>
            <a:endParaRPr sz="2000">
              <a:latin typeface="Arial"/>
              <a:cs typeface="Arial"/>
            </a:endParaRPr>
          </a:p>
          <a:p>
            <a:pPr marR="284480" algn="ctr">
              <a:lnSpc>
                <a:spcPct val="100000"/>
              </a:lnSpc>
            </a:pP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предметов</a:t>
            </a:r>
            <a:r>
              <a:rPr sz="2000" b="1" i="1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«резервные»)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90"/>
              </a:spcBef>
            </a:pPr>
            <a:endParaRPr sz="20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Поступающим</a:t>
            </a:r>
            <a:r>
              <a:rPr sz="2000" b="1" i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20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военные</a:t>
            </a:r>
            <a:r>
              <a:rPr sz="2000" b="1" i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вузы</a:t>
            </a:r>
            <a:r>
              <a:rPr sz="2000" b="1" i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(пожарные,</a:t>
            </a:r>
            <a:r>
              <a:rPr sz="2000" b="1" i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МЧС,</a:t>
            </a:r>
            <a:r>
              <a:rPr sz="20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ФСБ</a:t>
            </a:r>
            <a:r>
              <a:rPr sz="20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2000" b="1" i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т.д.)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учесть</a:t>
            </a:r>
            <a:r>
              <a:rPr sz="2000" b="1" i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возможность</a:t>
            </a:r>
            <a:r>
              <a:rPr sz="2000" b="1" i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отрицательного</a:t>
            </a:r>
            <a:r>
              <a:rPr sz="2000" b="1" i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результата</a:t>
            </a:r>
            <a:r>
              <a:rPr sz="20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оценки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уровня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физической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 подготовки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(до</a:t>
            </a:r>
            <a:r>
              <a:rPr sz="2000" b="1" i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2000" b="1" i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февраля</a:t>
            </a:r>
            <a:r>
              <a:rPr sz="2000" b="1" i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включить</a:t>
            </a:r>
            <a:r>
              <a:rPr sz="2000" b="1" i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2000" b="1" i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перечень</a:t>
            </a:r>
            <a:r>
              <a:rPr sz="2000" b="1" i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выбранных</a:t>
            </a:r>
            <a:r>
              <a:rPr sz="2000" b="1" i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предметов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tabLst>
                <a:tab pos="1810385" algn="l"/>
              </a:tabLst>
            </a:pP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«резервные»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	для</a:t>
            </a:r>
            <a:r>
              <a:rPr sz="2000" b="1" i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гражданских</a:t>
            </a:r>
            <a:r>
              <a:rPr sz="2000" b="1" i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вузов)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05928" y="0"/>
            <a:ext cx="1722120" cy="145846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9634" y="262127"/>
            <a:ext cx="8737600" cy="1003300"/>
            <a:chOff x="119634" y="262127"/>
            <a:chExt cx="8737600" cy="10033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588" y="262127"/>
              <a:ext cx="2426208" cy="10027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9634" y="1197102"/>
              <a:ext cx="8737600" cy="0"/>
            </a:xfrm>
            <a:custGeom>
              <a:avLst/>
              <a:gdLst/>
              <a:ahLst/>
              <a:cxnLst/>
              <a:rect l="l" t="t" r="r" b="b"/>
              <a:pathLst>
                <a:path w="8737600">
                  <a:moveTo>
                    <a:pt x="0" y="0"/>
                  </a:moveTo>
                  <a:lnTo>
                    <a:pt x="87370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9925" rIns="0" bIns="0" rtlCol="0">
            <a:spAutoFit/>
          </a:bodyPr>
          <a:lstStyle/>
          <a:p>
            <a:pPr marL="131000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Для</a:t>
            </a:r>
            <a:r>
              <a:rPr sz="2800" spc="-85" dirty="0"/>
              <a:t> </a:t>
            </a:r>
            <a:r>
              <a:rPr sz="2800" spc="-10" dirty="0"/>
              <a:t>поступления</a:t>
            </a:r>
            <a:r>
              <a:rPr sz="2800" spc="-60" dirty="0"/>
              <a:t> </a:t>
            </a:r>
            <a:r>
              <a:rPr sz="2800" dirty="0"/>
              <a:t>в</a:t>
            </a:r>
            <a:r>
              <a:rPr sz="2800" spc="-95" dirty="0"/>
              <a:t> </a:t>
            </a:r>
            <a:r>
              <a:rPr sz="2800" spc="-20" dirty="0"/>
              <a:t>вузы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1537461" y="1316812"/>
            <a:ext cx="60826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03399"/>
                </a:solidFill>
                <a:latin typeface="Arial"/>
                <a:cs typeface="Arial"/>
              </a:rPr>
              <a:t>Минимальное</a:t>
            </a:r>
            <a:r>
              <a:rPr sz="2400" b="1" i="1" spc="-8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Arial"/>
                <a:cs typeface="Arial"/>
              </a:rPr>
              <a:t>количество</a:t>
            </a:r>
            <a:r>
              <a:rPr sz="2400" b="1" i="1" spc="-9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Arial"/>
                <a:cs typeface="Arial"/>
              </a:rPr>
              <a:t>баллов</a:t>
            </a:r>
            <a:r>
              <a:rPr sz="2400" b="1" i="1" spc="-9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b="1" i="1" spc="-20" dirty="0">
                <a:solidFill>
                  <a:srgbClr val="003399"/>
                </a:solidFill>
                <a:latin typeface="Arial"/>
                <a:cs typeface="Arial"/>
              </a:rPr>
              <a:t>ЕГЭ: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500758" y="1757045"/>
          <a:ext cx="5832474" cy="4465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2295"/>
                <a:gridCol w="1440179"/>
              </a:tblGrid>
              <a:tr h="39052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Предметы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0C2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Баллы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0C225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Русский</a:t>
                      </a:r>
                      <a:r>
                        <a:rPr sz="1800" b="1" i="1" spc="-3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2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язык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-2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Математика</a:t>
                      </a:r>
                      <a:r>
                        <a:rPr sz="1800" b="1" i="1" spc="-60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профильного</a:t>
                      </a:r>
                      <a:r>
                        <a:rPr sz="1800" b="1" i="1" spc="-90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10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уровня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-2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Физика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-2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-10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Химия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-2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Информатика</a:t>
                      </a:r>
                      <a:r>
                        <a:rPr sz="1800" b="1" i="1" spc="-7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800" b="1" i="1" spc="-5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2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ИКТ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2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44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0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Биология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2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История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2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0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География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2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Иностранные</a:t>
                      </a:r>
                      <a:r>
                        <a:rPr sz="1800" b="1" i="1" spc="-8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языки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2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0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Литература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2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Обществознание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2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45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9902952" y="5436108"/>
            <a:ext cx="1736089" cy="1306195"/>
            <a:chOff x="9902952" y="5436108"/>
            <a:chExt cx="1736089" cy="130619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12096" y="5445250"/>
              <a:ext cx="1717548" cy="128778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907524" y="5440680"/>
              <a:ext cx="1727200" cy="1297305"/>
            </a:xfrm>
            <a:custGeom>
              <a:avLst/>
              <a:gdLst/>
              <a:ahLst/>
              <a:cxnLst/>
              <a:rect l="l" t="t" r="r" b="b"/>
              <a:pathLst>
                <a:path w="1727200" h="1297304">
                  <a:moveTo>
                    <a:pt x="0" y="1296924"/>
                  </a:moveTo>
                  <a:lnTo>
                    <a:pt x="1726692" y="1296924"/>
                  </a:lnTo>
                  <a:lnTo>
                    <a:pt x="1726692" y="0"/>
                  </a:lnTo>
                  <a:lnTo>
                    <a:pt x="0" y="0"/>
                  </a:lnTo>
                  <a:lnTo>
                    <a:pt x="0" y="1296924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7987283" y="2852927"/>
            <a:ext cx="1736089" cy="1155700"/>
            <a:chOff x="7987283" y="2852927"/>
            <a:chExt cx="1736089" cy="115570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96427" y="2862071"/>
              <a:ext cx="1717548" cy="113690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991855" y="2857499"/>
              <a:ext cx="1727200" cy="1146175"/>
            </a:xfrm>
            <a:custGeom>
              <a:avLst/>
              <a:gdLst/>
              <a:ahLst/>
              <a:cxnLst/>
              <a:rect l="l" t="t" r="r" b="b"/>
              <a:pathLst>
                <a:path w="1727200" h="1146175">
                  <a:moveTo>
                    <a:pt x="0" y="1146048"/>
                  </a:moveTo>
                  <a:lnTo>
                    <a:pt x="1726692" y="1146048"/>
                  </a:lnTo>
                  <a:lnTo>
                    <a:pt x="1726692" y="0"/>
                  </a:lnTo>
                  <a:lnTo>
                    <a:pt x="0" y="0"/>
                  </a:lnTo>
                  <a:lnTo>
                    <a:pt x="0" y="1146048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0142219" y="339852"/>
            <a:ext cx="1720850" cy="1169035"/>
            <a:chOff x="10142219" y="339852"/>
            <a:chExt cx="1720850" cy="1169035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51363" y="348996"/>
              <a:ext cx="1702307" cy="115061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146791" y="344424"/>
              <a:ext cx="1711960" cy="1160145"/>
            </a:xfrm>
            <a:custGeom>
              <a:avLst/>
              <a:gdLst/>
              <a:ahLst/>
              <a:cxnLst/>
              <a:rect l="l" t="t" r="r" b="b"/>
              <a:pathLst>
                <a:path w="1711959" h="1160145">
                  <a:moveTo>
                    <a:pt x="0" y="1159764"/>
                  </a:moveTo>
                  <a:lnTo>
                    <a:pt x="1711452" y="1159764"/>
                  </a:lnTo>
                  <a:lnTo>
                    <a:pt x="1711452" y="0"/>
                  </a:lnTo>
                  <a:lnTo>
                    <a:pt x="0" y="0"/>
                  </a:lnTo>
                  <a:lnTo>
                    <a:pt x="0" y="1159764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4394" y="124968"/>
            <a:ext cx="8737600" cy="1282065"/>
            <a:chOff x="104394" y="124968"/>
            <a:chExt cx="8737600" cy="12820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348" y="234696"/>
              <a:ext cx="2426208" cy="10027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4394" y="1169670"/>
              <a:ext cx="8737600" cy="0"/>
            </a:xfrm>
            <a:custGeom>
              <a:avLst/>
              <a:gdLst/>
              <a:ahLst/>
              <a:cxnLst/>
              <a:rect l="l" t="t" r="r" b="b"/>
              <a:pathLst>
                <a:path w="8737600">
                  <a:moveTo>
                    <a:pt x="0" y="0"/>
                  </a:moveTo>
                  <a:lnTo>
                    <a:pt x="8737091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152" y="124968"/>
              <a:ext cx="1708404" cy="128168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888994" y="1507616"/>
            <a:ext cx="1931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solidFill>
                  <a:srgbClr val="003399"/>
                </a:solidFill>
              </a:rPr>
              <a:t>ВАЖНО!</a:t>
            </a:r>
            <a:endParaRPr sz="3600"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32047" y="3880103"/>
            <a:ext cx="4040124" cy="285902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52957" y="2085212"/>
            <a:ext cx="872490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14425" marR="1104900" algn="ctr">
              <a:lnSpc>
                <a:spcPct val="100000"/>
              </a:lnSpc>
              <a:spcBef>
                <a:spcPts val="95"/>
              </a:spcBef>
            </a:pP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Вузы</a:t>
            </a:r>
            <a:r>
              <a:rPr sz="2800" b="1" i="1" spc="-1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имеют</a:t>
            </a:r>
            <a:r>
              <a:rPr sz="2800" b="1" i="1" spc="-9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право</a:t>
            </a:r>
            <a:r>
              <a:rPr sz="2800" b="1" i="1" spc="-1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устанавливать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свои</a:t>
            </a:r>
            <a:r>
              <a:rPr sz="2800" b="1" i="1" spc="-1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минимальные</a:t>
            </a:r>
            <a:r>
              <a:rPr sz="2800" b="1" i="1" spc="-10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баллы</a:t>
            </a:r>
            <a:endParaRPr sz="28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(с</a:t>
            </a:r>
            <a:r>
              <a:rPr sz="2800" b="1" i="1" spc="-1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которыми</a:t>
            </a:r>
            <a:r>
              <a:rPr sz="2800" b="1" i="1" spc="-1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будут</a:t>
            </a:r>
            <a:r>
              <a:rPr sz="2800" b="1" i="1" spc="-1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принимать</a:t>
            </a:r>
            <a:r>
              <a:rPr sz="2800" b="1" i="1" spc="-114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абитуриентов) </a:t>
            </a:r>
            <a:r>
              <a:rPr sz="28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выше</a:t>
            </a:r>
            <a:r>
              <a:rPr sz="2800" b="1" i="1" u="sng" spc="-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этого</a:t>
            </a:r>
            <a:r>
              <a:rPr sz="2800" b="1" i="1" u="sng" spc="-8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уровня!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11044" y="413385"/>
            <a:ext cx="45218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dirty="0">
                <a:solidFill>
                  <a:srgbClr val="C00000"/>
                </a:solidFill>
                <a:latin typeface="Arial"/>
                <a:cs typeface="Arial"/>
              </a:rPr>
              <a:t>Для</a:t>
            </a:r>
            <a:r>
              <a:rPr sz="2800" b="1" i="1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C00000"/>
                </a:solidFill>
                <a:latin typeface="Arial"/>
                <a:cs typeface="Arial"/>
              </a:rPr>
              <a:t>поступления</a:t>
            </a:r>
            <a:r>
              <a:rPr sz="2800" b="1" i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2800" b="1" i="1" spc="-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20" dirty="0">
                <a:solidFill>
                  <a:srgbClr val="C00000"/>
                </a:solidFill>
                <a:latin typeface="Arial"/>
                <a:cs typeface="Arial"/>
              </a:rPr>
              <a:t>вузы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5384" y="202692"/>
            <a:ext cx="8761730" cy="1003300"/>
            <a:chOff x="155384" y="202692"/>
            <a:chExt cx="8761730" cy="1003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355" y="202692"/>
              <a:ext cx="2426208" cy="10027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8401" y="1137666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9128" rIns="0" bIns="0" rtlCol="0">
            <a:spAutoFit/>
          </a:bodyPr>
          <a:lstStyle/>
          <a:p>
            <a:pPr marL="598805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Продолжительность</a:t>
            </a:r>
            <a:r>
              <a:rPr sz="2800" spc="-110" dirty="0"/>
              <a:t> </a:t>
            </a:r>
            <a:r>
              <a:rPr sz="2800" spc="-10" dirty="0"/>
              <a:t>экзаменов</a:t>
            </a:r>
            <a:endParaRPr sz="2800"/>
          </a:p>
        </p:txBody>
      </p:sp>
      <p:grpSp>
        <p:nvGrpSpPr>
          <p:cNvPr id="6" name="object 6"/>
          <p:cNvGrpSpPr/>
          <p:nvPr/>
        </p:nvGrpSpPr>
        <p:grpSpPr>
          <a:xfrm>
            <a:off x="957072" y="1798320"/>
            <a:ext cx="2014855" cy="1402080"/>
            <a:chOff x="957072" y="1798320"/>
            <a:chExt cx="2014855" cy="1402080"/>
          </a:xfrm>
        </p:grpSpPr>
        <p:sp>
          <p:nvSpPr>
            <p:cNvPr id="7" name="object 7"/>
            <p:cNvSpPr/>
            <p:nvPr/>
          </p:nvSpPr>
          <p:spPr>
            <a:xfrm>
              <a:off x="961644" y="1802892"/>
              <a:ext cx="2005964" cy="1393190"/>
            </a:xfrm>
            <a:custGeom>
              <a:avLst/>
              <a:gdLst/>
              <a:ahLst/>
              <a:cxnLst/>
              <a:rect l="l" t="t" r="r" b="b"/>
              <a:pathLst>
                <a:path w="2005964" h="1393189">
                  <a:moveTo>
                    <a:pt x="2005583" y="0"/>
                  </a:moveTo>
                  <a:lnTo>
                    <a:pt x="0" y="0"/>
                  </a:lnTo>
                  <a:lnTo>
                    <a:pt x="0" y="1114298"/>
                  </a:lnTo>
                  <a:lnTo>
                    <a:pt x="1002792" y="1392936"/>
                  </a:lnTo>
                  <a:lnTo>
                    <a:pt x="2005583" y="1114298"/>
                  </a:lnTo>
                  <a:lnTo>
                    <a:pt x="2005583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61644" y="1802892"/>
              <a:ext cx="2005964" cy="1393190"/>
            </a:xfrm>
            <a:custGeom>
              <a:avLst/>
              <a:gdLst/>
              <a:ahLst/>
              <a:cxnLst/>
              <a:rect l="l" t="t" r="r" b="b"/>
              <a:pathLst>
                <a:path w="2005964" h="1393189">
                  <a:moveTo>
                    <a:pt x="0" y="0"/>
                  </a:moveTo>
                  <a:lnTo>
                    <a:pt x="2005583" y="0"/>
                  </a:lnTo>
                  <a:lnTo>
                    <a:pt x="2005583" y="1114298"/>
                  </a:lnTo>
                  <a:lnTo>
                    <a:pt x="1002792" y="1392936"/>
                  </a:lnTo>
                  <a:lnTo>
                    <a:pt x="0" y="1114298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829811" y="2382011"/>
            <a:ext cx="2014855" cy="1403985"/>
            <a:chOff x="3829811" y="2382011"/>
            <a:chExt cx="2014855" cy="1403985"/>
          </a:xfrm>
        </p:grpSpPr>
        <p:sp>
          <p:nvSpPr>
            <p:cNvPr id="10" name="object 10"/>
            <p:cNvSpPr/>
            <p:nvPr/>
          </p:nvSpPr>
          <p:spPr>
            <a:xfrm>
              <a:off x="3834383" y="2386583"/>
              <a:ext cx="2005964" cy="1394460"/>
            </a:xfrm>
            <a:custGeom>
              <a:avLst/>
              <a:gdLst/>
              <a:ahLst/>
              <a:cxnLst/>
              <a:rect l="l" t="t" r="r" b="b"/>
              <a:pathLst>
                <a:path w="2005964" h="1394460">
                  <a:moveTo>
                    <a:pt x="2005583" y="0"/>
                  </a:moveTo>
                  <a:lnTo>
                    <a:pt x="0" y="0"/>
                  </a:lnTo>
                  <a:lnTo>
                    <a:pt x="0" y="1115567"/>
                  </a:lnTo>
                  <a:lnTo>
                    <a:pt x="1002791" y="1394459"/>
                  </a:lnTo>
                  <a:lnTo>
                    <a:pt x="2005583" y="1115567"/>
                  </a:lnTo>
                  <a:lnTo>
                    <a:pt x="2005583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34383" y="2386583"/>
              <a:ext cx="2005964" cy="1394460"/>
            </a:xfrm>
            <a:custGeom>
              <a:avLst/>
              <a:gdLst/>
              <a:ahLst/>
              <a:cxnLst/>
              <a:rect l="l" t="t" r="r" b="b"/>
              <a:pathLst>
                <a:path w="2005964" h="1394460">
                  <a:moveTo>
                    <a:pt x="0" y="0"/>
                  </a:moveTo>
                  <a:lnTo>
                    <a:pt x="2005583" y="0"/>
                  </a:lnTo>
                  <a:lnTo>
                    <a:pt x="2005583" y="1115567"/>
                  </a:lnTo>
                  <a:lnTo>
                    <a:pt x="1002791" y="1394459"/>
                  </a:lnTo>
                  <a:lnTo>
                    <a:pt x="0" y="1115567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601968" y="1798320"/>
            <a:ext cx="2013585" cy="1402080"/>
            <a:chOff x="6601968" y="1798320"/>
            <a:chExt cx="2013585" cy="1402080"/>
          </a:xfrm>
        </p:grpSpPr>
        <p:sp>
          <p:nvSpPr>
            <p:cNvPr id="13" name="object 13"/>
            <p:cNvSpPr/>
            <p:nvPr/>
          </p:nvSpPr>
          <p:spPr>
            <a:xfrm>
              <a:off x="6606540" y="1802892"/>
              <a:ext cx="2004060" cy="1393190"/>
            </a:xfrm>
            <a:custGeom>
              <a:avLst/>
              <a:gdLst/>
              <a:ahLst/>
              <a:cxnLst/>
              <a:rect l="l" t="t" r="r" b="b"/>
              <a:pathLst>
                <a:path w="2004059" h="1393189">
                  <a:moveTo>
                    <a:pt x="2004059" y="0"/>
                  </a:moveTo>
                  <a:lnTo>
                    <a:pt x="0" y="0"/>
                  </a:lnTo>
                  <a:lnTo>
                    <a:pt x="0" y="1114298"/>
                  </a:lnTo>
                  <a:lnTo>
                    <a:pt x="1002029" y="1392936"/>
                  </a:lnTo>
                  <a:lnTo>
                    <a:pt x="2004059" y="1114298"/>
                  </a:lnTo>
                  <a:lnTo>
                    <a:pt x="200405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06540" y="1802892"/>
              <a:ext cx="2004060" cy="1393190"/>
            </a:xfrm>
            <a:custGeom>
              <a:avLst/>
              <a:gdLst/>
              <a:ahLst/>
              <a:cxnLst/>
              <a:rect l="l" t="t" r="r" b="b"/>
              <a:pathLst>
                <a:path w="2004059" h="1393189">
                  <a:moveTo>
                    <a:pt x="0" y="0"/>
                  </a:moveTo>
                  <a:lnTo>
                    <a:pt x="2004059" y="0"/>
                  </a:lnTo>
                  <a:lnTo>
                    <a:pt x="2004059" y="1114298"/>
                  </a:lnTo>
                  <a:lnTo>
                    <a:pt x="1002029" y="1392936"/>
                  </a:lnTo>
                  <a:lnTo>
                    <a:pt x="0" y="1114298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149807" y="2002089"/>
            <a:ext cx="4605020" cy="103251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sz="24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ч.</a:t>
            </a:r>
            <a:r>
              <a:rPr sz="24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55</a:t>
            </a:r>
            <a:r>
              <a:rPr sz="2400" b="1" i="1" spc="-20" dirty="0">
                <a:solidFill>
                  <a:srgbClr val="001F5F"/>
                </a:solidFill>
                <a:latin typeface="Arial"/>
                <a:cs typeface="Arial"/>
              </a:rPr>
              <a:t> мин.</a:t>
            </a:r>
            <a:endParaRPr sz="2400">
              <a:latin typeface="Arial"/>
              <a:cs typeface="Arial"/>
            </a:endParaRPr>
          </a:p>
          <a:p>
            <a:pPr marL="2886710">
              <a:lnSpc>
                <a:spcPct val="100000"/>
              </a:lnSpc>
              <a:spcBef>
                <a:spcPts val="1085"/>
              </a:spcBef>
            </a:pP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sz="24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ч.</a:t>
            </a:r>
            <a:r>
              <a:rPr sz="24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30</a:t>
            </a:r>
            <a:r>
              <a:rPr sz="24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20" dirty="0">
                <a:solidFill>
                  <a:srgbClr val="001F5F"/>
                </a:solidFill>
                <a:latin typeface="Arial"/>
                <a:cs typeface="Arial"/>
              </a:rPr>
              <a:t>мин.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63004" y="2146172"/>
            <a:ext cx="1731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sz="24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ч.</a:t>
            </a:r>
            <a:r>
              <a:rPr sz="24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10</a:t>
            </a:r>
            <a:r>
              <a:rPr sz="2400" b="1" i="1" spc="-20" dirty="0">
                <a:solidFill>
                  <a:srgbClr val="001F5F"/>
                </a:solidFill>
                <a:latin typeface="Arial"/>
                <a:cs typeface="Arial"/>
              </a:rPr>
              <a:t> мин.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4144" y="3570223"/>
            <a:ext cx="301815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Математика</a:t>
            </a:r>
            <a:r>
              <a:rPr sz="20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25" dirty="0">
                <a:solidFill>
                  <a:srgbClr val="C00000"/>
                </a:solidFill>
                <a:latin typeface="Arial"/>
                <a:cs typeface="Arial"/>
              </a:rPr>
              <a:t>(П)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Физика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Информатика</a:t>
            </a:r>
            <a:r>
              <a:rPr sz="2000" b="1" i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25" dirty="0">
                <a:solidFill>
                  <a:srgbClr val="C00000"/>
                </a:solidFill>
                <a:latin typeface="Arial"/>
                <a:cs typeface="Arial"/>
              </a:rPr>
              <a:t>ИКТ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Литература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Биология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94252" y="4062729"/>
            <a:ext cx="264604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Русский</a:t>
            </a:r>
            <a:r>
              <a:rPr sz="2000" b="1" i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rgbClr val="C00000"/>
                </a:solidFill>
                <a:latin typeface="Arial"/>
                <a:cs typeface="Arial"/>
              </a:rPr>
              <a:t>язык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Химия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Обществознание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История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40448" y="3700652"/>
            <a:ext cx="2206625" cy="1125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299"/>
              </a:lnSpc>
              <a:spcBef>
                <a:spcPts val="9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Иностранный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язык</a:t>
            </a:r>
            <a:r>
              <a:rPr sz="2000" b="1" i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C00000"/>
                </a:solidFill>
                <a:latin typeface="Arial"/>
                <a:cs typeface="Arial"/>
              </a:rPr>
              <a:t>(кроме раздела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600" b="1" i="1" spc="-10" dirty="0">
                <a:solidFill>
                  <a:srgbClr val="C00000"/>
                </a:solidFill>
                <a:latin typeface="Arial"/>
                <a:cs typeface="Arial"/>
              </a:rPr>
              <a:t>«Говорение»)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234428" y="5608320"/>
            <a:ext cx="1754505" cy="1001394"/>
            <a:chOff x="7234428" y="5608320"/>
            <a:chExt cx="1754505" cy="1001394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3572" y="5617464"/>
              <a:ext cx="1735835" cy="98298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239000" y="5612892"/>
              <a:ext cx="1744980" cy="992505"/>
            </a:xfrm>
            <a:custGeom>
              <a:avLst/>
              <a:gdLst/>
              <a:ahLst/>
              <a:cxnLst/>
              <a:rect l="l" t="t" r="r" b="b"/>
              <a:pathLst>
                <a:path w="1744979" h="992504">
                  <a:moveTo>
                    <a:pt x="0" y="992124"/>
                  </a:moveTo>
                  <a:lnTo>
                    <a:pt x="1744979" y="992124"/>
                  </a:lnTo>
                  <a:lnTo>
                    <a:pt x="1744979" y="0"/>
                  </a:lnTo>
                  <a:lnTo>
                    <a:pt x="0" y="0"/>
                  </a:lnTo>
                  <a:lnTo>
                    <a:pt x="0" y="992124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34384" y="969263"/>
            <a:ext cx="1594103" cy="1327403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9474707" y="2028444"/>
            <a:ext cx="2014855" cy="1402080"/>
            <a:chOff x="9474707" y="2028444"/>
            <a:chExt cx="2014855" cy="1402080"/>
          </a:xfrm>
        </p:grpSpPr>
        <p:sp>
          <p:nvSpPr>
            <p:cNvPr id="25" name="object 25"/>
            <p:cNvSpPr/>
            <p:nvPr/>
          </p:nvSpPr>
          <p:spPr>
            <a:xfrm>
              <a:off x="9479279" y="2033016"/>
              <a:ext cx="2005964" cy="1393190"/>
            </a:xfrm>
            <a:custGeom>
              <a:avLst/>
              <a:gdLst/>
              <a:ahLst/>
              <a:cxnLst/>
              <a:rect l="l" t="t" r="r" b="b"/>
              <a:pathLst>
                <a:path w="2005965" h="1393189">
                  <a:moveTo>
                    <a:pt x="2005584" y="0"/>
                  </a:moveTo>
                  <a:lnTo>
                    <a:pt x="0" y="0"/>
                  </a:lnTo>
                  <a:lnTo>
                    <a:pt x="0" y="1114298"/>
                  </a:lnTo>
                  <a:lnTo>
                    <a:pt x="1002792" y="1392936"/>
                  </a:lnTo>
                  <a:lnTo>
                    <a:pt x="2005584" y="1114298"/>
                  </a:lnTo>
                  <a:lnTo>
                    <a:pt x="2005584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479279" y="2033016"/>
              <a:ext cx="2005964" cy="1393190"/>
            </a:xfrm>
            <a:custGeom>
              <a:avLst/>
              <a:gdLst/>
              <a:ahLst/>
              <a:cxnLst/>
              <a:rect l="l" t="t" r="r" b="b"/>
              <a:pathLst>
                <a:path w="2005965" h="1393189">
                  <a:moveTo>
                    <a:pt x="0" y="0"/>
                  </a:moveTo>
                  <a:lnTo>
                    <a:pt x="2005584" y="0"/>
                  </a:lnTo>
                  <a:lnTo>
                    <a:pt x="2005584" y="1114298"/>
                  </a:lnTo>
                  <a:lnTo>
                    <a:pt x="1002792" y="1392936"/>
                  </a:lnTo>
                  <a:lnTo>
                    <a:pt x="0" y="1114298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378442" y="3416553"/>
            <a:ext cx="2622550" cy="17354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Математика</a:t>
            </a:r>
            <a:r>
              <a:rPr sz="2000" b="1" i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25" dirty="0">
                <a:solidFill>
                  <a:srgbClr val="C00000"/>
                </a:solidFill>
                <a:latin typeface="Arial"/>
                <a:cs typeface="Arial"/>
              </a:rPr>
              <a:t>(Б)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География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Font typeface="Microsoft Sans Serif"/>
              <a:buChar char="•"/>
              <a:tabLst>
                <a:tab pos="355600" algn="l"/>
              </a:tabLst>
            </a:pP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Иностранный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язык</a:t>
            </a:r>
            <a:r>
              <a:rPr sz="2000" b="1" i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(китайский)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5"/>
              </a:spcBef>
            </a:pPr>
            <a:r>
              <a:rPr sz="1600" b="1" i="1" dirty="0">
                <a:solidFill>
                  <a:srgbClr val="C00000"/>
                </a:solidFill>
                <a:latin typeface="Arial"/>
                <a:cs typeface="Arial"/>
              </a:rPr>
              <a:t>(кроме</a:t>
            </a:r>
            <a:r>
              <a:rPr sz="1600" b="1" i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C00000"/>
                </a:solidFill>
                <a:latin typeface="Arial"/>
                <a:cs typeface="Arial"/>
              </a:rPr>
              <a:t>раздела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600" b="1" i="1" spc="-10" dirty="0">
                <a:solidFill>
                  <a:srgbClr val="C00000"/>
                </a:solidFill>
                <a:latin typeface="Arial"/>
                <a:cs typeface="Arial"/>
              </a:rPr>
              <a:t>«Говорение»)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637014" y="2316607"/>
            <a:ext cx="1731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sz="24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ч.</a:t>
            </a:r>
            <a:r>
              <a:rPr sz="24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00</a:t>
            </a:r>
            <a:r>
              <a:rPr sz="2400" b="1" i="1" spc="-20" dirty="0">
                <a:solidFill>
                  <a:srgbClr val="001F5F"/>
                </a:solidFill>
                <a:latin typeface="Arial"/>
                <a:cs typeface="Arial"/>
              </a:rPr>
              <a:t> мин.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49017" y="5758992"/>
            <a:ext cx="3337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17</a:t>
            </a:r>
            <a:r>
              <a:rPr sz="24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мин</a:t>
            </a:r>
            <a:r>
              <a:rPr sz="2400" b="1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4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«Говорение»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20356" y="-4572"/>
            <a:ext cx="4772660" cy="6868159"/>
            <a:chOff x="7420356" y="-4572"/>
            <a:chExt cx="4772660" cy="6868159"/>
          </a:xfrm>
        </p:grpSpPr>
        <p:sp>
          <p:nvSpPr>
            <p:cNvPr id="3" name="object 3"/>
            <p:cNvSpPr/>
            <p:nvPr/>
          </p:nvSpPr>
          <p:spPr>
            <a:xfrm>
              <a:off x="9371076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24928" y="3681983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2344" y="3590543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654" rIns="0" bIns="0" rtlCol="0">
            <a:spAutoFit/>
          </a:bodyPr>
          <a:lstStyle/>
          <a:p>
            <a:pPr marL="446405">
              <a:lnSpc>
                <a:spcPct val="100000"/>
              </a:lnSpc>
              <a:spcBef>
                <a:spcPts val="100"/>
              </a:spcBef>
            </a:pPr>
            <a:r>
              <a:rPr sz="3000" i="0" spc="-10" dirty="0">
                <a:solidFill>
                  <a:srgbClr val="3E7818"/>
                </a:solidFill>
                <a:latin typeface="Trebuchet MS"/>
                <a:cs typeface="Trebuchet MS"/>
              </a:rPr>
              <a:t>Нормативно-</a:t>
            </a:r>
            <a:r>
              <a:rPr sz="3000" i="0" dirty="0">
                <a:solidFill>
                  <a:srgbClr val="3E7818"/>
                </a:solidFill>
                <a:latin typeface="Trebuchet MS"/>
                <a:cs typeface="Trebuchet MS"/>
              </a:rPr>
              <a:t>правовая </a:t>
            </a:r>
            <a:r>
              <a:rPr sz="3000" i="0" spc="-20" dirty="0">
                <a:solidFill>
                  <a:srgbClr val="3E7818"/>
                </a:solidFill>
                <a:latin typeface="Trebuchet MS"/>
                <a:cs typeface="Trebuchet MS"/>
              </a:rPr>
              <a:t>база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4286" y="943102"/>
            <a:ext cx="8736330" cy="81714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355600" marR="6985" indent="-342900">
              <a:lnSpc>
                <a:spcPct val="70000"/>
              </a:lnSpc>
              <a:spcBef>
                <a:spcPts val="780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9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Федеральный</a:t>
            </a:r>
            <a:r>
              <a:rPr sz="1900"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закон</a:t>
            </a:r>
            <a:r>
              <a:rPr sz="1900"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1900" spc="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Федерации</a:t>
            </a:r>
            <a:r>
              <a:rPr sz="1900" spc="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от</a:t>
            </a:r>
            <a:r>
              <a:rPr sz="19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29</a:t>
            </a:r>
            <a:r>
              <a:rPr sz="19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декабря</a:t>
            </a:r>
            <a:r>
              <a:rPr sz="1900" spc="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2012</a:t>
            </a:r>
            <a:r>
              <a:rPr sz="19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г.</a:t>
            </a:r>
            <a:r>
              <a:rPr sz="1900"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N</a:t>
            </a:r>
            <a:r>
              <a:rPr sz="1900"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273- </a:t>
            </a:r>
            <a:r>
              <a:rPr sz="1900" spc="-110" dirty="0">
                <a:solidFill>
                  <a:srgbClr val="001F5F"/>
                </a:solidFill>
                <a:latin typeface="Microsoft Sans Serif"/>
                <a:cs typeface="Microsoft Sans Serif"/>
              </a:rPr>
              <a:t>ФЗ</a:t>
            </a:r>
            <a:r>
              <a:rPr sz="19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"Об</a:t>
            </a:r>
            <a:r>
              <a:rPr sz="1900" spc="-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образовании</a:t>
            </a:r>
            <a:r>
              <a:rPr sz="19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900" spc="-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19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Федерации</a:t>
            </a:r>
            <a:r>
              <a:rPr sz="19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"</a:t>
            </a:r>
            <a:endParaRPr sz="1900">
              <a:latin typeface="Microsoft Sans Serif"/>
              <a:cs typeface="Microsoft Sans Serif"/>
            </a:endParaRPr>
          </a:p>
          <a:p>
            <a:pPr marR="6350" algn="r">
              <a:lnSpc>
                <a:spcPts val="1939"/>
              </a:lnSpc>
              <a:spcBef>
                <a:spcPts val="515"/>
              </a:spcBef>
              <a:tabLst>
                <a:tab pos="342265" algn="l"/>
                <a:tab pos="1630680" algn="l"/>
                <a:tab pos="3298190" algn="l"/>
                <a:tab pos="5524500" algn="l"/>
                <a:tab pos="6852284" algn="l"/>
                <a:tab pos="8443595" algn="l"/>
              </a:tabLst>
            </a:pPr>
            <a:r>
              <a:rPr sz="1500" spc="9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50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endParaRPr sz="19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9600" y="1981200"/>
            <a:ext cx="8735060" cy="160718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 algn="ctr">
              <a:lnSpc>
                <a:spcPct val="70000"/>
              </a:lnSpc>
              <a:spcBef>
                <a:spcPts val="74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800" b="1" dirty="0">
                <a:solidFill>
                  <a:srgbClr val="000099"/>
                </a:solidFill>
                <a:latin typeface="Trebuchet MS"/>
                <a:cs typeface="Trebuchet MS"/>
              </a:rPr>
              <a:t>С</a:t>
            </a:r>
            <a:r>
              <a:rPr sz="1800" b="1" spc="190" dirty="0">
                <a:solidFill>
                  <a:srgbClr val="000099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00099"/>
                </a:solidFill>
                <a:latin typeface="Trebuchet MS"/>
                <a:cs typeface="Trebuchet MS"/>
              </a:rPr>
              <a:t>1</a:t>
            </a:r>
            <a:r>
              <a:rPr sz="1800" b="1" spc="190" dirty="0">
                <a:solidFill>
                  <a:srgbClr val="000099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00099"/>
                </a:solidFill>
                <a:latin typeface="Trebuchet MS"/>
                <a:cs typeface="Trebuchet MS"/>
              </a:rPr>
              <a:t>сентября</a:t>
            </a:r>
            <a:r>
              <a:rPr sz="1800" b="1" spc="185" dirty="0">
                <a:solidFill>
                  <a:srgbClr val="000099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00099"/>
                </a:solidFill>
                <a:latin typeface="Trebuchet MS"/>
                <a:cs typeface="Trebuchet MS"/>
              </a:rPr>
              <a:t>2023</a:t>
            </a:r>
            <a:r>
              <a:rPr sz="1800" b="1" spc="195" dirty="0">
                <a:solidFill>
                  <a:srgbClr val="000099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00099"/>
                </a:solidFill>
                <a:latin typeface="Trebuchet MS"/>
                <a:cs typeface="Trebuchet MS"/>
              </a:rPr>
              <a:t>года</a:t>
            </a:r>
            <a:r>
              <a:rPr sz="1800" b="1" spc="190" dirty="0">
                <a:solidFill>
                  <a:srgbClr val="000099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00099"/>
                </a:solidFill>
                <a:latin typeface="Trebuchet MS"/>
                <a:cs typeface="Trebuchet MS"/>
              </a:rPr>
              <a:t>действует</a:t>
            </a:r>
            <a:r>
              <a:rPr sz="1800" b="1" spc="190" dirty="0">
                <a:solidFill>
                  <a:srgbClr val="000099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00099"/>
                </a:solidFill>
                <a:latin typeface="Trebuchet MS"/>
                <a:cs typeface="Trebuchet MS"/>
              </a:rPr>
              <a:t>новый</a:t>
            </a:r>
            <a:r>
              <a:rPr sz="1800" b="1" spc="185" dirty="0">
                <a:solidFill>
                  <a:srgbClr val="000099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00099"/>
                </a:solidFill>
                <a:latin typeface="Trebuchet MS"/>
                <a:cs typeface="Trebuchet MS"/>
              </a:rPr>
              <a:t>Порядок</a:t>
            </a:r>
            <a:r>
              <a:rPr sz="1800" b="1" spc="200" dirty="0">
                <a:solidFill>
                  <a:srgbClr val="000099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00099"/>
                </a:solidFill>
                <a:latin typeface="Trebuchet MS"/>
                <a:cs typeface="Trebuchet MS"/>
              </a:rPr>
              <a:t>проведения</a:t>
            </a:r>
            <a:r>
              <a:rPr sz="1800" b="1" spc="195" dirty="0">
                <a:solidFill>
                  <a:srgbClr val="000099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00099"/>
                </a:solidFill>
                <a:latin typeface="Trebuchet MS"/>
                <a:cs typeface="Trebuchet MS"/>
              </a:rPr>
              <a:t>ГИА</a:t>
            </a:r>
            <a:r>
              <a:rPr sz="1800" b="1" spc="190" dirty="0">
                <a:solidFill>
                  <a:srgbClr val="000099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000099"/>
                </a:solidFill>
                <a:latin typeface="Trebuchet MS"/>
                <a:cs typeface="Trebuchet MS"/>
              </a:rPr>
              <a:t>(утв. </a:t>
            </a:r>
            <a:r>
              <a:rPr sz="1800" b="1" dirty="0">
                <a:solidFill>
                  <a:srgbClr val="000099"/>
                </a:solidFill>
                <a:latin typeface="Trebuchet MS"/>
                <a:cs typeface="Trebuchet MS"/>
              </a:rPr>
              <a:t>приказом</a:t>
            </a:r>
            <a:r>
              <a:rPr sz="1800" b="1" spc="-30" dirty="0">
                <a:solidFill>
                  <a:srgbClr val="000099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00099"/>
                </a:solidFill>
                <a:latin typeface="Trebuchet MS"/>
                <a:cs typeface="Trebuchet MS"/>
              </a:rPr>
              <a:t>Минпросвещения,</a:t>
            </a:r>
            <a:r>
              <a:rPr sz="1800" b="1" spc="-70" dirty="0">
                <a:solidFill>
                  <a:srgbClr val="000099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00099"/>
                </a:solidFill>
                <a:latin typeface="Trebuchet MS"/>
                <a:cs typeface="Trebuchet MS"/>
              </a:rPr>
              <a:t>Рособрнадзора</a:t>
            </a:r>
            <a:r>
              <a:rPr sz="1800" b="1" spc="-35" dirty="0">
                <a:solidFill>
                  <a:srgbClr val="000099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от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04.04.2023</a:t>
            </a:r>
            <a:r>
              <a:rPr sz="1800" b="1" spc="-7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№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233/552</a:t>
            </a:r>
            <a:r>
              <a:rPr sz="1800" b="1" spc="-10" dirty="0">
                <a:solidFill>
                  <a:srgbClr val="404040"/>
                </a:solidFill>
                <a:latin typeface="Trebuchet MS"/>
                <a:cs typeface="Trebuchet MS"/>
              </a:rPr>
              <a:t>).</a:t>
            </a:r>
            <a:endParaRPr sz="1800">
              <a:latin typeface="Trebuchet MS"/>
              <a:cs typeface="Trebuchet MS"/>
            </a:endParaRPr>
          </a:p>
          <a:p>
            <a:pPr marR="5080" algn="r">
              <a:lnSpc>
                <a:spcPts val="1939"/>
              </a:lnSpc>
              <a:spcBef>
                <a:spcPts val="515"/>
              </a:spcBef>
              <a:tabLst>
                <a:tab pos="342265" algn="l"/>
              </a:tabLst>
            </a:pPr>
            <a:r>
              <a:rPr sz="1500" spc="9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Порядок</a:t>
            </a:r>
            <a:r>
              <a:rPr sz="1900" spc="2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заполнения,</a:t>
            </a:r>
            <a:r>
              <a:rPr sz="1900" spc="1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учета</a:t>
            </a:r>
            <a:r>
              <a:rPr sz="1900" spc="204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900" spc="2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выдачи</a:t>
            </a:r>
            <a:r>
              <a:rPr sz="1900" spc="19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аттестатов</a:t>
            </a:r>
            <a:r>
              <a:rPr sz="1900" spc="2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</a:t>
            </a:r>
            <a:r>
              <a:rPr sz="1900" spc="2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основном</a:t>
            </a:r>
            <a:r>
              <a:rPr sz="1900" spc="2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общем</a:t>
            </a:r>
            <a:r>
              <a:rPr sz="1900" spc="2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endParaRPr sz="1900">
              <a:latin typeface="Microsoft Sans Serif"/>
              <a:cs typeface="Microsoft Sans Serif"/>
            </a:endParaRPr>
          </a:p>
          <a:p>
            <a:pPr marR="7620" algn="r">
              <a:lnSpc>
                <a:spcPts val="1595"/>
              </a:lnSpc>
            </a:pP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среднем</a:t>
            </a:r>
            <a:r>
              <a:rPr sz="1900" spc="3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образовании</a:t>
            </a:r>
            <a:r>
              <a:rPr sz="1900" spc="29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900" spc="3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их</a:t>
            </a:r>
            <a:r>
              <a:rPr sz="1900" spc="3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дубликатов,</a:t>
            </a:r>
            <a:r>
              <a:rPr sz="1900" spc="3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утв.</a:t>
            </a:r>
            <a:r>
              <a:rPr sz="1900" spc="3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приказом</a:t>
            </a:r>
            <a:r>
              <a:rPr sz="1900" spc="3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Минобрнауки</a:t>
            </a:r>
            <a:r>
              <a:rPr sz="1900" spc="3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от</a:t>
            </a:r>
            <a:endParaRPr sz="1900">
              <a:latin typeface="Microsoft Sans Serif"/>
              <a:cs typeface="Microsoft Sans Serif"/>
            </a:endParaRPr>
          </a:p>
          <a:p>
            <a:pPr marL="355600">
              <a:lnSpc>
                <a:spcPts val="1939"/>
              </a:lnSpc>
            </a:pP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05.10.2020</a:t>
            </a:r>
            <a:r>
              <a:rPr sz="19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130" dirty="0">
                <a:solidFill>
                  <a:srgbClr val="001F5F"/>
                </a:solidFill>
                <a:latin typeface="Microsoft Sans Serif"/>
                <a:cs typeface="Microsoft Sans Serif"/>
              </a:rPr>
              <a:t>№</a:t>
            </a:r>
            <a:r>
              <a:rPr sz="19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546</a:t>
            </a:r>
            <a:r>
              <a:rPr sz="19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(С</a:t>
            </a:r>
            <a:r>
              <a:rPr sz="19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изменениями</a:t>
            </a:r>
            <a:r>
              <a:rPr sz="19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</a:t>
            </a:r>
            <a:r>
              <a:rPr sz="19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21</a:t>
            </a:r>
            <a:r>
              <a:rPr sz="19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апреля</a:t>
            </a:r>
            <a:r>
              <a:rPr sz="19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2022</a:t>
            </a:r>
            <a:r>
              <a:rPr sz="19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года)</a:t>
            </a:r>
            <a:endParaRPr sz="1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515"/>
              </a:spcBef>
              <a:tabLst>
                <a:tab pos="342265" algn="l"/>
              </a:tabLst>
            </a:pPr>
            <a:r>
              <a:rPr sz="1500" spc="9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Приказ</a:t>
            </a:r>
            <a:r>
              <a:rPr sz="19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Министерства</a:t>
            </a:r>
            <a:r>
              <a:rPr sz="19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просвещения</a:t>
            </a:r>
            <a:r>
              <a:rPr sz="1900"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РФ</a:t>
            </a:r>
            <a:r>
              <a:rPr sz="19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"Об</a:t>
            </a:r>
            <a:r>
              <a:rPr sz="19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установлении</a:t>
            </a:r>
            <a:r>
              <a:rPr sz="19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минимального</a:t>
            </a:r>
            <a:endParaRPr sz="19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7186" y="3964304"/>
            <a:ext cx="8392160" cy="720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39"/>
              </a:lnSpc>
              <a:spcBef>
                <a:spcPts val="95"/>
              </a:spcBef>
              <a:tabLst>
                <a:tab pos="1701164" algn="l"/>
                <a:tab pos="2938780" algn="l"/>
                <a:tab pos="4251325" algn="l"/>
                <a:tab pos="6644005" algn="l"/>
                <a:tab pos="8113395" algn="l"/>
              </a:tabLst>
            </a:pPr>
            <a:r>
              <a:rPr sz="19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количества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9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баллов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9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единого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9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государственного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9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экзамена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9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по</a:t>
            </a: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ts val="1595"/>
              </a:lnSpc>
            </a:pPr>
            <a:r>
              <a:rPr sz="19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общеобразовательным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предметам,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соответствующим</a:t>
            </a:r>
            <a:r>
              <a:rPr sz="19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специальности </a:t>
            </a:r>
            <a:r>
              <a:rPr sz="19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или</a:t>
            </a: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ts val="1939"/>
              </a:lnSpc>
            </a:pP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направлению</a:t>
            </a:r>
            <a:r>
              <a:rPr sz="1900" spc="204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подготовки,</a:t>
            </a:r>
            <a:r>
              <a:rPr sz="1900" spc="2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</a:t>
            </a:r>
            <a:r>
              <a:rPr sz="1900" spc="2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которым</a:t>
            </a:r>
            <a:r>
              <a:rPr sz="1900" spc="2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проводится</a:t>
            </a:r>
            <a:r>
              <a:rPr sz="1900" spc="204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прием</a:t>
            </a:r>
            <a:r>
              <a:rPr sz="1900" spc="2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</a:t>
            </a:r>
            <a:r>
              <a:rPr sz="1900" spc="2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обучение</a:t>
            </a:r>
            <a:r>
              <a:rPr sz="1900" spc="2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endParaRPr sz="19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7186" y="4572076"/>
            <a:ext cx="839089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38070" algn="l"/>
                <a:tab pos="4287520" algn="l"/>
                <a:tab pos="6798309" algn="l"/>
              </a:tabLst>
            </a:pPr>
            <a:r>
              <a:rPr sz="19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образовательных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9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организациях,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9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подведомственных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19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Министерству</a:t>
            </a:r>
            <a:endParaRPr sz="19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4286" y="4709312"/>
            <a:ext cx="6436995" cy="73596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615"/>
              </a:spcBef>
            </a:pPr>
            <a:r>
              <a:rPr sz="19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просвещения</a:t>
            </a:r>
            <a:r>
              <a:rPr sz="19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РФ,</a:t>
            </a:r>
            <a:r>
              <a:rPr sz="1900" spc="-7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</a:t>
            </a:r>
            <a:r>
              <a:rPr sz="1900" spc="-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2024/25</a:t>
            </a:r>
            <a:r>
              <a:rPr sz="1900" spc="-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учебный</a:t>
            </a:r>
            <a:r>
              <a:rPr sz="1900" spc="-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год</a:t>
            </a:r>
            <a:r>
              <a:rPr sz="1900">
                <a:solidFill>
                  <a:srgbClr val="001F5F"/>
                </a:solidFill>
                <a:latin typeface="Microsoft Sans Serif"/>
                <a:cs typeface="Microsoft Sans Serif"/>
              </a:rPr>
              <a:t>"</a:t>
            </a:r>
            <a:r>
              <a:rPr sz="1900" spc="-7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mtClean="0">
                <a:solidFill>
                  <a:srgbClr val="001F5F"/>
                </a:solidFill>
                <a:latin typeface="Microsoft Sans Serif"/>
                <a:cs typeface="Microsoft Sans Serif"/>
              </a:rPr>
              <a:t>(</a:t>
            </a:r>
            <a:r>
              <a:rPr lang="ru-RU" sz="1900" i="1" dirty="0" smtClean="0">
                <a:solidFill>
                  <a:srgbClr val="FF0000"/>
                </a:solidFill>
                <a:latin typeface="Arial"/>
                <a:cs typeface="Arial"/>
              </a:rPr>
              <a:t>проект</a:t>
            </a:r>
            <a:r>
              <a:rPr sz="1900" spc="-20" smtClean="0">
                <a:solidFill>
                  <a:srgbClr val="001F5F"/>
                </a:solidFill>
                <a:latin typeface="Microsoft Sans Serif"/>
                <a:cs typeface="Microsoft Sans Serif"/>
              </a:rPr>
              <a:t>)</a:t>
            </a: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9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Методические</a:t>
            </a:r>
            <a:r>
              <a:rPr sz="19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материалы</a:t>
            </a:r>
            <a:endParaRPr sz="19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36041" y="156971"/>
            <a:ext cx="8735695" cy="1003300"/>
            <a:chOff x="336041" y="156971"/>
            <a:chExt cx="8735695" cy="10033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8995" y="156971"/>
              <a:ext cx="2426208" cy="10027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6041" y="1091946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11117" y="340613"/>
            <a:ext cx="26346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РАЗРЕШЕНО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8408" y="4553711"/>
            <a:ext cx="7316724" cy="79095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5172" y="5728715"/>
            <a:ext cx="7281672" cy="792480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957072" y="2165604"/>
            <a:ext cx="7317105" cy="1949450"/>
            <a:chOff x="957072" y="2165604"/>
            <a:chExt cx="7317105" cy="194945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8408" y="2165604"/>
              <a:ext cx="7242048" cy="79095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072" y="3322320"/>
              <a:ext cx="7316724" cy="79247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190750" y="1289430"/>
            <a:ext cx="5211445" cy="5123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5665" marR="5080" indent="5715">
              <a:lnSpc>
                <a:spcPct val="100000"/>
              </a:lnSpc>
              <a:spcBef>
                <a:spcPts val="100"/>
              </a:spcBef>
            </a:pPr>
            <a:r>
              <a:rPr sz="2400" b="1" i="1" spc="-20" dirty="0">
                <a:solidFill>
                  <a:srgbClr val="C00000"/>
                </a:solidFill>
                <a:latin typeface="Arial"/>
                <a:cs typeface="Arial"/>
              </a:rPr>
              <a:t>Гелевая,</a:t>
            </a:r>
            <a:r>
              <a:rPr sz="2400" b="1" i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Arial"/>
                <a:cs typeface="Arial"/>
              </a:rPr>
              <a:t>капиллярная</a:t>
            </a:r>
            <a:r>
              <a:rPr sz="2400" b="1" i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C00000"/>
                </a:solidFill>
                <a:latin typeface="Arial"/>
                <a:cs typeface="Arial"/>
              </a:rPr>
              <a:t>ручка </a:t>
            </a:r>
            <a:r>
              <a:rPr sz="2400" b="1" i="1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2400" b="1" i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Arial"/>
                <a:cs typeface="Arial"/>
              </a:rPr>
              <a:t>чернилами</a:t>
            </a:r>
            <a:r>
              <a:rPr sz="2400" b="1" i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Arial"/>
                <a:cs typeface="Arial"/>
              </a:rPr>
              <a:t>чёрного</a:t>
            </a:r>
            <a:r>
              <a:rPr sz="2400" b="1" i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C00000"/>
                </a:solidFill>
                <a:latin typeface="Arial"/>
                <a:cs typeface="Arial"/>
              </a:rPr>
              <a:t>цвета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2400">
              <a:latin typeface="Arial"/>
              <a:cs typeface="Arial"/>
            </a:endParaRPr>
          </a:p>
          <a:p>
            <a:pPr marL="544195">
              <a:lnSpc>
                <a:spcPct val="100000"/>
              </a:lnSpc>
              <a:spcBef>
                <a:spcPts val="5"/>
              </a:spcBef>
            </a:pP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sz="2000" b="1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математике</a:t>
            </a:r>
            <a:r>
              <a:rPr sz="2000" b="1" i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линейка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sz="2000">
              <a:latin typeface="Arial"/>
              <a:cs typeface="Arial"/>
            </a:endParaRPr>
          </a:p>
          <a:p>
            <a:pPr marL="307975">
              <a:lnSpc>
                <a:spcPct val="100000"/>
              </a:lnSpc>
              <a:spcBef>
                <a:spcPts val="5"/>
              </a:spcBef>
            </a:pP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sz="20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химии</a:t>
            </a:r>
            <a:r>
              <a:rPr sz="20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непрограммируемый</a:t>
            </a:r>
            <a:endParaRPr sz="2000">
              <a:latin typeface="Arial"/>
              <a:cs typeface="Arial"/>
            </a:endParaRPr>
          </a:p>
          <a:p>
            <a:pPr marR="108585" algn="ctr">
              <a:lnSpc>
                <a:spcPct val="100000"/>
              </a:lnSpc>
            </a:pP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калькулятор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2000">
              <a:latin typeface="Arial"/>
              <a:cs typeface="Arial"/>
            </a:endParaRPr>
          </a:p>
          <a:p>
            <a:pPr marL="307975">
              <a:lnSpc>
                <a:spcPct val="100000"/>
              </a:lnSpc>
              <a:spcBef>
                <a:spcPts val="5"/>
              </a:spcBef>
            </a:pP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sz="20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физике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непрограммируемый</a:t>
            </a:r>
            <a:endParaRPr sz="2000">
              <a:latin typeface="Arial"/>
              <a:cs typeface="Arial"/>
            </a:endParaRPr>
          </a:p>
          <a:p>
            <a:pPr marL="27305" algn="ctr">
              <a:lnSpc>
                <a:spcPct val="100000"/>
              </a:lnSpc>
            </a:pP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калькулятор</a:t>
            </a:r>
            <a:r>
              <a:rPr sz="20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линейка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89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sz="20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географии</a:t>
            </a:r>
            <a:r>
              <a:rPr sz="2000" b="1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непрограммируемый</a:t>
            </a:r>
            <a:endParaRPr sz="2000">
              <a:latin typeface="Arial"/>
              <a:cs typeface="Arial"/>
            </a:endParaRPr>
          </a:p>
          <a:p>
            <a:pPr marL="55244">
              <a:lnSpc>
                <a:spcPct val="100000"/>
              </a:lnSpc>
              <a:spcBef>
                <a:spcPts val="5"/>
              </a:spcBef>
            </a:pP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калькулятор,</a:t>
            </a:r>
            <a:r>
              <a:rPr sz="20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линейка</a:t>
            </a: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транспортир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036244" y="2058606"/>
            <a:ext cx="2032635" cy="4173220"/>
            <a:chOff x="7036244" y="2058606"/>
            <a:chExt cx="2032635" cy="4173220"/>
          </a:xfrm>
        </p:grpSpPr>
        <p:sp>
          <p:nvSpPr>
            <p:cNvPr id="15" name="object 15"/>
            <p:cNvSpPr/>
            <p:nvPr/>
          </p:nvSpPr>
          <p:spPr>
            <a:xfrm>
              <a:off x="7070851" y="2063369"/>
              <a:ext cx="1993264" cy="1750695"/>
            </a:xfrm>
            <a:custGeom>
              <a:avLst/>
              <a:gdLst/>
              <a:ahLst/>
              <a:cxnLst/>
              <a:rect l="l" t="t" r="r" b="b"/>
              <a:pathLst>
                <a:path w="1993265" h="1750695">
                  <a:moveTo>
                    <a:pt x="395097" y="0"/>
                  </a:moveTo>
                  <a:lnTo>
                    <a:pt x="1992883" y="508507"/>
                  </a:lnTo>
                  <a:lnTo>
                    <a:pt x="1597659" y="1750186"/>
                  </a:lnTo>
                  <a:lnTo>
                    <a:pt x="0" y="1241678"/>
                  </a:lnTo>
                  <a:lnTo>
                    <a:pt x="395097" y="0"/>
                  </a:lnTo>
                  <a:close/>
                </a:path>
              </a:pathLst>
            </a:custGeom>
            <a:ln w="9524">
              <a:solidFill>
                <a:srgbClr val="2A50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96886" y="3352228"/>
              <a:ext cx="1952180" cy="167971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090917" y="3346196"/>
              <a:ext cx="1964689" cy="1692275"/>
            </a:xfrm>
            <a:custGeom>
              <a:avLst/>
              <a:gdLst/>
              <a:ahLst/>
              <a:cxnLst/>
              <a:rect l="l" t="t" r="r" b="b"/>
              <a:pathLst>
                <a:path w="1964690" h="1692275">
                  <a:moveTo>
                    <a:pt x="379349" y="0"/>
                  </a:moveTo>
                  <a:lnTo>
                    <a:pt x="1964181" y="507999"/>
                  </a:lnTo>
                  <a:lnTo>
                    <a:pt x="1584832" y="1691766"/>
                  </a:lnTo>
                  <a:lnTo>
                    <a:pt x="0" y="1183766"/>
                  </a:lnTo>
                  <a:lnTo>
                    <a:pt x="379349" y="0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47102" y="4773396"/>
              <a:ext cx="1877923" cy="144759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041006" y="4767326"/>
              <a:ext cx="1890395" cy="1459865"/>
            </a:xfrm>
            <a:custGeom>
              <a:avLst/>
              <a:gdLst/>
              <a:ahLst/>
              <a:cxnLst/>
              <a:rect l="l" t="t" r="r" b="b"/>
              <a:pathLst>
                <a:path w="1890395" h="1459864">
                  <a:moveTo>
                    <a:pt x="308737" y="0"/>
                  </a:moveTo>
                  <a:lnTo>
                    <a:pt x="1890014" y="519176"/>
                  </a:lnTo>
                  <a:lnTo>
                    <a:pt x="1581150" y="1459674"/>
                  </a:lnTo>
                  <a:lnTo>
                    <a:pt x="0" y="940600"/>
                  </a:lnTo>
                  <a:lnTo>
                    <a:pt x="308737" y="0"/>
                  </a:lnTo>
                  <a:close/>
                </a:path>
              </a:pathLst>
            </a:custGeom>
            <a:ln w="9525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85229" y="1811718"/>
            <a:ext cx="8773160" cy="2143760"/>
            <a:chOff x="285229" y="1811718"/>
            <a:chExt cx="8773160" cy="2143760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76820" y="2069337"/>
              <a:ext cx="1980946" cy="173824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6049" y="1822526"/>
              <a:ext cx="1735480" cy="212171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89991" y="1816480"/>
              <a:ext cx="1748155" cy="2134235"/>
            </a:xfrm>
            <a:custGeom>
              <a:avLst/>
              <a:gdLst/>
              <a:ahLst/>
              <a:cxnLst/>
              <a:rect l="l" t="t" r="r" b="b"/>
              <a:pathLst>
                <a:path w="1748155" h="2134235">
                  <a:moveTo>
                    <a:pt x="0" y="395097"/>
                  </a:moveTo>
                  <a:lnTo>
                    <a:pt x="1150569" y="0"/>
                  </a:lnTo>
                  <a:lnTo>
                    <a:pt x="1747596" y="1738757"/>
                  </a:lnTo>
                  <a:lnTo>
                    <a:pt x="596988" y="2133727"/>
                  </a:lnTo>
                  <a:lnTo>
                    <a:pt x="0" y="395097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46759" y="4628388"/>
            <a:ext cx="8735695" cy="1743710"/>
            <a:chOff x="746759" y="4628388"/>
            <a:chExt cx="8735695" cy="17437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6759" y="4628388"/>
              <a:ext cx="8735568" cy="14508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5253" y="5115026"/>
              <a:ext cx="1571853" cy="124625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79220" y="5108956"/>
              <a:ext cx="1584325" cy="1258570"/>
            </a:xfrm>
            <a:custGeom>
              <a:avLst/>
              <a:gdLst/>
              <a:ahLst/>
              <a:cxnLst/>
              <a:rect l="l" t="t" r="r" b="b"/>
              <a:pathLst>
                <a:path w="1584325" h="1258570">
                  <a:moveTo>
                    <a:pt x="273621" y="0"/>
                  </a:moveTo>
                  <a:lnTo>
                    <a:pt x="1583943" y="435991"/>
                  </a:lnTo>
                  <a:lnTo>
                    <a:pt x="1310259" y="1258354"/>
                  </a:lnTo>
                  <a:lnTo>
                    <a:pt x="0" y="822363"/>
                  </a:lnTo>
                  <a:lnTo>
                    <a:pt x="273621" y="0"/>
                  </a:lnTo>
                  <a:close/>
                </a:path>
              </a:pathLst>
            </a:custGeom>
            <a:ln w="952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88213" y="126492"/>
            <a:ext cx="8735695" cy="1108075"/>
            <a:chOff x="188213" y="126492"/>
            <a:chExt cx="8735695" cy="110807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1167" y="231647"/>
              <a:ext cx="2426208" cy="100279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8213" y="1166622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95616" y="135636"/>
              <a:ext cx="915924" cy="87782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591044" y="131064"/>
              <a:ext cx="925194" cy="887094"/>
            </a:xfrm>
            <a:custGeom>
              <a:avLst/>
              <a:gdLst/>
              <a:ahLst/>
              <a:cxnLst/>
              <a:rect l="l" t="t" r="r" b="b"/>
              <a:pathLst>
                <a:path w="925195" h="887094">
                  <a:moveTo>
                    <a:pt x="0" y="886967"/>
                  </a:moveTo>
                  <a:lnTo>
                    <a:pt x="925068" y="886967"/>
                  </a:lnTo>
                  <a:lnTo>
                    <a:pt x="925068" y="0"/>
                  </a:lnTo>
                  <a:lnTo>
                    <a:pt x="0" y="0"/>
                  </a:lnTo>
                  <a:lnTo>
                    <a:pt x="0" y="886967"/>
                  </a:lnTo>
                  <a:close/>
                </a:path>
              </a:pathLst>
            </a:custGeom>
            <a:ln w="9144">
              <a:solidFill>
                <a:srgbClr val="2A50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4418" rIns="0" bIns="0" rtlCol="0">
            <a:spAutoFit/>
          </a:bodyPr>
          <a:lstStyle/>
          <a:p>
            <a:pPr marL="170878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ЗАПРЕЩЕНО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696468" y="1313688"/>
            <a:ext cx="8758555" cy="3031490"/>
            <a:chOff x="696468" y="1313688"/>
            <a:chExt cx="8758555" cy="303149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6468" y="1313688"/>
              <a:ext cx="8735568" cy="14508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328" y="2892552"/>
              <a:ext cx="8735568" cy="145237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814322" y="1438147"/>
            <a:ext cx="6440805" cy="2606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935" marR="5080" indent="-73787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Наличие</a:t>
            </a:r>
            <a:r>
              <a:rPr sz="1800" b="1" i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средств</a:t>
            </a:r>
            <a:r>
              <a:rPr sz="1800" b="1" i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связи,</a:t>
            </a:r>
            <a:r>
              <a:rPr sz="1800" b="1" i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электронно-вычислительной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техники,</a:t>
            </a:r>
            <a:r>
              <a:rPr sz="1800" b="1" i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20" dirty="0">
                <a:solidFill>
                  <a:srgbClr val="C00000"/>
                </a:solidFill>
                <a:latin typeface="Arial"/>
                <a:cs typeface="Arial"/>
              </a:rPr>
              <a:t>фото-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,</a:t>
            </a:r>
            <a:r>
              <a:rPr sz="1800" b="1" i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аудио-</a:t>
            </a:r>
            <a:r>
              <a:rPr sz="1800" b="1" i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800" b="1" i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видеоаппаратуры,</a:t>
            </a:r>
            <a:endParaRPr sz="1800">
              <a:latin typeface="Arial"/>
              <a:cs typeface="Arial"/>
            </a:endParaRPr>
          </a:p>
          <a:p>
            <a:pPr marL="521334" marR="205104" indent="-22860">
              <a:lnSpc>
                <a:spcPct val="100000"/>
              </a:lnSpc>
            </a:pP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справочных</a:t>
            </a:r>
            <a:r>
              <a:rPr sz="1800" b="1" i="1" spc="-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материалов,</a:t>
            </a:r>
            <a:r>
              <a:rPr sz="1800" b="1" i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письменных</a:t>
            </a:r>
            <a:r>
              <a:rPr sz="1800" b="1" i="1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заметок</a:t>
            </a:r>
            <a:r>
              <a:rPr sz="1800" b="1" i="1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0" dirty="0">
                <a:solidFill>
                  <a:srgbClr val="C00000"/>
                </a:solidFill>
                <a:latin typeface="Arial"/>
                <a:cs typeface="Arial"/>
              </a:rPr>
              <a:t>и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иных</a:t>
            </a:r>
            <a:r>
              <a:rPr sz="1800" b="1" i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средств</a:t>
            </a:r>
            <a:r>
              <a:rPr sz="1800" b="1" i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хранения</a:t>
            </a:r>
            <a:r>
              <a:rPr sz="1800" b="1" i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800" b="1" i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передачи</a:t>
            </a:r>
            <a:r>
              <a:rPr sz="1800" b="1" i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информации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5"/>
              </a:spcBef>
            </a:pPr>
            <a:endParaRPr sz="1800">
              <a:latin typeface="Arial"/>
              <a:cs typeface="Arial"/>
            </a:endParaRPr>
          </a:p>
          <a:p>
            <a:pPr marR="643255" algn="r">
              <a:lnSpc>
                <a:spcPct val="100000"/>
              </a:lnSpc>
            </a:pP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Вынос</a:t>
            </a:r>
            <a:r>
              <a:rPr sz="1800" b="1" i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из</a:t>
            </a:r>
            <a:r>
              <a:rPr sz="1800" b="1" i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аудиторий</a:t>
            </a:r>
            <a:r>
              <a:rPr sz="1800" b="1" i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800" b="1" i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ППЭ</a:t>
            </a:r>
            <a:r>
              <a:rPr sz="1800" b="1" i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экзаменационных</a:t>
            </a:r>
            <a:endParaRPr sz="1800">
              <a:latin typeface="Arial"/>
              <a:cs typeface="Arial"/>
            </a:endParaRPr>
          </a:p>
          <a:p>
            <a:pPr marR="607060" algn="r">
              <a:lnSpc>
                <a:spcPct val="100000"/>
              </a:lnSpc>
            </a:pP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материалов</a:t>
            </a:r>
            <a:r>
              <a:rPr sz="1800" b="1" i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r>
              <a:rPr sz="1800" b="1" i="1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бумажном</a:t>
            </a:r>
            <a:r>
              <a:rPr sz="1800" b="1" i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800" b="1" i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электронном</a:t>
            </a:r>
            <a:endParaRPr sz="1800">
              <a:latin typeface="Arial"/>
              <a:cs typeface="Arial"/>
            </a:endParaRPr>
          </a:p>
          <a:p>
            <a:pPr marL="69850" algn="ctr">
              <a:lnSpc>
                <a:spcPct val="100000"/>
              </a:lnSpc>
            </a:pP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носителях,</a:t>
            </a:r>
            <a:r>
              <a:rPr sz="1800" b="1" i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их</a:t>
            </a:r>
            <a:r>
              <a:rPr sz="1800" b="1" i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фотографирование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12594" y="5023484"/>
            <a:ext cx="6417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055" marR="5080" indent="-17399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Оказание</a:t>
            </a:r>
            <a:r>
              <a:rPr sz="1800" b="1" i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содействия</a:t>
            </a:r>
            <a:r>
              <a:rPr sz="1800" b="1" i="1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другим</a:t>
            </a:r>
            <a:r>
              <a:rPr sz="1800" b="1" i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участникам</a:t>
            </a:r>
            <a:r>
              <a:rPr sz="1800" b="1" i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ЕГЭ,</a:t>
            </a:r>
            <a:r>
              <a:rPr sz="1800" b="1" i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1800" b="1" i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25" dirty="0">
                <a:solidFill>
                  <a:srgbClr val="C00000"/>
                </a:solidFill>
                <a:latin typeface="Arial"/>
                <a:cs typeface="Arial"/>
              </a:rPr>
              <a:t>том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числе</a:t>
            </a:r>
            <a:r>
              <a:rPr sz="1800" b="1" i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передача</a:t>
            </a:r>
            <a:r>
              <a:rPr sz="1800" b="1" i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им</a:t>
            </a:r>
            <a:r>
              <a:rPr sz="1800" b="1" i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указанных</a:t>
            </a:r>
            <a:r>
              <a:rPr sz="1800" b="1" i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средств</a:t>
            </a:r>
            <a:r>
              <a:rPr sz="1800" b="1" i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800" b="1" i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материалов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651747" y="5949696"/>
            <a:ext cx="934719" cy="918210"/>
            <a:chOff x="8651747" y="5949696"/>
            <a:chExt cx="934719" cy="918210"/>
          </a:xfrm>
        </p:grpSpPr>
        <p:sp>
          <p:nvSpPr>
            <p:cNvPr id="20" name="object 20"/>
            <p:cNvSpPr/>
            <p:nvPr/>
          </p:nvSpPr>
          <p:spPr>
            <a:xfrm>
              <a:off x="8661653" y="5959602"/>
              <a:ext cx="914400" cy="898525"/>
            </a:xfrm>
            <a:custGeom>
              <a:avLst/>
              <a:gdLst/>
              <a:ahLst/>
              <a:cxnLst/>
              <a:rect l="l" t="t" r="r" b="b"/>
              <a:pathLst>
                <a:path w="914400" h="898525">
                  <a:moveTo>
                    <a:pt x="457200" y="0"/>
                  </a:moveTo>
                  <a:lnTo>
                    <a:pt x="376427" y="376377"/>
                  </a:lnTo>
                  <a:lnTo>
                    <a:pt x="0" y="457200"/>
                  </a:lnTo>
                  <a:lnTo>
                    <a:pt x="376427" y="538022"/>
                  </a:lnTo>
                  <a:lnTo>
                    <a:pt x="453765" y="898396"/>
                  </a:lnTo>
                  <a:lnTo>
                    <a:pt x="460634" y="898396"/>
                  </a:lnTo>
                  <a:lnTo>
                    <a:pt x="537972" y="538022"/>
                  </a:lnTo>
                  <a:lnTo>
                    <a:pt x="914400" y="457200"/>
                  </a:lnTo>
                  <a:lnTo>
                    <a:pt x="537972" y="37637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661653" y="5959602"/>
              <a:ext cx="914400" cy="898525"/>
            </a:xfrm>
            <a:custGeom>
              <a:avLst/>
              <a:gdLst/>
              <a:ahLst/>
              <a:cxnLst/>
              <a:rect l="l" t="t" r="r" b="b"/>
              <a:pathLst>
                <a:path w="914400" h="898525">
                  <a:moveTo>
                    <a:pt x="0" y="457200"/>
                  </a:moveTo>
                  <a:lnTo>
                    <a:pt x="376427" y="376377"/>
                  </a:lnTo>
                  <a:lnTo>
                    <a:pt x="457200" y="0"/>
                  </a:lnTo>
                  <a:lnTo>
                    <a:pt x="537972" y="376377"/>
                  </a:lnTo>
                  <a:lnTo>
                    <a:pt x="914400" y="457200"/>
                  </a:lnTo>
                  <a:lnTo>
                    <a:pt x="537972" y="538022"/>
                  </a:lnTo>
                  <a:lnTo>
                    <a:pt x="460634" y="898396"/>
                  </a:lnTo>
                </a:path>
                <a:path w="914400" h="898525">
                  <a:moveTo>
                    <a:pt x="453765" y="898396"/>
                  </a:moveTo>
                  <a:lnTo>
                    <a:pt x="376427" y="538022"/>
                  </a:lnTo>
                  <a:lnTo>
                    <a:pt x="0" y="457200"/>
                  </a:lnTo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11555" y="1290827"/>
            <a:ext cx="9123680" cy="4453255"/>
            <a:chOff x="511555" y="1290827"/>
            <a:chExt cx="9123680" cy="4453255"/>
          </a:xfrm>
        </p:grpSpPr>
        <p:sp>
          <p:nvSpPr>
            <p:cNvPr id="23" name="object 23"/>
            <p:cNvSpPr/>
            <p:nvPr/>
          </p:nvSpPr>
          <p:spPr>
            <a:xfrm>
              <a:off x="8710422" y="4819649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427" y="376427"/>
                  </a:lnTo>
                  <a:lnTo>
                    <a:pt x="0" y="457200"/>
                  </a:lnTo>
                  <a:lnTo>
                    <a:pt x="376427" y="537972"/>
                  </a:lnTo>
                  <a:lnTo>
                    <a:pt x="457200" y="914400"/>
                  </a:lnTo>
                  <a:lnTo>
                    <a:pt x="537972" y="537972"/>
                  </a:lnTo>
                  <a:lnTo>
                    <a:pt x="914400" y="457200"/>
                  </a:lnTo>
                  <a:lnTo>
                    <a:pt x="537972" y="37642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710422" y="4819649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376427" y="376427"/>
                  </a:lnTo>
                  <a:lnTo>
                    <a:pt x="457200" y="0"/>
                  </a:lnTo>
                  <a:lnTo>
                    <a:pt x="537972" y="376427"/>
                  </a:lnTo>
                  <a:lnTo>
                    <a:pt x="914400" y="457200"/>
                  </a:lnTo>
                  <a:lnTo>
                    <a:pt x="537972" y="537972"/>
                  </a:lnTo>
                  <a:lnTo>
                    <a:pt x="457200" y="914400"/>
                  </a:lnTo>
                  <a:lnTo>
                    <a:pt x="376427" y="537972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19149" y="1727454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377" y="376428"/>
                  </a:lnTo>
                  <a:lnTo>
                    <a:pt x="0" y="457200"/>
                  </a:lnTo>
                  <a:lnTo>
                    <a:pt x="376377" y="537972"/>
                  </a:lnTo>
                  <a:lnTo>
                    <a:pt x="457200" y="914400"/>
                  </a:lnTo>
                  <a:lnTo>
                    <a:pt x="537972" y="537972"/>
                  </a:lnTo>
                  <a:lnTo>
                    <a:pt x="914400" y="457200"/>
                  </a:lnTo>
                  <a:lnTo>
                    <a:pt x="537972" y="376428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19149" y="1727454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376377" y="376428"/>
                  </a:lnTo>
                  <a:lnTo>
                    <a:pt x="457200" y="0"/>
                  </a:lnTo>
                  <a:lnTo>
                    <a:pt x="537972" y="376428"/>
                  </a:lnTo>
                  <a:lnTo>
                    <a:pt x="914400" y="457200"/>
                  </a:lnTo>
                  <a:lnTo>
                    <a:pt x="537972" y="537972"/>
                  </a:lnTo>
                  <a:lnTo>
                    <a:pt x="457200" y="914400"/>
                  </a:lnTo>
                  <a:lnTo>
                    <a:pt x="376377" y="537972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326374" y="436397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427" y="376427"/>
                  </a:lnTo>
                  <a:lnTo>
                    <a:pt x="0" y="457200"/>
                  </a:lnTo>
                  <a:lnTo>
                    <a:pt x="376427" y="537971"/>
                  </a:lnTo>
                  <a:lnTo>
                    <a:pt x="457200" y="914400"/>
                  </a:lnTo>
                  <a:lnTo>
                    <a:pt x="537972" y="537971"/>
                  </a:lnTo>
                  <a:lnTo>
                    <a:pt x="914400" y="457200"/>
                  </a:lnTo>
                  <a:lnTo>
                    <a:pt x="537972" y="37642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326374" y="436397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376427" y="376427"/>
                  </a:lnTo>
                  <a:lnTo>
                    <a:pt x="457200" y="0"/>
                  </a:lnTo>
                  <a:lnTo>
                    <a:pt x="537972" y="376427"/>
                  </a:lnTo>
                  <a:lnTo>
                    <a:pt x="914400" y="457200"/>
                  </a:lnTo>
                  <a:lnTo>
                    <a:pt x="537972" y="537971"/>
                  </a:lnTo>
                  <a:lnTo>
                    <a:pt x="457200" y="914400"/>
                  </a:lnTo>
                  <a:lnTo>
                    <a:pt x="376427" y="537971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67689" y="130073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377" y="376427"/>
                  </a:lnTo>
                  <a:lnTo>
                    <a:pt x="0" y="457200"/>
                  </a:lnTo>
                  <a:lnTo>
                    <a:pt x="376377" y="537971"/>
                  </a:lnTo>
                  <a:lnTo>
                    <a:pt x="457200" y="914400"/>
                  </a:lnTo>
                  <a:lnTo>
                    <a:pt x="538022" y="537971"/>
                  </a:lnTo>
                  <a:lnTo>
                    <a:pt x="914400" y="457200"/>
                  </a:lnTo>
                  <a:lnTo>
                    <a:pt x="538022" y="37642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67689" y="130073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376377" y="376427"/>
                  </a:lnTo>
                  <a:lnTo>
                    <a:pt x="457200" y="0"/>
                  </a:lnTo>
                  <a:lnTo>
                    <a:pt x="538022" y="376427"/>
                  </a:lnTo>
                  <a:lnTo>
                    <a:pt x="914400" y="457200"/>
                  </a:lnTo>
                  <a:lnTo>
                    <a:pt x="538022" y="537971"/>
                  </a:lnTo>
                  <a:lnTo>
                    <a:pt x="457200" y="914400"/>
                  </a:lnTo>
                  <a:lnTo>
                    <a:pt x="376377" y="537971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09293" y="203987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428" y="376427"/>
                  </a:lnTo>
                  <a:lnTo>
                    <a:pt x="0" y="457200"/>
                  </a:lnTo>
                  <a:lnTo>
                    <a:pt x="376428" y="537972"/>
                  </a:lnTo>
                  <a:lnTo>
                    <a:pt x="457200" y="914400"/>
                  </a:lnTo>
                  <a:lnTo>
                    <a:pt x="537972" y="537972"/>
                  </a:lnTo>
                  <a:lnTo>
                    <a:pt x="914400" y="457200"/>
                  </a:lnTo>
                  <a:lnTo>
                    <a:pt x="537972" y="37642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09293" y="203987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376428" y="376427"/>
                  </a:lnTo>
                  <a:lnTo>
                    <a:pt x="457200" y="0"/>
                  </a:lnTo>
                  <a:lnTo>
                    <a:pt x="537972" y="376427"/>
                  </a:lnTo>
                  <a:lnTo>
                    <a:pt x="914400" y="457200"/>
                  </a:lnTo>
                  <a:lnTo>
                    <a:pt x="537972" y="537972"/>
                  </a:lnTo>
                  <a:lnTo>
                    <a:pt x="457200" y="914400"/>
                  </a:lnTo>
                  <a:lnTo>
                    <a:pt x="376428" y="537972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89162" y="1436331"/>
              <a:ext cx="1265313" cy="97731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8283321" y="1430527"/>
              <a:ext cx="1276985" cy="989330"/>
            </a:xfrm>
            <a:custGeom>
              <a:avLst/>
              <a:gdLst/>
              <a:ahLst/>
              <a:cxnLst/>
              <a:rect l="l" t="t" r="r" b="b"/>
              <a:pathLst>
                <a:path w="1276984" h="989330">
                  <a:moveTo>
                    <a:pt x="174498" y="0"/>
                  </a:moveTo>
                  <a:lnTo>
                    <a:pt x="1276857" y="266064"/>
                  </a:lnTo>
                  <a:lnTo>
                    <a:pt x="1102359" y="988822"/>
                  </a:lnTo>
                  <a:lnTo>
                    <a:pt x="0" y="722757"/>
                  </a:lnTo>
                  <a:lnTo>
                    <a:pt x="174498" y="0"/>
                  </a:lnTo>
                  <a:close/>
                </a:path>
              </a:pathLst>
            </a:custGeom>
            <a:ln w="952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11565" y="2308796"/>
              <a:ext cx="1328165" cy="1186776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205215" y="2302383"/>
              <a:ext cx="1341120" cy="1199515"/>
            </a:xfrm>
            <a:custGeom>
              <a:avLst/>
              <a:gdLst/>
              <a:ahLst/>
              <a:cxnLst/>
              <a:rect l="l" t="t" r="r" b="b"/>
              <a:pathLst>
                <a:path w="1341120" h="1199514">
                  <a:moveTo>
                    <a:pt x="347217" y="0"/>
                  </a:moveTo>
                  <a:lnTo>
                    <a:pt x="1340865" y="478536"/>
                  </a:lnTo>
                  <a:lnTo>
                    <a:pt x="993648" y="1199514"/>
                  </a:lnTo>
                  <a:lnTo>
                    <a:pt x="0" y="720978"/>
                  </a:lnTo>
                  <a:lnTo>
                    <a:pt x="347217" y="0"/>
                  </a:lnTo>
                  <a:close/>
                </a:path>
              </a:pathLst>
            </a:custGeom>
            <a:ln w="952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2706" y="3950296"/>
              <a:ext cx="1794497" cy="156912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16318" y="3943857"/>
              <a:ext cx="1807845" cy="1582420"/>
            </a:xfrm>
            <a:custGeom>
              <a:avLst/>
              <a:gdLst/>
              <a:ahLst/>
              <a:cxnLst/>
              <a:rect l="l" t="t" r="r" b="b"/>
              <a:pathLst>
                <a:path w="1807845" h="1582420">
                  <a:moveTo>
                    <a:pt x="0" y="677037"/>
                  </a:moveTo>
                  <a:lnTo>
                    <a:pt x="1355280" y="0"/>
                  </a:lnTo>
                  <a:lnTo>
                    <a:pt x="1807273" y="904875"/>
                  </a:lnTo>
                  <a:lnTo>
                    <a:pt x="452043" y="1581912"/>
                  </a:lnTo>
                  <a:lnTo>
                    <a:pt x="0" y="677037"/>
                  </a:lnTo>
                  <a:close/>
                </a:path>
              </a:pathLst>
            </a:custGeom>
            <a:ln w="952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652" y="2840977"/>
              <a:ext cx="1516697" cy="143523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46785" y="2835020"/>
              <a:ext cx="1529080" cy="1447165"/>
            </a:xfrm>
            <a:custGeom>
              <a:avLst/>
              <a:gdLst/>
              <a:ahLst/>
              <a:cxnLst/>
              <a:rect l="l" t="t" r="r" b="b"/>
              <a:pathLst>
                <a:path w="1529080" h="1447164">
                  <a:moveTo>
                    <a:pt x="0" y="344296"/>
                  </a:moveTo>
                  <a:lnTo>
                    <a:pt x="1216304" y="0"/>
                  </a:lnTo>
                  <a:lnTo>
                    <a:pt x="1528470" y="1102740"/>
                  </a:lnTo>
                  <a:lnTo>
                    <a:pt x="312102" y="1447037"/>
                  </a:lnTo>
                  <a:lnTo>
                    <a:pt x="0" y="344296"/>
                  </a:lnTo>
                  <a:close/>
                </a:path>
              </a:pathLst>
            </a:custGeom>
            <a:ln w="952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02980" y="3387344"/>
              <a:ext cx="1521599" cy="106017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8097265" y="3381629"/>
              <a:ext cx="1533525" cy="1071880"/>
            </a:xfrm>
            <a:custGeom>
              <a:avLst/>
              <a:gdLst/>
              <a:ahLst/>
              <a:cxnLst/>
              <a:rect l="l" t="t" r="r" b="b"/>
              <a:pathLst>
                <a:path w="1533525" h="1071879">
                  <a:moveTo>
                    <a:pt x="170433" y="0"/>
                  </a:moveTo>
                  <a:lnTo>
                    <a:pt x="1533016" y="301371"/>
                  </a:lnTo>
                  <a:lnTo>
                    <a:pt x="1362582" y="1071499"/>
                  </a:lnTo>
                  <a:lnTo>
                    <a:pt x="0" y="770128"/>
                  </a:lnTo>
                  <a:lnTo>
                    <a:pt x="170433" y="0"/>
                  </a:lnTo>
                  <a:close/>
                </a:path>
              </a:pathLst>
            </a:custGeom>
            <a:ln w="952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2413761" y="6288430"/>
            <a:ext cx="5092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FF0000"/>
                </a:solidFill>
                <a:latin typeface="Trebuchet MS"/>
                <a:cs typeface="Trebuchet MS"/>
              </a:rPr>
              <a:t>(составляется</a:t>
            </a:r>
            <a:r>
              <a:rPr sz="1800" b="1" i="1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Trebuchet MS"/>
                <a:cs typeface="Trebuchet MS"/>
              </a:rPr>
              <a:t>акт</a:t>
            </a:r>
            <a:r>
              <a:rPr sz="1800" b="1" i="1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Trebuchet MS"/>
                <a:cs typeface="Trebuchet MS"/>
              </a:rPr>
              <a:t>об</a:t>
            </a:r>
            <a:r>
              <a:rPr sz="1800" b="1" i="1" spc="-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Trebuchet MS"/>
                <a:cs typeface="Trebuchet MS"/>
              </a:rPr>
              <a:t>удалении</a:t>
            </a:r>
            <a:r>
              <a:rPr sz="1800" b="1" i="1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Trebuchet MS"/>
                <a:cs typeface="Trebuchet MS"/>
              </a:rPr>
              <a:t>с</a:t>
            </a:r>
            <a:r>
              <a:rPr sz="1800" b="1" i="1" spc="-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Trebuchet MS"/>
                <a:cs typeface="Trebuchet MS"/>
              </a:rPr>
              <a:t>экзамена)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52806" y="135636"/>
            <a:ext cx="8735695" cy="1004569"/>
            <a:chOff x="352806" y="135636"/>
            <a:chExt cx="8735695" cy="100456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760" y="135636"/>
              <a:ext cx="2426208" cy="10043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52806" y="1070610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8660" rIns="0" bIns="0" rtlCol="0">
            <a:spAutoFit/>
          </a:bodyPr>
          <a:lstStyle/>
          <a:p>
            <a:pPr marL="178181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АПЕЛЛЯЦИЯ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4090415" y="3041904"/>
            <a:ext cx="820419" cy="582295"/>
            <a:chOff x="4090415" y="3041904"/>
            <a:chExt cx="820419" cy="582295"/>
          </a:xfrm>
        </p:grpSpPr>
        <p:sp>
          <p:nvSpPr>
            <p:cNvPr id="9" name="object 9"/>
            <p:cNvSpPr/>
            <p:nvPr/>
          </p:nvSpPr>
          <p:spPr>
            <a:xfrm>
              <a:off x="4100321" y="3051810"/>
              <a:ext cx="800100" cy="562610"/>
            </a:xfrm>
            <a:custGeom>
              <a:avLst/>
              <a:gdLst/>
              <a:ahLst/>
              <a:cxnLst/>
              <a:rect l="l" t="t" r="r" b="b"/>
              <a:pathLst>
                <a:path w="800100" h="562610">
                  <a:moveTo>
                    <a:pt x="600075" y="0"/>
                  </a:moveTo>
                  <a:lnTo>
                    <a:pt x="200025" y="0"/>
                  </a:lnTo>
                  <a:lnTo>
                    <a:pt x="200025" y="281177"/>
                  </a:lnTo>
                  <a:lnTo>
                    <a:pt x="0" y="281177"/>
                  </a:lnTo>
                  <a:lnTo>
                    <a:pt x="400050" y="562356"/>
                  </a:lnTo>
                  <a:lnTo>
                    <a:pt x="800100" y="281177"/>
                  </a:lnTo>
                  <a:lnTo>
                    <a:pt x="600075" y="281177"/>
                  </a:lnTo>
                  <a:lnTo>
                    <a:pt x="600075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00321" y="3051810"/>
              <a:ext cx="800100" cy="562610"/>
            </a:xfrm>
            <a:custGeom>
              <a:avLst/>
              <a:gdLst/>
              <a:ahLst/>
              <a:cxnLst/>
              <a:rect l="l" t="t" r="r" b="b"/>
              <a:pathLst>
                <a:path w="800100" h="562610">
                  <a:moveTo>
                    <a:pt x="0" y="281177"/>
                  </a:moveTo>
                  <a:lnTo>
                    <a:pt x="200025" y="281177"/>
                  </a:lnTo>
                  <a:lnTo>
                    <a:pt x="200025" y="0"/>
                  </a:lnTo>
                  <a:lnTo>
                    <a:pt x="600075" y="0"/>
                  </a:lnTo>
                  <a:lnTo>
                    <a:pt x="600075" y="281177"/>
                  </a:lnTo>
                  <a:lnTo>
                    <a:pt x="800100" y="281177"/>
                  </a:lnTo>
                  <a:lnTo>
                    <a:pt x="400050" y="562356"/>
                  </a:lnTo>
                  <a:lnTo>
                    <a:pt x="0" y="281177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198620" y="4539996"/>
            <a:ext cx="820419" cy="582295"/>
            <a:chOff x="4198620" y="4539996"/>
            <a:chExt cx="820419" cy="582295"/>
          </a:xfrm>
        </p:grpSpPr>
        <p:sp>
          <p:nvSpPr>
            <p:cNvPr id="12" name="object 12"/>
            <p:cNvSpPr/>
            <p:nvPr/>
          </p:nvSpPr>
          <p:spPr>
            <a:xfrm>
              <a:off x="4208526" y="4549902"/>
              <a:ext cx="800100" cy="562610"/>
            </a:xfrm>
            <a:custGeom>
              <a:avLst/>
              <a:gdLst/>
              <a:ahLst/>
              <a:cxnLst/>
              <a:rect l="l" t="t" r="r" b="b"/>
              <a:pathLst>
                <a:path w="800100" h="562610">
                  <a:moveTo>
                    <a:pt x="600075" y="0"/>
                  </a:moveTo>
                  <a:lnTo>
                    <a:pt x="200025" y="0"/>
                  </a:lnTo>
                  <a:lnTo>
                    <a:pt x="200025" y="281178"/>
                  </a:lnTo>
                  <a:lnTo>
                    <a:pt x="0" y="281178"/>
                  </a:lnTo>
                  <a:lnTo>
                    <a:pt x="400050" y="562356"/>
                  </a:lnTo>
                  <a:lnTo>
                    <a:pt x="800100" y="281178"/>
                  </a:lnTo>
                  <a:lnTo>
                    <a:pt x="600075" y="281178"/>
                  </a:lnTo>
                  <a:lnTo>
                    <a:pt x="600075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08526" y="4549902"/>
              <a:ext cx="800100" cy="562610"/>
            </a:xfrm>
            <a:custGeom>
              <a:avLst/>
              <a:gdLst/>
              <a:ahLst/>
              <a:cxnLst/>
              <a:rect l="l" t="t" r="r" b="b"/>
              <a:pathLst>
                <a:path w="800100" h="562610">
                  <a:moveTo>
                    <a:pt x="0" y="281178"/>
                  </a:moveTo>
                  <a:lnTo>
                    <a:pt x="200025" y="281178"/>
                  </a:lnTo>
                  <a:lnTo>
                    <a:pt x="200025" y="0"/>
                  </a:lnTo>
                  <a:lnTo>
                    <a:pt x="600075" y="0"/>
                  </a:lnTo>
                  <a:lnTo>
                    <a:pt x="600075" y="281178"/>
                  </a:lnTo>
                  <a:lnTo>
                    <a:pt x="800100" y="281178"/>
                  </a:lnTo>
                  <a:lnTo>
                    <a:pt x="400050" y="562356"/>
                  </a:lnTo>
                  <a:lnTo>
                    <a:pt x="0" y="281178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70916" y="2196083"/>
            <a:ext cx="8658225" cy="741045"/>
            <a:chOff x="470916" y="2196083"/>
            <a:chExt cx="8658225" cy="741045"/>
          </a:xfrm>
        </p:grpSpPr>
        <p:sp>
          <p:nvSpPr>
            <p:cNvPr id="15" name="object 15"/>
            <p:cNvSpPr/>
            <p:nvPr/>
          </p:nvSpPr>
          <p:spPr>
            <a:xfrm>
              <a:off x="480822" y="2205989"/>
              <a:ext cx="8638540" cy="721360"/>
            </a:xfrm>
            <a:custGeom>
              <a:avLst/>
              <a:gdLst/>
              <a:ahLst/>
              <a:cxnLst/>
              <a:rect l="l" t="t" r="r" b="b"/>
              <a:pathLst>
                <a:path w="8638540" h="721360">
                  <a:moveTo>
                    <a:pt x="8517890" y="0"/>
                  </a:moveTo>
                  <a:lnTo>
                    <a:pt x="120142" y="0"/>
                  </a:lnTo>
                  <a:lnTo>
                    <a:pt x="73375" y="9449"/>
                  </a:lnTo>
                  <a:lnTo>
                    <a:pt x="35186" y="35210"/>
                  </a:lnTo>
                  <a:lnTo>
                    <a:pt x="9440" y="73402"/>
                  </a:lnTo>
                  <a:lnTo>
                    <a:pt x="0" y="120142"/>
                  </a:lnTo>
                  <a:lnTo>
                    <a:pt x="0" y="600710"/>
                  </a:lnTo>
                  <a:lnTo>
                    <a:pt x="9440" y="647449"/>
                  </a:lnTo>
                  <a:lnTo>
                    <a:pt x="35186" y="685641"/>
                  </a:lnTo>
                  <a:lnTo>
                    <a:pt x="73375" y="711402"/>
                  </a:lnTo>
                  <a:lnTo>
                    <a:pt x="120142" y="720851"/>
                  </a:lnTo>
                  <a:lnTo>
                    <a:pt x="8517890" y="720851"/>
                  </a:lnTo>
                  <a:lnTo>
                    <a:pt x="8564629" y="711402"/>
                  </a:lnTo>
                  <a:lnTo>
                    <a:pt x="8602821" y="685641"/>
                  </a:lnTo>
                  <a:lnTo>
                    <a:pt x="8628582" y="647449"/>
                  </a:lnTo>
                  <a:lnTo>
                    <a:pt x="8638032" y="600710"/>
                  </a:lnTo>
                  <a:lnTo>
                    <a:pt x="8638032" y="120142"/>
                  </a:lnTo>
                  <a:lnTo>
                    <a:pt x="8628582" y="73402"/>
                  </a:lnTo>
                  <a:lnTo>
                    <a:pt x="8602821" y="35210"/>
                  </a:lnTo>
                  <a:lnTo>
                    <a:pt x="8564629" y="9449"/>
                  </a:lnTo>
                  <a:lnTo>
                    <a:pt x="8517890" y="0"/>
                  </a:lnTo>
                  <a:close/>
                </a:path>
              </a:pathLst>
            </a:custGeom>
            <a:solidFill>
              <a:srgbClr val="D5D0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0822" y="2205989"/>
              <a:ext cx="8638540" cy="721360"/>
            </a:xfrm>
            <a:custGeom>
              <a:avLst/>
              <a:gdLst/>
              <a:ahLst/>
              <a:cxnLst/>
              <a:rect l="l" t="t" r="r" b="b"/>
              <a:pathLst>
                <a:path w="8638540" h="721360">
                  <a:moveTo>
                    <a:pt x="0" y="120142"/>
                  </a:moveTo>
                  <a:lnTo>
                    <a:pt x="9440" y="73402"/>
                  </a:lnTo>
                  <a:lnTo>
                    <a:pt x="35186" y="35210"/>
                  </a:lnTo>
                  <a:lnTo>
                    <a:pt x="73375" y="9449"/>
                  </a:lnTo>
                  <a:lnTo>
                    <a:pt x="120142" y="0"/>
                  </a:lnTo>
                  <a:lnTo>
                    <a:pt x="8517890" y="0"/>
                  </a:lnTo>
                  <a:lnTo>
                    <a:pt x="8564629" y="9449"/>
                  </a:lnTo>
                  <a:lnTo>
                    <a:pt x="8602821" y="35210"/>
                  </a:lnTo>
                  <a:lnTo>
                    <a:pt x="8628582" y="73402"/>
                  </a:lnTo>
                  <a:lnTo>
                    <a:pt x="8638032" y="120142"/>
                  </a:lnTo>
                  <a:lnTo>
                    <a:pt x="8638032" y="600710"/>
                  </a:lnTo>
                  <a:lnTo>
                    <a:pt x="8628582" y="647449"/>
                  </a:lnTo>
                  <a:lnTo>
                    <a:pt x="8602821" y="685641"/>
                  </a:lnTo>
                  <a:lnTo>
                    <a:pt x="8564629" y="711402"/>
                  </a:lnTo>
                  <a:lnTo>
                    <a:pt x="8517890" y="720851"/>
                  </a:lnTo>
                  <a:lnTo>
                    <a:pt x="120142" y="720851"/>
                  </a:lnTo>
                  <a:lnTo>
                    <a:pt x="73375" y="711402"/>
                  </a:lnTo>
                  <a:lnTo>
                    <a:pt x="35186" y="685641"/>
                  </a:lnTo>
                  <a:lnTo>
                    <a:pt x="9440" y="647449"/>
                  </a:lnTo>
                  <a:lnTo>
                    <a:pt x="0" y="600710"/>
                  </a:lnTo>
                  <a:lnTo>
                    <a:pt x="0" y="120142"/>
                  </a:lnTo>
                  <a:close/>
                </a:path>
              </a:pathLst>
            </a:custGeom>
            <a:ln w="19812">
              <a:solidFill>
                <a:srgbClr val="A367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10920" y="1319606"/>
            <a:ext cx="8119109" cy="1568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68020" algn="ctr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2A500F"/>
                </a:solidFill>
                <a:latin typeface="Arial"/>
                <a:cs typeface="Arial"/>
              </a:rPr>
              <a:t>Апелляция</a:t>
            </a:r>
            <a:r>
              <a:rPr sz="2400" b="1" i="1" spc="-40" dirty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2A500F"/>
                </a:solidFill>
                <a:latin typeface="Arial"/>
                <a:cs typeface="Arial"/>
              </a:rPr>
              <a:t>о</a:t>
            </a:r>
            <a:r>
              <a:rPr sz="2400" b="1" i="1" spc="-50" dirty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2A500F"/>
                </a:solidFill>
                <a:latin typeface="Arial"/>
                <a:cs typeface="Arial"/>
              </a:rPr>
              <a:t>нарушении</a:t>
            </a:r>
            <a:r>
              <a:rPr sz="2400" b="1" i="1" spc="-35" dirty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2A500F"/>
                </a:solidFill>
                <a:latin typeface="Arial"/>
                <a:cs typeface="Arial"/>
              </a:rPr>
              <a:t>установленного</a:t>
            </a:r>
            <a:endParaRPr sz="2400">
              <a:latin typeface="Arial"/>
              <a:cs typeface="Arial"/>
            </a:endParaRPr>
          </a:p>
          <a:p>
            <a:pPr marR="383540" algn="ctr">
              <a:lnSpc>
                <a:spcPct val="100000"/>
              </a:lnSpc>
              <a:spcBef>
                <a:spcPts val="5"/>
              </a:spcBef>
            </a:pPr>
            <a:r>
              <a:rPr sz="2400" b="1" i="1" dirty="0">
                <a:solidFill>
                  <a:srgbClr val="2A500F"/>
                </a:solidFill>
                <a:latin typeface="Arial"/>
                <a:cs typeface="Arial"/>
              </a:rPr>
              <a:t>порядка</a:t>
            </a:r>
            <a:r>
              <a:rPr sz="2400" b="1" i="1" spc="-80" dirty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2A500F"/>
                </a:solidFill>
                <a:latin typeface="Arial"/>
                <a:cs typeface="Arial"/>
              </a:rPr>
              <a:t>проведения</a:t>
            </a:r>
            <a:r>
              <a:rPr sz="2400" b="1" i="1" spc="-60" dirty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sz="2400" b="1" i="1" spc="-25" dirty="0">
                <a:solidFill>
                  <a:srgbClr val="2A500F"/>
                </a:solidFill>
                <a:latin typeface="Arial"/>
                <a:cs typeface="Arial"/>
              </a:rPr>
              <a:t>ЕГЭ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580"/>
              </a:spcBef>
            </a:pP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Подаётся</a:t>
            </a:r>
            <a:r>
              <a:rPr sz="2000" b="1" i="1" spc="2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участником</a:t>
            </a:r>
            <a:r>
              <a:rPr sz="2000" b="1" i="1" spc="3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ЕГЭ</a:t>
            </a:r>
            <a:r>
              <a:rPr sz="2000" b="1" i="1" spc="3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</a:t>
            </a:r>
            <a:r>
              <a:rPr sz="2000" b="1" i="1" u="sng" spc="3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день</a:t>
            </a:r>
            <a:r>
              <a:rPr sz="2000" b="1" i="1" u="sng" spc="3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экзамена</a:t>
            </a:r>
            <a:r>
              <a:rPr sz="2000" b="1" i="1" spc="3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до</a:t>
            </a:r>
            <a:r>
              <a:rPr sz="2000" b="1" i="1" spc="3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того,</a:t>
            </a:r>
            <a:r>
              <a:rPr sz="2000" b="1" i="1" spc="2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как</a:t>
            </a:r>
            <a:r>
              <a:rPr sz="2000" b="1" i="1" spc="3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25" dirty="0">
                <a:solidFill>
                  <a:srgbClr val="001F5F"/>
                </a:solidFill>
                <a:latin typeface="Arial"/>
                <a:cs typeface="Arial"/>
              </a:rPr>
              <a:t>он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покинул</a:t>
            </a:r>
            <a:r>
              <a:rPr sz="2000" b="1" i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пункт</a:t>
            </a:r>
            <a:r>
              <a:rPr sz="2000" b="1" i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проведения</a:t>
            </a:r>
            <a:r>
              <a:rPr sz="2000" b="1" i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экзаменов.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09016" y="3701796"/>
            <a:ext cx="8620125" cy="741045"/>
            <a:chOff x="509016" y="3701796"/>
            <a:chExt cx="8620125" cy="741045"/>
          </a:xfrm>
        </p:grpSpPr>
        <p:sp>
          <p:nvSpPr>
            <p:cNvPr id="19" name="object 19"/>
            <p:cNvSpPr/>
            <p:nvPr/>
          </p:nvSpPr>
          <p:spPr>
            <a:xfrm>
              <a:off x="518922" y="3711702"/>
              <a:ext cx="8600440" cy="721360"/>
            </a:xfrm>
            <a:custGeom>
              <a:avLst/>
              <a:gdLst/>
              <a:ahLst/>
              <a:cxnLst/>
              <a:rect l="l" t="t" r="r" b="b"/>
              <a:pathLst>
                <a:path w="8600440" h="721360">
                  <a:moveTo>
                    <a:pt x="8479790" y="0"/>
                  </a:moveTo>
                  <a:lnTo>
                    <a:pt x="120142" y="0"/>
                  </a:lnTo>
                  <a:lnTo>
                    <a:pt x="73375" y="9449"/>
                  </a:lnTo>
                  <a:lnTo>
                    <a:pt x="35186" y="35210"/>
                  </a:lnTo>
                  <a:lnTo>
                    <a:pt x="9440" y="73402"/>
                  </a:lnTo>
                  <a:lnTo>
                    <a:pt x="0" y="120142"/>
                  </a:lnTo>
                  <a:lnTo>
                    <a:pt x="0" y="600710"/>
                  </a:lnTo>
                  <a:lnTo>
                    <a:pt x="9440" y="647449"/>
                  </a:lnTo>
                  <a:lnTo>
                    <a:pt x="35186" y="685641"/>
                  </a:lnTo>
                  <a:lnTo>
                    <a:pt x="73375" y="711402"/>
                  </a:lnTo>
                  <a:lnTo>
                    <a:pt x="120142" y="720852"/>
                  </a:lnTo>
                  <a:lnTo>
                    <a:pt x="8479790" y="720852"/>
                  </a:lnTo>
                  <a:lnTo>
                    <a:pt x="8526529" y="711402"/>
                  </a:lnTo>
                  <a:lnTo>
                    <a:pt x="8564721" y="685641"/>
                  </a:lnTo>
                  <a:lnTo>
                    <a:pt x="8590482" y="647449"/>
                  </a:lnTo>
                  <a:lnTo>
                    <a:pt x="8599932" y="600710"/>
                  </a:lnTo>
                  <a:lnTo>
                    <a:pt x="8599932" y="120142"/>
                  </a:lnTo>
                  <a:lnTo>
                    <a:pt x="8590482" y="73402"/>
                  </a:lnTo>
                  <a:lnTo>
                    <a:pt x="8564721" y="35210"/>
                  </a:lnTo>
                  <a:lnTo>
                    <a:pt x="8526529" y="9449"/>
                  </a:lnTo>
                  <a:lnTo>
                    <a:pt x="8479790" y="0"/>
                  </a:lnTo>
                  <a:close/>
                </a:path>
              </a:pathLst>
            </a:custGeom>
            <a:solidFill>
              <a:srgbClr val="D5D0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922" y="3711702"/>
              <a:ext cx="8600440" cy="721360"/>
            </a:xfrm>
            <a:custGeom>
              <a:avLst/>
              <a:gdLst/>
              <a:ahLst/>
              <a:cxnLst/>
              <a:rect l="l" t="t" r="r" b="b"/>
              <a:pathLst>
                <a:path w="8600440" h="721360">
                  <a:moveTo>
                    <a:pt x="0" y="120142"/>
                  </a:moveTo>
                  <a:lnTo>
                    <a:pt x="9440" y="73402"/>
                  </a:lnTo>
                  <a:lnTo>
                    <a:pt x="35186" y="35210"/>
                  </a:lnTo>
                  <a:lnTo>
                    <a:pt x="73375" y="9449"/>
                  </a:lnTo>
                  <a:lnTo>
                    <a:pt x="120142" y="0"/>
                  </a:lnTo>
                  <a:lnTo>
                    <a:pt x="8479790" y="0"/>
                  </a:lnTo>
                  <a:lnTo>
                    <a:pt x="8526529" y="9449"/>
                  </a:lnTo>
                  <a:lnTo>
                    <a:pt x="8564721" y="35210"/>
                  </a:lnTo>
                  <a:lnTo>
                    <a:pt x="8590482" y="73402"/>
                  </a:lnTo>
                  <a:lnTo>
                    <a:pt x="8599932" y="120142"/>
                  </a:lnTo>
                  <a:lnTo>
                    <a:pt x="8599932" y="600710"/>
                  </a:lnTo>
                  <a:lnTo>
                    <a:pt x="8590482" y="647449"/>
                  </a:lnTo>
                  <a:lnTo>
                    <a:pt x="8564721" y="685641"/>
                  </a:lnTo>
                  <a:lnTo>
                    <a:pt x="8526529" y="711402"/>
                  </a:lnTo>
                  <a:lnTo>
                    <a:pt x="8479790" y="720852"/>
                  </a:lnTo>
                  <a:lnTo>
                    <a:pt x="120142" y="720852"/>
                  </a:lnTo>
                  <a:lnTo>
                    <a:pt x="73375" y="711402"/>
                  </a:lnTo>
                  <a:lnTo>
                    <a:pt x="35186" y="685641"/>
                  </a:lnTo>
                  <a:lnTo>
                    <a:pt x="9440" y="647449"/>
                  </a:lnTo>
                  <a:lnTo>
                    <a:pt x="0" y="600710"/>
                  </a:lnTo>
                  <a:lnTo>
                    <a:pt x="0" y="120142"/>
                  </a:lnTo>
                  <a:close/>
                </a:path>
              </a:pathLst>
            </a:custGeom>
            <a:ln w="19811">
              <a:solidFill>
                <a:srgbClr val="A367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13054" y="3743019"/>
            <a:ext cx="814959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Конфликтная</a:t>
            </a:r>
            <a:r>
              <a:rPr sz="2000" b="1" i="1" spc="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комиссия</a:t>
            </a:r>
            <a:r>
              <a:rPr sz="2000" b="1" i="1" spc="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рассматривает</a:t>
            </a:r>
            <a:r>
              <a:rPr sz="2000" b="1" i="1" spc="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апелляцию</a:t>
            </a:r>
            <a:r>
              <a:rPr sz="2000" b="1" i="1" spc="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не</a:t>
            </a:r>
            <a:r>
              <a:rPr sz="2000" b="1" i="1" u="sng" spc="18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более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2-х</a:t>
            </a:r>
            <a:r>
              <a:rPr sz="2000" b="1" i="1" u="sng" spc="-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рабочих</a:t>
            </a:r>
            <a:r>
              <a:rPr sz="2000" b="1" i="1" u="sng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дней</a:t>
            </a:r>
            <a:r>
              <a:rPr sz="2000" b="1" i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20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момента</a:t>
            </a:r>
            <a:r>
              <a:rPr sz="2000" b="1" i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её</a:t>
            </a:r>
            <a:r>
              <a:rPr sz="20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подачи.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20623" y="5187696"/>
            <a:ext cx="8754110" cy="1437640"/>
            <a:chOff x="420623" y="5187696"/>
            <a:chExt cx="8754110" cy="1437640"/>
          </a:xfrm>
        </p:grpSpPr>
        <p:sp>
          <p:nvSpPr>
            <p:cNvPr id="23" name="object 23"/>
            <p:cNvSpPr/>
            <p:nvPr/>
          </p:nvSpPr>
          <p:spPr>
            <a:xfrm>
              <a:off x="430529" y="5197602"/>
              <a:ext cx="8734425" cy="1417320"/>
            </a:xfrm>
            <a:custGeom>
              <a:avLst/>
              <a:gdLst/>
              <a:ahLst/>
              <a:cxnLst/>
              <a:rect l="l" t="t" r="r" b="b"/>
              <a:pathLst>
                <a:path w="8734425" h="1417320">
                  <a:moveTo>
                    <a:pt x="8497824" y="0"/>
                  </a:moveTo>
                  <a:lnTo>
                    <a:pt x="236220" y="0"/>
                  </a:lnTo>
                  <a:lnTo>
                    <a:pt x="188615" y="4800"/>
                  </a:lnTo>
                  <a:lnTo>
                    <a:pt x="144275" y="18567"/>
                  </a:lnTo>
                  <a:lnTo>
                    <a:pt x="104149" y="40351"/>
                  </a:lnTo>
                  <a:lnTo>
                    <a:pt x="69189" y="69199"/>
                  </a:lnTo>
                  <a:lnTo>
                    <a:pt x="40344" y="104161"/>
                  </a:lnTo>
                  <a:lnTo>
                    <a:pt x="18564" y="144285"/>
                  </a:lnTo>
                  <a:lnTo>
                    <a:pt x="4799" y="188622"/>
                  </a:lnTo>
                  <a:lnTo>
                    <a:pt x="0" y="236220"/>
                  </a:lnTo>
                  <a:lnTo>
                    <a:pt x="0" y="1181100"/>
                  </a:lnTo>
                  <a:lnTo>
                    <a:pt x="4799" y="1228704"/>
                  </a:lnTo>
                  <a:lnTo>
                    <a:pt x="18564" y="1273044"/>
                  </a:lnTo>
                  <a:lnTo>
                    <a:pt x="40344" y="1313170"/>
                  </a:lnTo>
                  <a:lnTo>
                    <a:pt x="69189" y="1348130"/>
                  </a:lnTo>
                  <a:lnTo>
                    <a:pt x="104149" y="1376975"/>
                  </a:lnTo>
                  <a:lnTo>
                    <a:pt x="144275" y="1398755"/>
                  </a:lnTo>
                  <a:lnTo>
                    <a:pt x="188615" y="1412520"/>
                  </a:lnTo>
                  <a:lnTo>
                    <a:pt x="236220" y="1417320"/>
                  </a:lnTo>
                  <a:lnTo>
                    <a:pt x="8497824" y="1417320"/>
                  </a:lnTo>
                  <a:lnTo>
                    <a:pt x="8545421" y="1412520"/>
                  </a:lnTo>
                  <a:lnTo>
                    <a:pt x="8589758" y="1398755"/>
                  </a:lnTo>
                  <a:lnTo>
                    <a:pt x="8629882" y="1376975"/>
                  </a:lnTo>
                  <a:lnTo>
                    <a:pt x="8664844" y="1348130"/>
                  </a:lnTo>
                  <a:lnTo>
                    <a:pt x="8693692" y="1313170"/>
                  </a:lnTo>
                  <a:lnTo>
                    <a:pt x="8715476" y="1273044"/>
                  </a:lnTo>
                  <a:lnTo>
                    <a:pt x="8729243" y="1228704"/>
                  </a:lnTo>
                  <a:lnTo>
                    <a:pt x="8734044" y="1181100"/>
                  </a:lnTo>
                  <a:lnTo>
                    <a:pt x="8734044" y="236220"/>
                  </a:lnTo>
                  <a:lnTo>
                    <a:pt x="8729243" y="188622"/>
                  </a:lnTo>
                  <a:lnTo>
                    <a:pt x="8715476" y="144285"/>
                  </a:lnTo>
                  <a:lnTo>
                    <a:pt x="8693692" y="104161"/>
                  </a:lnTo>
                  <a:lnTo>
                    <a:pt x="8664844" y="69199"/>
                  </a:lnTo>
                  <a:lnTo>
                    <a:pt x="8629882" y="40351"/>
                  </a:lnTo>
                  <a:lnTo>
                    <a:pt x="8589758" y="18567"/>
                  </a:lnTo>
                  <a:lnTo>
                    <a:pt x="8545421" y="4800"/>
                  </a:lnTo>
                  <a:lnTo>
                    <a:pt x="8497824" y="0"/>
                  </a:lnTo>
                  <a:close/>
                </a:path>
              </a:pathLst>
            </a:custGeom>
            <a:solidFill>
              <a:srgbClr val="D5D0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0529" y="5197602"/>
              <a:ext cx="8734425" cy="1417320"/>
            </a:xfrm>
            <a:custGeom>
              <a:avLst/>
              <a:gdLst/>
              <a:ahLst/>
              <a:cxnLst/>
              <a:rect l="l" t="t" r="r" b="b"/>
              <a:pathLst>
                <a:path w="8734425" h="1417320">
                  <a:moveTo>
                    <a:pt x="0" y="236220"/>
                  </a:moveTo>
                  <a:lnTo>
                    <a:pt x="4799" y="188622"/>
                  </a:lnTo>
                  <a:lnTo>
                    <a:pt x="18564" y="144285"/>
                  </a:lnTo>
                  <a:lnTo>
                    <a:pt x="40344" y="104161"/>
                  </a:lnTo>
                  <a:lnTo>
                    <a:pt x="69189" y="69199"/>
                  </a:lnTo>
                  <a:lnTo>
                    <a:pt x="104149" y="40351"/>
                  </a:lnTo>
                  <a:lnTo>
                    <a:pt x="144275" y="18567"/>
                  </a:lnTo>
                  <a:lnTo>
                    <a:pt x="188615" y="4800"/>
                  </a:lnTo>
                  <a:lnTo>
                    <a:pt x="236220" y="0"/>
                  </a:lnTo>
                  <a:lnTo>
                    <a:pt x="8497824" y="0"/>
                  </a:lnTo>
                  <a:lnTo>
                    <a:pt x="8545421" y="4800"/>
                  </a:lnTo>
                  <a:lnTo>
                    <a:pt x="8589758" y="18567"/>
                  </a:lnTo>
                  <a:lnTo>
                    <a:pt x="8629882" y="40351"/>
                  </a:lnTo>
                  <a:lnTo>
                    <a:pt x="8664844" y="69199"/>
                  </a:lnTo>
                  <a:lnTo>
                    <a:pt x="8693692" y="104161"/>
                  </a:lnTo>
                  <a:lnTo>
                    <a:pt x="8715476" y="144285"/>
                  </a:lnTo>
                  <a:lnTo>
                    <a:pt x="8729243" y="188622"/>
                  </a:lnTo>
                  <a:lnTo>
                    <a:pt x="8734044" y="236220"/>
                  </a:lnTo>
                  <a:lnTo>
                    <a:pt x="8734044" y="1181100"/>
                  </a:lnTo>
                  <a:lnTo>
                    <a:pt x="8729243" y="1228704"/>
                  </a:lnTo>
                  <a:lnTo>
                    <a:pt x="8715476" y="1273044"/>
                  </a:lnTo>
                  <a:lnTo>
                    <a:pt x="8693692" y="1313170"/>
                  </a:lnTo>
                  <a:lnTo>
                    <a:pt x="8664844" y="1348130"/>
                  </a:lnTo>
                  <a:lnTo>
                    <a:pt x="8629882" y="1376975"/>
                  </a:lnTo>
                  <a:lnTo>
                    <a:pt x="8589758" y="1398755"/>
                  </a:lnTo>
                  <a:lnTo>
                    <a:pt x="8545421" y="1412520"/>
                  </a:lnTo>
                  <a:lnTo>
                    <a:pt x="8497824" y="1417320"/>
                  </a:lnTo>
                  <a:lnTo>
                    <a:pt x="236220" y="1417320"/>
                  </a:lnTo>
                  <a:lnTo>
                    <a:pt x="188615" y="1412520"/>
                  </a:lnTo>
                  <a:lnTo>
                    <a:pt x="144275" y="1398755"/>
                  </a:lnTo>
                  <a:lnTo>
                    <a:pt x="104149" y="1376975"/>
                  </a:lnTo>
                  <a:lnTo>
                    <a:pt x="69189" y="1348130"/>
                  </a:lnTo>
                  <a:lnTo>
                    <a:pt x="40344" y="1313170"/>
                  </a:lnTo>
                  <a:lnTo>
                    <a:pt x="18564" y="1273044"/>
                  </a:lnTo>
                  <a:lnTo>
                    <a:pt x="4799" y="1228704"/>
                  </a:lnTo>
                  <a:lnTo>
                    <a:pt x="0" y="1181100"/>
                  </a:lnTo>
                  <a:lnTo>
                    <a:pt x="0" y="236220"/>
                  </a:lnTo>
                  <a:close/>
                </a:path>
              </a:pathLst>
            </a:custGeom>
            <a:ln w="19812">
              <a:solidFill>
                <a:srgbClr val="A367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14578" y="5291709"/>
            <a:ext cx="841438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</a:t>
            </a:r>
            <a:r>
              <a:rPr sz="2000" b="1" i="1" u="sng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случае</a:t>
            </a:r>
            <a:r>
              <a:rPr sz="2000" b="1" i="1" u="sng" spc="-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удовлетворения</a:t>
            </a:r>
            <a:r>
              <a:rPr sz="2000" b="1" i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апелляции</a:t>
            </a:r>
            <a:r>
              <a:rPr sz="2000" b="1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результат</a:t>
            </a:r>
            <a:r>
              <a:rPr sz="2000" b="1" i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ЕГЭ</a:t>
            </a:r>
            <a:r>
              <a:rPr sz="20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участника </a:t>
            </a:r>
            <a:r>
              <a:rPr sz="20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аннулируется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2000" b="1" i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ему</a:t>
            </a:r>
            <a:r>
              <a:rPr sz="2000" b="1" i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предоставляется</a:t>
            </a:r>
            <a:r>
              <a:rPr sz="2000" b="1" i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возможность</a:t>
            </a:r>
            <a:r>
              <a:rPr sz="2000" b="1" i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сдать</a:t>
            </a:r>
            <a:r>
              <a:rPr sz="2000" b="1" i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25" dirty="0">
                <a:solidFill>
                  <a:srgbClr val="001F5F"/>
                </a:solidFill>
                <a:latin typeface="Arial"/>
                <a:cs typeface="Arial"/>
              </a:rPr>
              <a:t>ЕГЭ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r>
              <a:rPr sz="20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данному</a:t>
            </a:r>
            <a:r>
              <a:rPr sz="2000" b="1" i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предмету</a:t>
            </a:r>
            <a:r>
              <a:rPr sz="2000" b="1" i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20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другой</a:t>
            </a:r>
            <a:r>
              <a:rPr sz="2000" b="1" i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день,</a:t>
            </a:r>
            <a:r>
              <a:rPr sz="20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предусмотренный</a:t>
            </a:r>
            <a:r>
              <a:rPr sz="2000" b="1" i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единым расписанием.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420356" y="0"/>
            <a:ext cx="4772660" cy="6863715"/>
            <a:chOff x="7420356" y="0"/>
            <a:chExt cx="4772660" cy="6863715"/>
          </a:xfrm>
        </p:grpSpPr>
        <p:sp>
          <p:nvSpPr>
            <p:cNvPr id="4" name="object 4"/>
            <p:cNvSpPr/>
            <p:nvPr/>
          </p:nvSpPr>
          <p:spPr>
            <a:xfrm>
              <a:off x="7424928" y="3681984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2344" y="3590544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0" y="2174748"/>
            <a:ext cx="8773795" cy="4683760"/>
            <a:chOff x="0" y="2174748"/>
            <a:chExt cx="8773795" cy="4683760"/>
          </a:xfrm>
        </p:grpSpPr>
        <p:sp>
          <p:nvSpPr>
            <p:cNvPr id="13" name="object 13"/>
            <p:cNvSpPr/>
            <p:nvPr/>
          </p:nvSpPr>
          <p:spPr>
            <a:xfrm>
              <a:off x="0" y="4012692"/>
              <a:ext cx="448309" cy="2845435"/>
            </a:xfrm>
            <a:custGeom>
              <a:avLst/>
              <a:gdLst/>
              <a:ahLst/>
              <a:cxnLst/>
              <a:rect l="l" t="t" r="r" b="b"/>
              <a:pathLst>
                <a:path w="448309" h="2845434">
                  <a:moveTo>
                    <a:pt x="0" y="0"/>
                  </a:moveTo>
                  <a:lnTo>
                    <a:pt x="0" y="2845307"/>
                  </a:lnTo>
                  <a:lnTo>
                    <a:pt x="448056" y="2845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5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587" y="2174748"/>
              <a:ext cx="8641080" cy="4550664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4340" marR="5080" indent="-422275">
              <a:lnSpc>
                <a:spcPct val="100000"/>
              </a:lnSpc>
              <a:spcBef>
                <a:spcPts val="95"/>
              </a:spcBef>
            </a:pPr>
            <a:r>
              <a:rPr sz="2800" i="0" spc="-25" dirty="0">
                <a:solidFill>
                  <a:srgbClr val="2A500F"/>
                </a:solidFill>
                <a:latin typeface="Arial"/>
                <a:cs typeface="Arial"/>
              </a:rPr>
              <a:t>Тематические</a:t>
            </a:r>
            <a:r>
              <a:rPr sz="2800" i="0" spc="-125" dirty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sz="2800" i="0" spc="-10" dirty="0">
                <a:solidFill>
                  <a:srgbClr val="2A500F"/>
                </a:solidFill>
                <a:latin typeface="Arial"/>
                <a:cs typeface="Arial"/>
              </a:rPr>
              <a:t>направления</a:t>
            </a:r>
            <a:r>
              <a:rPr sz="2800" i="0" spc="-150" dirty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sz="2800" i="0" spc="-10" dirty="0">
                <a:solidFill>
                  <a:srgbClr val="2A500F"/>
                </a:solidFill>
                <a:latin typeface="Arial"/>
                <a:cs typeface="Arial"/>
              </a:rPr>
              <a:t>итогового сочинения</a:t>
            </a:r>
            <a:r>
              <a:rPr sz="2800" i="0" spc="-105" dirty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sz="2800" i="0" dirty="0">
                <a:solidFill>
                  <a:srgbClr val="2A500F"/>
                </a:solidFill>
                <a:latin typeface="Arial"/>
                <a:cs typeface="Arial"/>
              </a:rPr>
              <a:t>2023/24</a:t>
            </a:r>
            <a:r>
              <a:rPr sz="2800" i="0" spc="-125" dirty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sz="2800" i="0" dirty="0">
                <a:solidFill>
                  <a:srgbClr val="2A500F"/>
                </a:solidFill>
                <a:latin typeface="Arial"/>
                <a:cs typeface="Arial"/>
              </a:rPr>
              <a:t>учебного</a:t>
            </a:r>
            <a:r>
              <a:rPr sz="2800" i="0" spc="-105" dirty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sz="2800" i="0" spc="-20" dirty="0">
                <a:solidFill>
                  <a:srgbClr val="2A500F"/>
                </a:solidFill>
                <a:latin typeface="Arial"/>
                <a:cs typeface="Arial"/>
              </a:rPr>
              <a:t>года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8221" y="935228"/>
            <a:ext cx="97097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В</a:t>
            </a:r>
            <a:r>
              <a:rPr sz="1800" spc="50" dirty="0">
                <a:latin typeface="Trebuchet MS"/>
                <a:cs typeface="Trebuchet MS"/>
              </a:rPr>
              <a:t>  </a:t>
            </a:r>
            <a:r>
              <a:rPr sz="1800" dirty="0">
                <a:latin typeface="Trebuchet MS"/>
                <a:cs typeface="Trebuchet MS"/>
              </a:rPr>
              <a:t>2023/24</a:t>
            </a:r>
            <a:r>
              <a:rPr sz="1800" spc="55" dirty="0">
                <a:latin typeface="Trebuchet MS"/>
                <a:cs typeface="Trebuchet MS"/>
              </a:rPr>
              <a:t>  </a:t>
            </a:r>
            <a:r>
              <a:rPr sz="1800" dirty="0">
                <a:latin typeface="Trebuchet MS"/>
                <a:cs typeface="Trebuchet MS"/>
              </a:rPr>
              <a:t>учебном</a:t>
            </a:r>
            <a:r>
              <a:rPr sz="1800" spc="45" dirty="0">
                <a:latin typeface="Trebuchet MS"/>
                <a:cs typeface="Trebuchet MS"/>
              </a:rPr>
              <a:t>  </a:t>
            </a:r>
            <a:r>
              <a:rPr sz="1800" dirty="0">
                <a:latin typeface="Trebuchet MS"/>
                <a:cs typeface="Trebuchet MS"/>
              </a:rPr>
              <a:t>году</a:t>
            </a:r>
            <a:r>
              <a:rPr sz="1800" spc="55" dirty="0">
                <a:latin typeface="Trebuchet MS"/>
                <a:cs typeface="Trebuchet MS"/>
              </a:rPr>
              <a:t>  </a:t>
            </a:r>
            <a:r>
              <a:rPr sz="1800" dirty="0">
                <a:latin typeface="Trebuchet MS"/>
                <a:cs typeface="Trebuchet MS"/>
              </a:rPr>
              <a:t>комплекты</a:t>
            </a:r>
            <a:r>
              <a:rPr sz="1800" spc="55" dirty="0">
                <a:latin typeface="Trebuchet MS"/>
                <a:cs typeface="Trebuchet MS"/>
              </a:rPr>
              <a:t>  </a:t>
            </a:r>
            <a:r>
              <a:rPr sz="1800" dirty="0">
                <a:latin typeface="Trebuchet MS"/>
                <a:cs typeface="Trebuchet MS"/>
              </a:rPr>
              <a:t>тем</a:t>
            </a:r>
            <a:r>
              <a:rPr sz="1800" spc="50" dirty="0">
                <a:latin typeface="Trebuchet MS"/>
                <a:cs typeface="Trebuchet MS"/>
              </a:rPr>
              <a:t>  </a:t>
            </a:r>
            <a:r>
              <a:rPr sz="1800" dirty="0">
                <a:latin typeface="Trebuchet MS"/>
                <a:cs typeface="Trebuchet MS"/>
              </a:rPr>
              <a:t>итогового</a:t>
            </a:r>
            <a:r>
              <a:rPr sz="1800" spc="45" dirty="0">
                <a:latin typeface="Trebuchet MS"/>
                <a:cs typeface="Trebuchet MS"/>
              </a:rPr>
              <a:t>  </a:t>
            </a:r>
            <a:r>
              <a:rPr sz="1800" dirty="0">
                <a:latin typeface="Trebuchet MS"/>
                <a:cs typeface="Trebuchet MS"/>
              </a:rPr>
              <a:t>сочинения</a:t>
            </a:r>
            <a:r>
              <a:rPr sz="1800" spc="55" dirty="0">
                <a:latin typeface="Trebuchet MS"/>
                <a:cs typeface="Trebuchet MS"/>
              </a:rPr>
              <a:t>  </a:t>
            </a:r>
            <a:r>
              <a:rPr sz="1800" dirty="0">
                <a:latin typeface="Trebuchet MS"/>
                <a:cs typeface="Trebuchet MS"/>
              </a:rPr>
              <a:t>будут</a:t>
            </a:r>
            <a:r>
              <a:rPr sz="1800" spc="45" dirty="0">
                <a:latin typeface="Trebuchet MS"/>
                <a:cs typeface="Trebuchet MS"/>
              </a:rPr>
              <a:t>  </a:t>
            </a:r>
            <a:r>
              <a:rPr sz="1800" spc="-10" dirty="0">
                <a:latin typeface="Trebuchet MS"/>
                <a:cs typeface="Trebuchet MS"/>
              </a:rPr>
              <a:t>формироваться </a:t>
            </a:r>
            <a:r>
              <a:rPr sz="1800" dirty="0">
                <a:latin typeface="Trebuchet MS"/>
                <a:cs typeface="Trebuchet MS"/>
              </a:rPr>
              <a:t>из</a:t>
            </a:r>
            <a:r>
              <a:rPr sz="1800" spc="1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ежегодно</a:t>
            </a:r>
            <a:r>
              <a:rPr sz="1800" spc="16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пополняемого</a:t>
            </a:r>
            <a:r>
              <a:rPr sz="1800" spc="1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закрытого</a:t>
            </a:r>
            <a:r>
              <a:rPr sz="1800" spc="1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банка</a:t>
            </a:r>
            <a:r>
              <a:rPr sz="1800" spc="1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тем</a:t>
            </a:r>
            <a:r>
              <a:rPr sz="1800" spc="16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итогового</a:t>
            </a:r>
            <a:r>
              <a:rPr sz="1800" spc="1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сочинения.</a:t>
            </a:r>
            <a:r>
              <a:rPr sz="1800" spc="1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Комплекты</a:t>
            </a:r>
            <a:r>
              <a:rPr sz="1800" spc="16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будут </a:t>
            </a:r>
            <a:r>
              <a:rPr sz="1800" dirty="0">
                <a:latin typeface="Trebuchet MS"/>
                <a:cs typeface="Trebuchet MS"/>
              </a:rPr>
              <a:t>содержать</a:t>
            </a:r>
            <a:r>
              <a:rPr sz="1800" spc="10" dirty="0">
                <a:latin typeface="Trebuchet MS"/>
                <a:cs typeface="Trebuchet MS"/>
              </a:rPr>
              <a:t>  </a:t>
            </a:r>
            <a:r>
              <a:rPr sz="1800" dirty="0">
                <a:latin typeface="Trebuchet MS"/>
                <a:cs typeface="Trebuchet MS"/>
              </a:rPr>
              <a:t>как</a:t>
            </a:r>
            <a:r>
              <a:rPr sz="1800" spc="5" dirty="0">
                <a:latin typeface="Trebuchet MS"/>
                <a:cs typeface="Trebuchet MS"/>
              </a:rPr>
              <a:t>  </a:t>
            </a:r>
            <a:r>
              <a:rPr sz="1800" dirty="0">
                <a:latin typeface="Trebuchet MS"/>
                <a:cs typeface="Trebuchet MS"/>
              </a:rPr>
              <a:t>темы,</a:t>
            </a:r>
            <a:r>
              <a:rPr sz="1800" spc="10" dirty="0">
                <a:latin typeface="Trebuchet MS"/>
                <a:cs typeface="Trebuchet MS"/>
              </a:rPr>
              <a:t>  </a:t>
            </a:r>
            <a:r>
              <a:rPr sz="1800" dirty="0">
                <a:latin typeface="Trebuchet MS"/>
                <a:cs typeface="Trebuchet MS"/>
              </a:rPr>
              <a:t>которые</a:t>
            </a:r>
            <a:r>
              <a:rPr sz="1800" spc="10" dirty="0">
                <a:latin typeface="Trebuchet MS"/>
                <a:cs typeface="Trebuchet MS"/>
              </a:rPr>
              <a:t>  </a:t>
            </a:r>
            <a:r>
              <a:rPr sz="1800" dirty="0">
                <a:latin typeface="Trebuchet MS"/>
                <a:cs typeface="Trebuchet MS"/>
              </a:rPr>
              <a:t>использовались</a:t>
            </a:r>
            <a:r>
              <a:rPr sz="1800" spc="15" dirty="0">
                <a:latin typeface="Trebuchet MS"/>
                <a:cs typeface="Trebuchet MS"/>
              </a:rPr>
              <a:t>  </a:t>
            </a:r>
            <a:r>
              <a:rPr sz="1800" dirty="0">
                <a:latin typeface="Trebuchet MS"/>
                <a:cs typeface="Trebuchet MS"/>
              </a:rPr>
              <a:t>в</a:t>
            </a:r>
            <a:r>
              <a:rPr sz="1800" spc="5" dirty="0">
                <a:latin typeface="Trebuchet MS"/>
                <a:cs typeface="Trebuchet MS"/>
              </a:rPr>
              <a:t>  </a:t>
            </a:r>
            <a:r>
              <a:rPr sz="1800" dirty="0">
                <a:latin typeface="Trebuchet MS"/>
                <a:cs typeface="Trebuchet MS"/>
              </a:rPr>
              <a:t>прошлые</a:t>
            </a:r>
            <a:r>
              <a:rPr sz="1800" spc="10" dirty="0">
                <a:latin typeface="Trebuchet MS"/>
                <a:cs typeface="Trebuchet MS"/>
              </a:rPr>
              <a:t>  </a:t>
            </a:r>
            <a:r>
              <a:rPr sz="1800" dirty="0">
                <a:latin typeface="Trebuchet MS"/>
                <a:cs typeface="Trebuchet MS"/>
              </a:rPr>
              <a:t>годы,</a:t>
            </a:r>
            <a:r>
              <a:rPr sz="1800" spc="5" dirty="0">
                <a:latin typeface="Trebuchet MS"/>
                <a:cs typeface="Trebuchet MS"/>
              </a:rPr>
              <a:t>  </a:t>
            </a:r>
            <a:r>
              <a:rPr sz="1800" dirty="0">
                <a:latin typeface="Trebuchet MS"/>
                <a:cs typeface="Trebuchet MS"/>
              </a:rPr>
              <a:t>так</a:t>
            </a:r>
            <a:r>
              <a:rPr sz="1800" spc="5" dirty="0">
                <a:latin typeface="Trebuchet MS"/>
                <a:cs typeface="Trebuchet MS"/>
              </a:rPr>
              <a:t>  </a:t>
            </a:r>
            <a:r>
              <a:rPr sz="1800" dirty="0">
                <a:latin typeface="Trebuchet MS"/>
                <a:cs typeface="Trebuchet MS"/>
              </a:rPr>
              <a:t>и</a:t>
            </a:r>
            <a:r>
              <a:rPr sz="1800" spc="15" dirty="0">
                <a:latin typeface="Trebuchet MS"/>
                <a:cs typeface="Trebuchet MS"/>
              </a:rPr>
              <a:t>  </a:t>
            </a:r>
            <a:r>
              <a:rPr sz="1800" dirty="0">
                <a:latin typeface="Trebuchet MS"/>
                <a:cs typeface="Trebuchet MS"/>
              </a:rPr>
              <a:t>новые  </a:t>
            </a:r>
            <a:r>
              <a:rPr sz="1800" spc="-10" dirty="0">
                <a:latin typeface="Trebuchet MS"/>
                <a:cs typeface="Trebuchet MS"/>
              </a:rPr>
              <a:t>темы, </a:t>
            </a:r>
            <a:r>
              <a:rPr sz="1800" dirty="0">
                <a:latin typeface="Trebuchet MS"/>
                <a:cs typeface="Trebuchet MS"/>
              </a:rPr>
              <a:t>разработанные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в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2022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и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2023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гг.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183623" y="3589020"/>
            <a:ext cx="2914015" cy="3159760"/>
            <a:chOff x="9183623" y="3589020"/>
            <a:chExt cx="2914015" cy="3159760"/>
          </a:xfrm>
        </p:grpSpPr>
        <p:sp>
          <p:nvSpPr>
            <p:cNvPr id="18" name="object 18"/>
            <p:cNvSpPr/>
            <p:nvPr/>
          </p:nvSpPr>
          <p:spPr>
            <a:xfrm>
              <a:off x="9193529" y="3598926"/>
              <a:ext cx="2894330" cy="3139440"/>
            </a:xfrm>
            <a:custGeom>
              <a:avLst/>
              <a:gdLst/>
              <a:ahLst/>
              <a:cxnLst/>
              <a:rect l="l" t="t" r="r" b="b"/>
              <a:pathLst>
                <a:path w="2894329" h="3139440">
                  <a:moveTo>
                    <a:pt x="2894076" y="0"/>
                  </a:moveTo>
                  <a:lnTo>
                    <a:pt x="0" y="0"/>
                  </a:lnTo>
                  <a:lnTo>
                    <a:pt x="0" y="3139440"/>
                  </a:lnTo>
                  <a:lnTo>
                    <a:pt x="2894076" y="3139440"/>
                  </a:lnTo>
                  <a:lnTo>
                    <a:pt x="28940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193529" y="3598926"/>
              <a:ext cx="2894330" cy="3139440"/>
            </a:xfrm>
            <a:custGeom>
              <a:avLst/>
              <a:gdLst/>
              <a:ahLst/>
              <a:cxnLst/>
              <a:rect l="l" t="t" r="r" b="b"/>
              <a:pathLst>
                <a:path w="2894329" h="3139440">
                  <a:moveTo>
                    <a:pt x="0" y="3139440"/>
                  </a:moveTo>
                  <a:lnTo>
                    <a:pt x="2894076" y="3139440"/>
                  </a:lnTo>
                  <a:lnTo>
                    <a:pt x="2894076" y="0"/>
                  </a:lnTo>
                  <a:lnTo>
                    <a:pt x="0" y="0"/>
                  </a:lnTo>
                  <a:lnTo>
                    <a:pt x="0" y="3139440"/>
                  </a:lnTo>
                  <a:close/>
                </a:path>
              </a:pathLst>
            </a:custGeom>
            <a:ln w="19812">
              <a:solidFill>
                <a:srgbClr val="539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364218" y="3626611"/>
            <a:ext cx="2550795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По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согласованию</a:t>
            </a:r>
            <a:endParaRPr sz="1800">
              <a:latin typeface="Microsoft Sans Serif"/>
              <a:cs typeface="Microsoft Sans Serif"/>
            </a:endParaRPr>
          </a:p>
          <a:p>
            <a:pPr marL="29209" marR="19050" algn="ctr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с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Советом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по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вопросам проведения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итогового </a:t>
            </a:r>
            <a:r>
              <a:rPr sz="1800" dirty="0">
                <a:latin typeface="Microsoft Sans Serif"/>
                <a:cs typeface="Microsoft Sans Serif"/>
              </a:rPr>
              <a:t>сочинения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раздел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3</a:t>
            </a:r>
            <a:endParaRPr sz="1800">
              <a:latin typeface="Microsoft Sans Serif"/>
              <a:cs typeface="Microsoft Sans Serif"/>
            </a:endParaRPr>
          </a:p>
          <a:p>
            <a:pPr marL="163195" marR="154940" algn="ctr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«Природа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культура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жизни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человека» </a:t>
            </a:r>
            <a:r>
              <a:rPr sz="1800" dirty="0">
                <a:latin typeface="Microsoft Sans Serif"/>
                <a:cs typeface="Microsoft Sans Serif"/>
              </a:rPr>
              <a:t>добавлен</a:t>
            </a:r>
            <a:r>
              <a:rPr sz="1800" spc="-10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новый </a:t>
            </a:r>
            <a:r>
              <a:rPr sz="1800" spc="-25" dirty="0">
                <a:latin typeface="Microsoft Sans Serif"/>
                <a:cs typeface="Microsoft Sans Serif"/>
              </a:rPr>
              <a:t>подраздел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«Язык</a:t>
            </a:r>
            <a:endParaRPr sz="1800">
              <a:latin typeface="Microsoft Sans Serif"/>
              <a:cs typeface="Microsoft Sans Serif"/>
            </a:endParaRPr>
          </a:p>
          <a:p>
            <a:pPr marL="12700" marR="5080" indent="57785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Microsoft Sans Serif"/>
                <a:cs typeface="Microsoft Sans Serif"/>
              </a:rPr>
              <a:t>и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языковая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личность».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связи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этим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уточнен </a:t>
            </a:r>
            <a:r>
              <a:rPr sz="1800" spc="-25" dirty="0">
                <a:latin typeface="Microsoft Sans Serif"/>
                <a:cs typeface="Microsoft Sans Serif"/>
              </a:rPr>
              <a:t>комментарий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к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разделу.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84022" y="4998465"/>
            <a:ext cx="8425180" cy="1623695"/>
            <a:chOff x="684022" y="4998465"/>
            <a:chExt cx="8425180" cy="1623695"/>
          </a:xfrm>
        </p:grpSpPr>
        <p:sp>
          <p:nvSpPr>
            <p:cNvPr id="5" name="object 5"/>
            <p:cNvSpPr/>
            <p:nvPr/>
          </p:nvSpPr>
          <p:spPr>
            <a:xfrm>
              <a:off x="694182" y="5008625"/>
              <a:ext cx="8404860" cy="1603375"/>
            </a:xfrm>
            <a:custGeom>
              <a:avLst/>
              <a:gdLst/>
              <a:ahLst/>
              <a:cxnLst/>
              <a:rect l="l" t="t" r="r" b="b"/>
              <a:pathLst>
                <a:path w="8404860" h="1603375">
                  <a:moveTo>
                    <a:pt x="8137652" y="0"/>
                  </a:moveTo>
                  <a:lnTo>
                    <a:pt x="267208" y="0"/>
                  </a:lnTo>
                  <a:lnTo>
                    <a:pt x="219177" y="4305"/>
                  </a:lnTo>
                  <a:lnTo>
                    <a:pt x="173970" y="16717"/>
                  </a:lnTo>
                  <a:lnTo>
                    <a:pt x="132343" y="36481"/>
                  </a:lnTo>
                  <a:lnTo>
                    <a:pt x="95049" y="62844"/>
                  </a:lnTo>
                  <a:lnTo>
                    <a:pt x="62844" y="95049"/>
                  </a:lnTo>
                  <a:lnTo>
                    <a:pt x="36481" y="132343"/>
                  </a:lnTo>
                  <a:lnTo>
                    <a:pt x="16717" y="173970"/>
                  </a:lnTo>
                  <a:lnTo>
                    <a:pt x="4305" y="219177"/>
                  </a:lnTo>
                  <a:lnTo>
                    <a:pt x="0" y="267208"/>
                  </a:lnTo>
                  <a:lnTo>
                    <a:pt x="0" y="1336040"/>
                  </a:lnTo>
                  <a:lnTo>
                    <a:pt x="4305" y="1384070"/>
                  </a:lnTo>
                  <a:lnTo>
                    <a:pt x="16717" y="1429277"/>
                  </a:lnTo>
                  <a:lnTo>
                    <a:pt x="36481" y="1470904"/>
                  </a:lnTo>
                  <a:lnTo>
                    <a:pt x="62844" y="1508198"/>
                  </a:lnTo>
                  <a:lnTo>
                    <a:pt x="95049" y="1540403"/>
                  </a:lnTo>
                  <a:lnTo>
                    <a:pt x="132343" y="1566766"/>
                  </a:lnTo>
                  <a:lnTo>
                    <a:pt x="173970" y="1586530"/>
                  </a:lnTo>
                  <a:lnTo>
                    <a:pt x="219177" y="1598942"/>
                  </a:lnTo>
                  <a:lnTo>
                    <a:pt x="267208" y="1603248"/>
                  </a:lnTo>
                  <a:lnTo>
                    <a:pt x="8137652" y="1603248"/>
                  </a:lnTo>
                  <a:lnTo>
                    <a:pt x="8185682" y="1598942"/>
                  </a:lnTo>
                  <a:lnTo>
                    <a:pt x="8230889" y="1586530"/>
                  </a:lnTo>
                  <a:lnTo>
                    <a:pt x="8272516" y="1566766"/>
                  </a:lnTo>
                  <a:lnTo>
                    <a:pt x="8309810" y="1540403"/>
                  </a:lnTo>
                  <a:lnTo>
                    <a:pt x="8342015" y="1508198"/>
                  </a:lnTo>
                  <a:lnTo>
                    <a:pt x="8368378" y="1470904"/>
                  </a:lnTo>
                  <a:lnTo>
                    <a:pt x="8388142" y="1429277"/>
                  </a:lnTo>
                  <a:lnTo>
                    <a:pt x="8400554" y="1384070"/>
                  </a:lnTo>
                  <a:lnTo>
                    <a:pt x="8404860" y="1336040"/>
                  </a:lnTo>
                  <a:lnTo>
                    <a:pt x="8404860" y="267208"/>
                  </a:lnTo>
                  <a:lnTo>
                    <a:pt x="8400554" y="219177"/>
                  </a:lnTo>
                  <a:lnTo>
                    <a:pt x="8388142" y="173970"/>
                  </a:lnTo>
                  <a:lnTo>
                    <a:pt x="8368378" y="132343"/>
                  </a:lnTo>
                  <a:lnTo>
                    <a:pt x="8342015" y="95049"/>
                  </a:lnTo>
                  <a:lnTo>
                    <a:pt x="8309810" y="62844"/>
                  </a:lnTo>
                  <a:lnTo>
                    <a:pt x="8272516" y="36481"/>
                  </a:lnTo>
                  <a:lnTo>
                    <a:pt x="8230889" y="16717"/>
                  </a:lnTo>
                  <a:lnTo>
                    <a:pt x="8185682" y="4305"/>
                  </a:lnTo>
                  <a:lnTo>
                    <a:pt x="8137652" y="0"/>
                  </a:lnTo>
                  <a:close/>
                </a:path>
              </a:pathLst>
            </a:custGeom>
            <a:solidFill>
              <a:srgbClr val="D4E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4182" y="5008625"/>
              <a:ext cx="8404860" cy="1603375"/>
            </a:xfrm>
            <a:custGeom>
              <a:avLst/>
              <a:gdLst/>
              <a:ahLst/>
              <a:cxnLst/>
              <a:rect l="l" t="t" r="r" b="b"/>
              <a:pathLst>
                <a:path w="8404860" h="1603375">
                  <a:moveTo>
                    <a:pt x="0" y="267208"/>
                  </a:moveTo>
                  <a:lnTo>
                    <a:pt x="4305" y="219177"/>
                  </a:lnTo>
                  <a:lnTo>
                    <a:pt x="16717" y="173970"/>
                  </a:lnTo>
                  <a:lnTo>
                    <a:pt x="36481" y="132343"/>
                  </a:lnTo>
                  <a:lnTo>
                    <a:pt x="62844" y="95049"/>
                  </a:lnTo>
                  <a:lnTo>
                    <a:pt x="95049" y="62844"/>
                  </a:lnTo>
                  <a:lnTo>
                    <a:pt x="132343" y="36481"/>
                  </a:lnTo>
                  <a:lnTo>
                    <a:pt x="173970" y="16717"/>
                  </a:lnTo>
                  <a:lnTo>
                    <a:pt x="219177" y="4305"/>
                  </a:lnTo>
                  <a:lnTo>
                    <a:pt x="267208" y="0"/>
                  </a:lnTo>
                  <a:lnTo>
                    <a:pt x="8137652" y="0"/>
                  </a:lnTo>
                  <a:lnTo>
                    <a:pt x="8185682" y="4305"/>
                  </a:lnTo>
                  <a:lnTo>
                    <a:pt x="8230889" y="16717"/>
                  </a:lnTo>
                  <a:lnTo>
                    <a:pt x="8272516" y="36481"/>
                  </a:lnTo>
                  <a:lnTo>
                    <a:pt x="8309810" y="62844"/>
                  </a:lnTo>
                  <a:lnTo>
                    <a:pt x="8342015" y="95049"/>
                  </a:lnTo>
                  <a:lnTo>
                    <a:pt x="8368378" y="132343"/>
                  </a:lnTo>
                  <a:lnTo>
                    <a:pt x="8388142" y="173970"/>
                  </a:lnTo>
                  <a:lnTo>
                    <a:pt x="8400554" y="219177"/>
                  </a:lnTo>
                  <a:lnTo>
                    <a:pt x="8404860" y="267208"/>
                  </a:lnTo>
                  <a:lnTo>
                    <a:pt x="8404860" y="1336040"/>
                  </a:lnTo>
                  <a:lnTo>
                    <a:pt x="8400554" y="1384070"/>
                  </a:lnTo>
                  <a:lnTo>
                    <a:pt x="8388142" y="1429277"/>
                  </a:lnTo>
                  <a:lnTo>
                    <a:pt x="8368378" y="1470904"/>
                  </a:lnTo>
                  <a:lnTo>
                    <a:pt x="8342015" y="1508198"/>
                  </a:lnTo>
                  <a:lnTo>
                    <a:pt x="8309810" y="1540403"/>
                  </a:lnTo>
                  <a:lnTo>
                    <a:pt x="8272516" y="1566766"/>
                  </a:lnTo>
                  <a:lnTo>
                    <a:pt x="8230889" y="1586530"/>
                  </a:lnTo>
                  <a:lnTo>
                    <a:pt x="8185682" y="1598942"/>
                  </a:lnTo>
                  <a:lnTo>
                    <a:pt x="8137652" y="1603248"/>
                  </a:lnTo>
                  <a:lnTo>
                    <a:pt x="267208" y="1603248"/>
                  </a:lnTo>
                  <a:lnTo>
                    <a:pt x="219177" y="1598942"/>
                  </a:lnTo>
                  <a:lnTo>
                    <a:pt x="173970" y="1586530"/>
                  </a:lnTo>
                  <a:lnTo>
                    <a:pt x="132343" y="1566766"/>
                  </a:lnTo>
                  <a:lnTo>
                    <a:pt x="95049" y="1540403"/>
                  </a:lnTo>
                  <a:lnTo>
                    <a:pt x="62844" y="1508198"/>
                  </a:lnTo>
                  <a:lnTo>
                    <a:pt x="36481" y="1470904"/>
                  </a:lnTo>
                  <a:lnTo>
                    <a:pt x="16717" y="1429277"/>
                  </a:lnTo>
                  <a:lnTo>
                    <a:pt x="4305" y="1384070"/>
                  </a:lnTo>
                  <a:lnTo>
                    <a:pt x="0" y="1336040"/>
                  </a:lnTo>
                  <a:lnTo>
                    <a:pt x="0" y="267208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19073" y="5131689"/>
            <a:ext cx="812101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u="sng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Результатом</a:t>
            </a:r>
            <a:r>
              <a:rPr sz="2000" b="1" i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рассмотрения</a:t>
            </a:r>
            <a:r>
              <a:rPr sz="2000" b="1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апелляции</a:t>
            </a:r>
            <a:r>
              <a:rPr sz="2000" b="1" i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может</a:t>
            </a:r>
            <a:r>
              <a:rPr sz="2000" b="1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быть:</a:t>
            </a:r>
            <a:endParaRPr sz="2000">
              <a:latin typeface="Arial"/>
              <a:cs typeface="Arial"/>
            </a:endParaRPr>
          </a:p>
          <a:p>
            <a:pPr marL="165100" indent="-152400"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Char char="-"/>
              <a:tabLst>
                <a:tab pos="165100" algn="l"/>
              </a:tabLst>
            </a:pP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отклонение</a:t>
            </a:r>
            <a:r>
              <a:rPr sz="2000" b="1" i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апелляции</a:t>
            </a:r>
            <a:r>
              <a:rPr sz="2000" b="1" i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20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сохранение</a:t>
            </a:r>
            <a:r>
              <a:rPr sz="2000" b="1" i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выставленных</a:t>
            </a:r>
            <a:r>
              <a:rPr sz="2000" b="1" i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баллов;</a:t>
            </a:r>
            <a:endParaRPr sz="2000">
              <a:latin typeface="Arial"/>
              <a:cs typeface="Arial"/>
            </a:endParaRPr>
          </a:p>
          <a:p>
            <a:pPr marL="165100" indent="-152400">
              <a:lnSpc>
                <a:spcPct val="100000"/>
              </a:lnSpc>
              <a:buClr>
                <a:srgbClr val="001F5F"/>
              </a:buClr>
              <a:buChar char="-"/>
              <a:tabLst>
                <a:tab pos="165100" algn="l"/>
              </a:tabLst>
            </a:pPr>
            <a:r>
              <a:rPr sz="20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удовлетворение</a:t>
            </a:r>
            <a:r>
              <a:rPr sz="2000" b="1" i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апелляции</a:t>
            </a:r>
            <a:r>
              <a:rPr sz="2000" b="1" i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2000" b="1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выставление</a:t>
            </a:r>
            <a:r>
              <a:rPr sz="2000" b="1" i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других</a:t>
            </a:r>
            <a:r>
              <a:rPr sz="2000" b="1" i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баллов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(как</a:t>
            </a:r>
            <a:r>
              <a:rPr sz="2000" b="1" i="1" u="sng" spc="-5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</a:t>
            </a:r>
            <a:r>
              <a:rPr sz="2000" b="1" i="1" u="sng" spc="-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сторону</a:t>
            </a:r>
            <a:r>
              <a:rPr sz="2000" b="1" i="1" u="sng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увеличения,</a:t>
            </a:r>
            <a:r>
              <a:rPr sz="2000" b="1" i="1" u="sng" spc="-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так</a:t>
            </a:r>
            <a:r>
              <a:rPr sz="2000" b="1" i="1" u="sng" spc="-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и</a:t>
            </a:r>
            <a:r>
              <a:rPr sz="2000" b="1" i="1" u="sng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</a:t>
            </a:r>
            <a:r>
              <a:rPr sz="2000" b="1" i="1" u="sng" spc="-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сторону</a:t>
            </a:r>
            <a:r>
              <a:rPr sz="2000" b="1" i="1" u="sng" spc="-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уменьшения).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93419" y="1915667"/>
            <a:ext cx="8426450" cy="896619"/>
            <a:chOff x="693419" y="1915667"/>
            <a:chExt cx="8426450" cy="896619"/>
          </a:xfrm>
        </p:grpSpPr>
        <p:sp>
          <p:nvSpPr>
            <p:cNvPr id="9" name="object 9"/>
            <p:cNvSpPr/>
            <p:nvPr/>
          </p:nvSpPr>
          <p:spPr>
            <a:xfrm>
              <a:off x="703325" y="1925573"/>
              <a:ext cx="8406765" cy="876300"/>
            </a:xfrm>
            <a:custGeom>
              <a:avLst/>
              <a:gdLst/>
              <a:ahLst/>
              <a:cxnLst/>
              <a:rect l="l" t="t" r="r" b="b"/>
              <a:pathLst>
                <a:path w="8406765" h="876300">
                  <a:moveTo>
                    <a:pt x="8260333" y="0"/>
                  </a:moveTo>
                  <a:lnTo>
                    <a:pt x="146049" y="0"/>
                  </a:lnTo>
                  <a:lnTo>
                    <a:pt x="99888" y="7447"/>
                  </a:lnTo>
                  <a:lnTo>
                    <a:pt x="59796" y="28183"/>
                  </a:lnTo>
                  <a:lnTo>
                    <a:pt x="28180" y="59801"/>
                  </a:lnTo>
                  <a:lnTo>
                    <a:pt x="7446" y="99893"/>
                  </a:lnTo>
                  <a:lnTo>
                    <a:pt x="0" y="146050"/>
                  </a:lnTo>
                  <a:lnTo>
                    <a:pt x="0" y="730250"/>
                  </a:lnTo>
                  <a:lnTo>
                    <a:pt x="7446" y="776406"/>
                  </a:lnTo>
                  <a:lnTo>
                    <a:pt x="28180" y="816498"/>
                  </a:lnTo>
                  <a:lnTo>
                    <a:pt x="59796" y="848116"/>
                  </a:lnTo>
                  <a:lnTo>
                    <a:pt x="99888" y="868852"/>
                  </a:lnTo>
                  <a:lnTo>
                    <a:pt x="146049" y="876300"/>
                  </a:lnTo>
                  <a:lnTo>
                    <a:pt x="8260333" y="876300"/>
                  </a:lnTo>
                  <a:lnTo>
                    <a:pt x="8306490" y="868852"/>
                  </a:lnTo>
                  <a:lnTo>
                    <a:pt x="8346582" y="848116"/>
                  </a:lnTo>
                  <a:lnTo>
                    <a:pt x="8378200" y="816498"/>
                  </a:lnTo>
                  <a:lnTo>
                    <a:pt x="8398936" y="776406"/>
                  </a:lnTo>
                  <a:lnTo>
                    <a:pt x="8406384" y="730250"/>
                  </a:lnTo>
                  <a:lnTo>
                    <a:pt x="8406384" y="146050"/>
                  </a:lnTo>
                  <a:lnTo>
                    <a:pt x="8398936" y="99893"/>
                  </a:lnTo>
                  <a:lnTo>
                    <a:pt x="8378200" y="59801"/>
                  </a:lnTo>
                  <a:lnTo>
                    <a:pt x="8346582" y="28183"/>
                  </a:lnTo>
                  <a:lnTo>
                    <a:pt x="8306490" y="7447"/>
                  </a:lnTo>
                  <a:lnTo>
                    <a:pt x="8260333" y="0"/>
                  </a:lnTo>
                  <a:close/>
                </a:path>
              </a:pathLst>
            </a:custGeom>
            <a:solidFill>
              <a:srgbClr val="D4E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3325" y="1925573"/>
              <a:ext cx="8406765" cy="876300"/>
            </a:xfrm>
            <a:custGeom>
              <a:avLst/>
              <a:gdLst/>
              <a:ahLst/>
              <a:cxnLst/>
              <a:rect l="l" t="t" r="r" b="b"/>
              <a:pathLst>
                <a:path w="8406765" h="876300">
                  <a:moveTo>
                    <a:pt x="0" y="146050"/>
                  </a:moveTo>
                  <a:lnTo>
                    <a:pt x="7446" y="99893"/>
                  </a:lnTo>
                  <a:lnTo>
                    <a:pt x="28180" y="59801"/>
                  </a:lnTo>
                  <a:lnTo>
                    <a:pt x="59796" y="28183"/>
                  </a:lnTo>
                  <a:lnTo>
                    <a:pt x="99888" y="7447"/>
                  </a:lnTo>
                  <a:lnTo>
                    <a:pt x="146049" y="0"/>
                  </a:lnTo>
                  <a:lnTo>
                    <a:pt x="8260333" y="0"/>
                  </a:lnTo>
                  <a:lnTo>
                    <a:pt x="8306490" y="7447"/>
                  </a:lnTo>
                  <a:lnTo>
                    <a:pt x="8346582" y="28183"/>
                  </a:lnTo>
                  <a:lnTo>
                    <a:pt x="8378200" y="59801"/>
                  </a:lnTo>
                  <a:lnTo>
                    <a:pt x="8398936" y="99893"/>
                  </a:lnTo>
                  <a:lnTo>
                    <a:pt x="8406384" y="146050"/>
                  </a:lnTo>
                  <a:lnTo>
                    <a:pt x="8406384" y="730250"/>
                  </a:lnTo>
                  <a:lnTo>
                    <a:pt x="8398936" y="776406"/>
                  </a:lnTo>
                  <a:lnTo>
                    <a:pt x="8378200" y="816498"/>
                  </a:lnTo>
                  <a:lnTo>
                    <a:pt x="8346582" y="848116"/>
                  </a:lnTo>
                  <a:lnTo>
                    <a:pt x="8306490" y="868852"/>
                  </a:lnTo>
                  <a:lnTo>
                    <a:pt x="8260333" y="876300"/>
                  </a:lnTo>
                  <a:lnTo>
                    <a:pt x="146049" y="876300"/>
                  </a:lnTo>
                  <a:lnTo>
                    <a:pt x="99888" y="868852"/>
                  </a:lnTo>
                  <a:lnTo>
                    <a:pt x="59796" y="848116"/>
                  </a:lnTo>
                  <a:lnTo>
                    <a:pt x="28180" y="816498"/>
                  </a:lnTo>
                  <a:lnTo>
                    <a:pt x="7446" y="776406"/>
                  </a:lnTo>
                  <a:lnTo>
                    <a:pt x="0" y="730250"/>
                  </a:lnTo>
                  <a:lnTo>
                    <a:pt x="0" y="14605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36041" y="185928"/>
            <a:ext cx="8735695" cy="1004569"/>
            <a:chOff x="336041" y="185928"/>
            <a:chExt cx="8735695" cy="1004569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8995" y="185928"/>
              <a:ext cx="2426208" cy="100431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36041" y="1120902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73354" y="2874010"/>
            <a:ext cx="8425180" cy="1488440"/>
            <a:chOff x="673354" y="2874010"/>
            <a:chExt cx="8425180" cy="1488440"/>
          </a:xfrm>
        </p:grpSpPr>
        <p:sp>
          <p:nvSpPr>
            <p:cNvPr id="15" name="object 15"/>
            <p:cNvSpPr/>
            <p:nvPr/>
          </p:nvSpPr>
          <p:spPr>
            <a:xfrm>
              <a:off x="683514" y="3475482"/>
              <a:ext cx="8404860" cy="876300"/>
            </a:xfrm>
            <a:custGeom>
              <a:avLst/>
              <a:gdLst/>
              <a:ahLst/>
              <a:cxnLst/>
              <a:rect l="l" t="t" r="r" b="b"/>
              <a:pathLst>
                <a:path w="8404860" h="876300">
                  <a:moveTo>
                    <a:pt x="8258809" y="0"/>
                  </a:moveTo>
                  <a:lnTo>
                    <a:pt x="146049" y="0"/>
                  </a:lnTo>
                  <a:lnTo>
                    <a:pt x="99888" y="7447"/>
                  </a:lnTo>
                  <a:lnTo>
                    <a:pt x="59796" y="28183"/>
                  </a:lnTo>
                  <a:lnTo>
                    <a:pt x="28180" y="59801"/>
                  </a:lnTo>
                  <a:lnTo>
                    <a:pt x="7446" y="99893"/>
                  </a:lnTo>
                  <a:lnTo>
                    <a:pt x="0" y="146049"/>
                  </a:lnTo>
                  <a:lnTo>
                    <a:pt x="0" y="730249"/>
                  </a:lnTo>
                  <a:lnTo>
                    <a:pt x="7446" y="776406"/>
                  </a:lnTo>
                  <a:lnTo>
                    <a:pt x="28180" y="816498"/>
                  </a:lnTo>
                  <a:lnTo>
                    <a:pt x="59796" y="848116"/>
                  </a:lnTo>
                  <a:lnTo>
                    <a:pt x="99888" y="868852"/>
                  </a:lnTo>
                  <a:lnTo>
                    <a:pt x="146049" y="876299"/>
                  </a:lnTo>
                  <a:lnTo>
                    <a:pt x="8258809" y="876299"/>
                  </a:lnTo>
                  <a:lnTo>
                    <a:pt x="8304966" y="868852"/>
                  </a:lnTo>
                  <a:lnTo>
                    <a:pt x="8345058" y="848116"/>
                  </a:lnTo>
                  <a:lnTo>
                    <a:pt x="8376676" y="816498"/>
                  </a:lnTo>
                  <a:lnTo>
                    <a:pt x="8397412" y="776406"/>
                  </a:lnTo>
                  <a:lnTo>
                    <a:pt x="8404860" y="730249"/>
                  </a:lnTo>
                  <a:lnTo>
                    <a:pt x="8404860" y="146049"/>
                  </a:lnTo>
                  <a:lnTo>
                    <a:pt x="8397412" y="99893"/>
                  </a:lnTo>
                  <a:lnTo>
                    <a:pt x="8376676" y="59801"/>
                  </a:lnTo>
                  <a:lnTo>
                    <a:pt x="8345058" y="28183"/>
                  </a:lnTo>
                  <a:lnTo>
                    <a:pt x="8304966" y="7447"/>
                  </a:lnTo>
                  <a:lnTo>
                    <a:pt x="8258809" y="0"/>
                  </a:lnTo>
                  <a:close/>
                </a:path>
              </a:pathLst>
            </a:custGeom>
            <a:solidFill>
              <a:srgbClr val="D4E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3514" y="3475482"/>
              <a:ext cx="8404860" cy="876300"/>
            </a:xfrm>
            <a:custGeom>
              <a:avLst/>
              <a:gdLst/>
              <a:ahLst/>
              <a:cxnLst/>
              <a:rect l="l" t="t" r="r" b="b"/>
              <a:pathLst>
                <a:path w="8404860" h="876300">
                  <a:moveTo>
                    <a:pt x="0" y="146049"/>
                  </a:moveTo>
                  <a:lnTo>
                    <a:pt x="7446" y="99893"/>
                  </a:lnTo>
                  <a:lnTo>
                    <a:pt x="28180" y="59801"/>
                  </a:lnTo>
                  <a:lnTo>
                    <a:pt x="59796" y="28183"/>
                  </a:lnTo>
                  <a:lnTo>
                    <a:pt x="99888" y="7447"/>
                  </a:lnTo>
                  <a:lnTo>
                    <a:pt x="146049" y="0"/>
                  </a:lnTo>
                  <a:lnTo>
                    <a:pt x="8258809" y="0"/>
                  </a:lnTo>
                  <a:lnTo>
                    <a:pt x="8304966" y="7447"/>
                  </a:lnTo>
                  <a:lnTo>
                    <a:pt x="8345058" y="28183"/>
                  </a:lnTo>
                  <a:lnTo>
                    <a:pt x="8376676" y="59801"/>
                  </a:lnTo>
                  <a:lnTo>
                    <a:pt x="8397412" y="99893"/>
                  </a:lnTo>
                  <a:lnTo>
                    <a:pt x="8404860" y="146049"/>
                  </a:lnTo>
                  <a:lnTo>
                    <a:pt x="8404860" y="730249"/>
                  </a:lnTo>
                  <a:lnTo>
                    <a:pt x="8397412" y="776406"/>
                  </a:lnTo>
                  <a:lnTo>
                    <a:pt x="8376676" y="816498"/>
                  </a:lnTo>
                  <a:lnTo>
                    <a:pt x="8345058" y="848116"/>
                  </a:lnTo>
                  <a:lnTo>
                    <a:pt x="8304966" y="868852"/>
                  </a:lnTo>
                  <a:lnTo>
                    <a:pt x="8258809" y="876299"/>
                  </a:lnTo>
                  <a:lnTo>
                    <a:pt x="146049" y="876299"/>
                  </a:lnTo>
                  <a:lnTo>
                    <a:pt x="99888" y="868852"/>
                  </a:lnTo>
                  <a:lnTo>
                    <a:pt x="59796" y="848116"/>
                  </a:lnTo>
                  <a:lnTo>
                    <a:pt x="28180" y="816498"/>
                  </a:lnTo>
                  <a:lnTo>
                    <a:pt x="7446" y="776406"/>
                  </a:lnTo>
                  <a:lnTo>
                    <a:pt x="0" y="730249"/>
                  </a:lnTo>
                  <a:lnTo>
                    <a:pt x="0" y="146049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22242" y="2884170"/>
              <a:ext cx="802005" cy="563880"/>
            </a:xfrm>
            <a:custGeom>
              <a:avLst/>
              <a:gdLst/>
              <a:ahLst/>
              <a:cxnLst/>
              <a:rect l="l" t="t" r="r" b="b"/>
              <a:pathLst>
                <a:path w="802004" h="563879">
                  <a:moveTo>
                    <a:pt x="601218" y="0"/>
                  </a:moveTo>
                  <a:lnTo>
                    <a:pt x="200406" y="0"/>
                  </a:lnTo>
                  <a:lnTo>
                    <a:pt x="200406" y="281939"/>
                  </a:lnTo>
                  <a:lnTo>
                    <a:pt x="0" y="281939"/>
                  </a:lnTo>
                  <a:lnTo>
                    <a:pt x="400812" y="563879"/>
                  </a:lnTo>
                  <a:lnTo>
                    <a:pt x="801624" y="281939"/>
                  </a:lnTo>
                  <a:lnTo>
                    <a:pt x="601218" y="281939"/>
                  </a:lnTo>
                  <a:lnTo>
                    <a:pt x="60121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22242" y="2884170"/>
              <a:ext cx="802005" cy="563880"/>
            </a:xfrm>
            <a:custGeom>
              <a:avLst/>
              <a:gdLst/>
              <a:ahLst/>
              <a:cxnLst/>
              <a:rect l="l" t="t" r="r" b="b"/>
              <a:pathLst>
                <a:path w="802004" h="563879">
                  <a:moveTo>
                    <a:pt x="0" y="281939"/>
                  </a:moveTo>
                  <a:lnTo>
                    <a:pt x="200406" y="281939"/>
                  </a:lnTo>
                  <a:lnTo>
                    <a:pt x="200406" y="0"/>
                  </a:lnTo>
                  <a:lnTo>
                    <a:pt x="601218" y="0"/>
                  </a:lnTo>
                  <a:lnTo>
                    <a:pt x="601218" y="281939"/>
                  </a:lnTo>
                  <a:lnTo>
                    <a:pt x="801624" y="281939"/>
                  </a:lnTo>
                  <a:lnTo>
                    <a:pt x="400812" y="563879"/>
                  </a:lnTo>
                  <a:lnTo>
                    <a:pt x="0" y="281939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27328" y="1363217"/>
            <a:ext cx="8002270" cy="1331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8665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A40020"/>
                </a:solidFill>
                <a:latin typeface="Arial"/>
                <a:cs typeface="Arial"/>
              </a:rPr>
              <a:t>Апелляция</a:t>
            </a:r>
            <a:r>
              <a:rPr sz="2400" b="1" i="1" spc="-4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A40020"/>
                </a:solidFill>
                <a:latin typeface="Arial"/>
                <a:cs typeface="Arial"/>
              </a:rPr>
              <a:t>о</a:t>
            </a:r>
            <a:r>
              <a:rPr sz="2400" b="1" i="1" spc="-4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A40020"/>
                </a:solidFill>
                <a:latin typeface="Arial"/>
                <a:cs typeface="Arial"/>
              </a:rPr>
              <a:t>несогласии</a:t>
            </a:r>
            <a:r>
              <a:rPr sz="2400" b="1" i="1" spc="-4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A40020"/>
                </a:solidFill>
                <a:latin typeface="Arial"/>
                <a:cs typeface="Arial"/>
              </a:rPr>
              <a:t>с</a:t>
            </a:r>
            <a:r>
              <a:rPr sz="2400" b="1" i="1" spc="-4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i="1" spc="-20" dirty="0">
                <a:solidFill>
                  <a:srgbClr val="A40020"/>
                </a:solidFill>
                <a:latin typeface="Arial"/>
                <a:cs typeface="Arial"/>
              </a:rPr>
              <a:t>результатами</a:t>
            </a:r>
            <a:r>
              <a:rPr sz="2400" b="1" i="1" spc="-3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i="1" spc="-25" dirty="0">
                <a:solidFill>
                  <a:srgbClr val="A40020"/>
                </a:solidFill>
                <a:latin typeface="Arial"/>
                <a:cs typeface="Arial"/>
              </a:rPr>
              <a:t>ЕГЭ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600"/>
              </a:spcBef>
            </a:pP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Подаётся</a:t>
            </a:r>
            <a:r>
              <a:rPr sz="2000" b="1" i="1" spc="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</a:t>
            </a:r>
            <a:r>
              <a:rPr sz="2000" b="1" i="1" u="sng" spc="2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течение</a:t>
            </a:r>
            <a:r>
              <a:rPr sz="2000" b="1" i="1" u="sng" spc="229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2-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х</a:t>
            </a:r>
            <a:r>
              <a:rPr sz="2000" b="1" i="1" u="sng" spc="2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рабочих</a:t>
            </a:r>
            <a:r>
              <a:rPr sz="2000" b="1" i="1" u="sng" spc="2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дней</a:t>
            </a:r>
            <a:r>
              <a:rPr sz="2000" b="1" i="1" spc="2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после</a:t>
            </a:r>
            <a:r>
              <a:rPr sz="2000" b="1" i="1" spc="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официального объявления</a:t>
            </a:r>
            <a:r>
              <a:rPr sz="2000" b="1" i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rgbClr val="001F5F"/>
                </a:solidFill>
                <a:latin typeface="Arial"/>
                <a:cs typeface="Arial"/>
              </a:rPr>
              <a:t>результатов</a:t>
            </a:r>
            <a:r>
              <a:rPr sz="2000" b="1" i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экзамена.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5162" y="3645534"/>
            <a:ext cx="7979409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Конфликтная</a:t>
            </a:r>
            <a:r>
              <a:rPr sz="2000" b="1" i="1" u="sng" spc="-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комиссия</a:t>
            </a:r>
            <a:r>
              <a:rPr sz="2000" b="1" i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рассматривает</a:t>
            </a:r>
            <a:r>
              <a:rPr sz="2000" b="1" i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апелляцию</a:t>
            </a:r>
            <a:r>
              <a:rPr sz="20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не</a:t>
            </a:r>
            <a:r>
              <a:rPr sz="20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более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4-х</a:t>
            </a:r>
            <a:r>
              <a:rPr sz="2000" b="1" i="1" u="sng" spc="-7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рабочих</a:t>
            </a:r>
            <a:r>
              <a:rPr sz="2000" b="1" i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дней</a:t>
            </a:r>
            <a:r>
              <a:rPr sz="2000" b="1" i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20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момента</a:t>
            </a:r>
            <a:r>
              <a:rPr sz="2000" b="1" i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её</a:t>
            </a:r>
            <a:r>
              <a:rPr sz="20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подачи.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212335" y="4398264"/>
            <a:ext cx="821690" cy="582295"/>
            <a:chOff x="4212335" y="4398264"/>
            <a:chExt cx="821690" cy="582295"/>
          </a:xfrm>
        </p:grpSpPr>
        <p:sp>
          <p:nvSpPr>
            <p:cNvPr id="22" name="object 22"/>
            <p:cNvSpPr/>
            <p:nvPr/>
          </p:nvSpPr>
          <p:spPr>
            <a:xfrm>
              <a:off x="4222241" y="4408170"/>
              <a:ext cx="802005" cy="562610"/>
            </a:xfrm>
            <a:custGeom>
              <a:avLst/>
              <a:gdLst/>
              <a:ahLst/>
              <a:cxnLst/>
              <a:rect l="l" t="t" r="r" b="b"/>
              <a:pathLst>
                <a:path w="802004" h="562610">
                  <a:moveTo>
                    <a:pt x="601218" y="0"/>
                  </a:moveTo>
                  <a:lnTo>
                    <a:pt x="200406" y="0"/>
                  </a:lnTo>
                  <a:lnTo>
                    <a:pt x="200406" y="281177"/>
                  </a:lnTo>
                  <a:lnTo>
                    <a:pt x="0" y="281177"/>
                  </a:lnTo>
                  <a:lnTo>
                    <a:pt x="400812" y="562355"/>
                  </a:lnTo>
                  <a:lnTo>
                    <a:pt x="801624" y="281177"/>
                  </a:lnTo>
                  <a:lnTo>
                    <a:pt x="601218" y="281177"/>
                  </a:lnTo>
                  <a:lnTo>
                    <a:pt x="60121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222241" y="4408170"/>
              <a:ext cx="802005" cy="562610"/>
            </a:xfrm>
            <a:custGeom>
              <a:avLst/>
              <a:gdLst/>
              <a:ahLst/>
              <a:cxnLst/>
              <a:rect l="l" t="t" r="r" b="b"/>
              <a:pathLst>
                <a:path w="802004" h="562610">
                  <a:moveTo>
                    <a:pt x="0" y="281177"/>
                  </a:moveTo>
                  <a:lnTo>
                    <a:pt x="200406" y="281177"/>
                  </a:lnTo>
                  <a:lnTo>
                    <a:pt x="200406" y="0"/>
                  </a:lnTo>
                  <a:lnTo>
                    <a:pt x="601218" y="0"/>
                  </a:lnTo>
                  <a:lnTo>
                    <a:pt x="601218" y="281177"/>
                  </a:lnTo>
                  <a:lnTo>
                    <a:pt x="801624" y="281177"/>
                  </a:lnTo>
                  <a:lnTo>
                    <a:pt x="400812" y="562355"/>
                  </a:lnTo>
                  <a:lnTo>
                    <a:pt x="0" y="281177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4297" rIns="0" bIns="0" rtlCol="0">
            <a:spAutoFit/>
          </a:bodyPr>
          <a:lstStyle/>
          <a:p>
            <a:pPr marL="166497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АПЕЛЛЯЦИЯ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420356" y="0"/>
            <a:ext cx="4772660" cy="6863715"/>
            <a:chOff x="7420356" y="0"/>
            <a:chExt cx="4772660" cy="6863715"/>
          </a:xfrm>
        </p:grpSpPr>
        <p:sp>
          <p:nvSpPr>
            <p:cNvPr id="4" name="object 4"/>
            <p:cNvSpPr/>
            <p:nvPr/>
          </p:nvSpPr>
          <p:spPr>
            <a:xfrm>
              <a:off x="7424928" y="3681984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2344" y="3590544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062098" y="764794"/>
            <a:ext cx="4476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20" dirty="0">
                <a:solidFill>
                  <a:srgbClr val="006600"/>
                </a:solidFill>
                <a:latin typeface="Arial"/>
                <a:cs typeface="Arial"/>
              </a:rPr>
              <a:t>Оборудование</a:t>
            </a:r>
            <a:r>
              <a:rPr sz="3600" i="0" spc="-14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3600" i="0" spc="-25" dirty="0">
                <a:solidFill>
                  <a:srgbClr val="006600"/>
                </a:solidFill>
                <a:latin typeface="Arial"/>
                <a:cs typeface="Arial"/>
              </a:rPr>
              <a:t>ППЭ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06195" y="1741445"/>
            <a:ext cx="6971030" cy="254762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  <a:tabLst>
                <a:tab pos="355600" algn="l"/>
              </a:tabLst>
            </a:pPr>
            <a:r>
              <a:rPr sz="1750" spc="10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202C31"/>
                </a:solidFill>
                <a:latin typeface="Microsoft Sans Serif"/>
                <a:cs typeface="Microsoft Sans Serif"/>
              </a:rPr>
              <a:t>В</a:t>
            </a:r>
            <a:r>
              <a:rPr sz="2200" spc="-55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202C31"/>
                </a:solidFill>
                <a:latin typeface="Microsoft Sans Serif"/>
                <a:cs typeface="Microsoft Sans Serif"/>
              </a:rPr>
              <a:t>каждой</a:t>
            </a:r>
            <a:r>
              <a:rPr sz="2200" spc="-45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202C31"/>
                </a:solidFill>
                <a:latin typeface="Microsoft Sans Serif"/>
                <a:cs typeface="Microsoft Sans Serif"/>
              </a:rPr>
              <a:t>аудитории</a:t>
            </a:r>
            <a:r>
              <a:rPr sz="2200" spc="-50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202C31"/>
                </a:solidFill>
                <a:latin typeface="Microsoft Sans Serif"/>
                <a:cs typeface="Microsoft Sans Serif"/>
              </a:rPr>
              <a:t>не</a:t>
            </a:r>
            <a:r>
              <a:rPr sz="2200" spc="-40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>
                <a:solidFill>
                  <a:srgbClr val="202C31"/>
                </a:solidFill>
                <a:latin typeface="Microsoft Sans Serif"/>
                <a:cs typeface="Microsoft Sans Serif"/>
              </a:rPr>
              <a:t>более</a:t>
            </a:r>
            <a:r>
              <a:rPr sz="2200" spc="-5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lang="ru-RU" sz="2200" spc="-50" dirty="0">
                <a:solidFill>
                  <a:srgbClr val="202C31"/>
                </a:solidFill>
                <a:latin typeface="Microsoft Sans Serif"/>
                <a:cs typeface="Microsoft Sans Serif"/>
              </a:rPr>
              <a:t>2</a:t>
            </a:r>
            <a:r>
              <a:rPr sz="2200" smtClean="0">
                <a:solidFill>
                  <a:srgbClr val="202C31"/>
                </a:solidFill>
                <a:latin typeface="Microsoft Sans Serif"/>
                <a:cs typeface="Microsoft Sans Serif"/>
              </a:rPr>
              <a:t>5</a:t>
            </a:r>
            <a:r>
              <a:rPr sz="2200" spc="-45" smtClean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202C31"/>
                </a:solidFill>
                <a:latin typeface="Microsoft Sans Serif"/>
                <a:cs typeface="Microsoft Sans Serif"/>
              </a:rPr>
              <a:t>участников</a:t>
            </a:r>
            <a:r>
              <a:rPr sz="2200" spc="-25" dirty="0">
                <a:solidFill>
                  <a:srgbClr val="202C31"/>
                </a:solidFill>
                <a:latin typeface="Microsoft Sans Serif"/>
                <a:cs typeface="Microsoft Sans Serif"/>
              </a:rPr>
              <a:t> ЕГЭ</a:t>
            </a:r>
            <a:endParaRPr sz="2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5600" algn="l"/>
                <a:tab pos="4717415" algn="l"/>
              </a:tabLst>
            </a:pPr>
            <a:r>
              <a:rPr sz="1750" spc="10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200" spc="-30" dirty="0">
                <a:solidFill>
                  <a:srgbClr val="202C31"/>
                </a:solidFill>
                <a:latin typeface="Microsoft Sans Serif"/>
                <a:cs typeface="Microsoft Sans Serif"/>
              </a:rPr>
              <a:t>Каждому</a:t>
            </a:r>
            <a:r>
              <a:rPr sz="2200" spc="-90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202C31"/>
                </a:solidFill>
                <a:latin typeface="Microsoft Sans Serif"/>
                <a:cs typeface="Microsoft Sans Serif"/>
              </a:rPr>
              <a:t>выделяется</a:t>
            </a:r>
            <a:r>
              <a:rPr sz="2200" spc="-75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202C31"/>
                </a:solidFill>
                <a:latin typeface="Microsoft Sans Serif"/>
                <a:cs typeface="Microsoft Sans Serif"/>
              </a:rPr>
              <a:t>отдельное</a:t>
            </a:r>
            <a:r>
              <a:rPr sz="2200" dirty="0">
                <a:solidFill>
                  <a:srgbClr val="202C31"/>
                </a:solidFill>
                <a:latin typeface="Microsoft Sans Serif"/>
                <a:cs typeface="Microsoft Sans Serif"/>
              </a:rPr>
              <a:t>	рабочее</a:t>
            </a:r>
            <a:r>
              <a:rPr sz="2200" spc="-125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202C31"/>
                </a:solidFill>
                <a:latin typeface="Microsoft Sans Serif"/>
                <a:cs typeface="Microsoft Sans Serif"/>
              </a:rPr>
              <a:t>место</a:t>
            </a:r>
            <a:endParaRPr sz="2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5600" algn="l"/>
              </a:tabLst>
            </a:pPr>
            <a:r>
              <a:rPr sz="1750" spc="10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200" spc="-10" dirty="0">
                <a:solidFill>
                  <a:srgbClr val="202C31"/>
                </a:solidFill>
                <a:latin typeface="Microsoft Sans Serif"/>
                <a:cs typeface="Microsoft Sans Serif"/>
              </a:rPr>
              <a:t>Выделяется</a:t>
            </a:r>
            <a:r>
              <a:rPr sz="2200" spc="-55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202C31"/>
                </a:solidFill>
                <a:latin typeface="Microsoft Sans Serif"/>
                <a:cs typeface="Microsoft Sans Serif"/>
              </a:rPr>
              <a:t>аудитория</a:t>
            </a:r>
            <a:r>
              <a:rPr sz="2200" spc="-60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202C31"/>
                </a:solidFill>
                <a:latin typeface="Microsoft Sans Serif"/>
                <a:cs typeface="Microsoft Sans Serif"/>
              </a:rPr>
              <a:t>для</a:t>
            </a:r>
            <a:r>
              <a:rPr sz="2200" spc="-65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202C31"/>
                </a:solidFill>
                <a:latin typeface="Microsoft Sans Serif"/>
                <a:cs typeface="Microsoft Sans Serif"/>
              </a:rPr>
              <a:t>личных</a:t>
            </a:r>
            <a:r>
              <a:rPr sz="2200" spc="-55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202C31"/>
                </a:solidFill>
                <a:latin typeface="Microsoft Sans Serif"/>
                <a:cs typeface="Microsoft Sans Serif"/>
              </a:rPr>
              <a:t>вещей</a:t>
            </a:r>
            <a:endParaRPr sz="2200">
              <a:latin typeface="Microsoft Sans Serif"/>
              <a:cs typeface="Microsoft Sans Serif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994"/>
              </a:spcBef>
              <a:tabLst>
                <a:tab pos="2745105" algn="l"/>
                <a:tab pos="5432425" algn="l"/>
              </a:tabLst>
            </a:pPr>
            <a:r>
              <a:rPr sz="1750" spc="15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750" spc="20" dirty="0">
                <a:solidFill>
                  <a:srgbClr val="90C225"/>
                </a:solidFill>
                <a:latin typeface="Lucida Sans Unicode"/>
                <a:cs typeface="Lucida Sans Unicode"/>
              </a:rPr>
              <a:t>  </a:t>
            </a:r>
            <a:r>
              <a:rPr sz="2200" spc="-10" dirty="0">
                <a:solidFill>
                  <a:srgbClr val="202C31"/>
                </a:solidFill>
                <a:latin typeface="Microsoft Sans Serif"/>
                <a:cs typeface="Microsoft Sans Serif"/>
              </a:rPr>
              <a:t>Аудитории</a:t>
            </a:r>
            <a:r>
              <a:rPr sz="2200" dirty="0">
                <a:solidFill>
                  <a:srgbClr val="202C31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202C31"/>
                </a:solidFill>
                <a:latin typeface="Microsoft Sans Serif"/>
                <a:cs typeface="Microsoft Sans Serif"/>
              </a:rPr>
              <a:t>оборудуются</a:t>
            </a:r>
            <a:r>
              <a:rPr sz="2200" dirty="0">
                <a:solidFill>
                  <a:srgbClr val="202C31"/>
                </a:solidFill>
                <a:latin typeface="Microsoft Sans Serif"/>
                <a:cs typeface="Microsoft Sans Serif"/>
              </a:rPr>
              <a:t>	</a:t>
            </a:r>
            <a:r>
              <a:rPr sz="2200" spc="-25" dirty="0">
                <a:solidFill>
                  <a:srgbClr val="202C31"/>
                </a:solidFill>
                <a:latin typeface="Microsoft Sans Serif"/>
                <a:cs typeface="Microsoft Sans Serif"/>
              </a:rPr>
              <a:t>средствами </a:t>
            </a:r>
            <a:r>
              <a:rPr sz="2200" dirty="0">
                <a:solidFill>
                  <a:srgbClr val="202C31"/>
                </a:solidFill>
                <a:latin typeface="Microsoft Sans Serif"/>
                <a:cs typeface="Microsoft Sans Serif"/>
              </a:rPr>
              <a:t>видеонаблюдения</a:t>
            </a:r>
            <a:r>
              <a:rPr sz="2200" spc="-5" dirty="0">
                <a:solidFill>
                  <a:srgbClr val="202C31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404040"/>
                </a:solidFill>
                <a:latin typeface="Microsoft Sans Serif"/>
                <a:cs typeface="Microsoft Sans Serif"/>
              </a:rPr>
              <a:t>(</a:t>
            </a:r>
            <a:r>
              <a:rPr sz="22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записи</a:t>
            </a:r>
            <a:r>
              <a:rPr sz="22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 </a:t>
            </a:r>
            <a:r>
              <a:rPr sz="22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хранятся</a:t>
            </a:r>
            <a:r>
              <a:rPr sz="220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 </a:t>
            </a:r>
            <a:r>
              <a:rPr sz="22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до</a:t>
            </a:r>
            <a:r>
              <a:rPr sz="220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 </a:t>
            </a:r>
            <a:r>
              <a:rPr sz="22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1</a:t>
            </a:r>
            <a:r>
              <a:rPr sz="220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 </a:t>
            </a:r>
            <a:r>
              <a:rPr sz="22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марта</a:t>
            </a:r>
            <a:r>
              <a:rPr sz="22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2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года,</a:t>
            </a:r>
            <a:r>
              <a:rPr sz="2200" u="sng" spc="-1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следующего</a:t>
            </a:r>
            <a:r>
              <a:rPr sz="2200" u="sng" spc="-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за</a:t>
            </a:r>
            <a:r>
              <a:rPr sz="2200" u="sng" spc="-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годом</a:t>
            </a:r>
            <a:r>
              <a:rPr sz="2200" u="sng" spc="-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проведения</a:t>
            </a:r>
            <a:r>
              <a:rPr sz="2200" u="sng" spc="-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экзамена</a:t>
            </a:r>
            <a:r>
              <a:rPr sz="2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)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06195" y="4391609"/>
            <a:ext cx="27914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5600" algn="l"/>
                <a:tab pos="1524635" algn="l"/>
              </a:tabLst>
            </a:pPr>
            <a:r>
              <a:rPr sz="1750" spc="10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200" spc="-25" dirty="0">
                <a:solidFill>
                  <a:srgbClr val="202C31"/>
                </a:solidFill>
                <a:latin typeface="Microsoft Sans Serif"/>
                <a:cs typeface="Microsoft Sans Serif"/>
              </a:rPr>
              <a:t>Для</a:t>
            </a:r>
            <a:r>
              <a:rPr sz="2200" dirty="0">
                <a:solidFill>
                  <a:srgbClr val="202C31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202C31"/>
                </a:solidFill>
                <a:latin typeface="Microsoft Sans Serif"/>
                <a:cs typeface="Microsoft Sans Serif"/>
              </a:rPr>
              <a:t>учащихся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38802" y="4391609"/>
            <a:ext cx="35375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19785" algn="l"/>
                <a:tab pos="2126615" algn="l"/>
              </a:tabLst>
            </a:pPr>
            <a:r>
              <a:rPr sz="2200" spc="-50" dirty="0">
                <a:solidFill>
                  <a:srgbClr val="202C31"/>
                </a:solidFill>
                <a:latin typeface="Microsoft Sans Serif"/>
                <a:cs typeface="Microsoft Sans Serif"/>
              </a:rPr>
              <a:t>с</a:t>
            </a:r>
            <a:r>
              <a:rPr sz="2200" dirty="0">
                <a:solidFill>
                  <a:srgbClr val="202C31"/>
                </a:solidFill>
                <a:latin typeface="Microsoft Sans Serif"/>
                <a:cs typeface="Microsoft Sans Serif"/>
              </a:rPr>
              <a:t>	</a:t>
            </a:r>
            <a:r>
              <a:rPr sz="2200" spc="-20" dirty="0">
                <a:solidFill>
                  <a:srgbClr val="202C31"/>
                </a:solidFill>
                <a:latin typeface="Microsoft Sans Serif"/>
                <a:cs typeface="Microsoft Sans Serif"/>
              </a:rPr>
              <a:t>ОВЗ,</a:t>
            </a:r>
            <a:r>
              <a:rPr sz="2200" dirty="0">
                <a:solidFill>
                  <a:srgbClr val="202C31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202C31"/>
                </a:solidFill>
                <a:latin typeface="Microsoft Sans Serif"/>
                <a:cs typeface="Microsoft Sans Serif"/>
              </a:rPr>
              <a:t>инвалидов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39672" y="4600473"/>
            <a:ext cx="5360035" cy="949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9220">
              <a:lnSpc>
                <a:spcPct val="137700"/>
              </a:lnSpc>
              <a:spcBef>
                <a:spcPts val="100"/>
              </a:spcBef>
            </a:pPr>
            <a:r>
              <a:rPr sz="2200" spc="-10" dirty="0">
                <a:solidFill>
                  <a:srgbClr val="202C31"/>
                </a:solidFill>
                <a:latin typeface="Microsoft Sans Serif"/>
                <a:cs typeface="Microsoft Sans Serif"/>
              </a:rPr>
              <a:t>специализированный</a:t>
            </a:r>
            <a:r>
              <a:rPr sz="2200" spc="-65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202C31"/>
                </a:solidFill>
                <a:latin typeface="Microsoft Sans Serif"/>
                <a:cs typeface="Microsoft Sans Serif"/>
              </a:rPr>
              <a:t>принцип</a:t>
            </a:r>
            <a:r>
              <a:rPr sz="2200" spc="-100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202C31"/>
                </a:solidFill>
                <a:latin typeface="Microsoft Sans Serif"/>
                <a:cs typeface="Microsoft Sans Serif"/>
              </a:rPr>
              <a:t>рассадки </a:t>
            </a:r>
            <a:r>
              <a:rPr sz="2200" spc="-20" dirty="0">
                <a:solidFill>
                  <a:srgbClr val="202C31"/>
                </a:solidFill>
                <a:latin typeface="Microsoft Sans Serif"/>
                <a:cs typeface="Microsoft Sans Serif"/>
              </a:rPr>
              <a:t>(подтверждение</a:t>
            </a:r>
            <a:r>
              <a:rPr sz="2200" spc="-40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202C31"/>
                </a:solidFill>
                <a:latin typeface="Microsoft Sans Serif"/>
                <a:cs typeface="Microsoft Sans Serif"/>
              </a:rPr>
              <a:t>документально)</a:t>
            </a:r>
            <a:endParaRPr sz="2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3495" y="3717035"/>
            <a:ext cx="7056501" cy="50393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8264" y="721945"/>
            <a:ext cx="4572182" cy="224798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79" y="35051"/>
            <a:ext cx="9108948" cy="659739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652" y="0"/>
            <a:ext cx="8666988" cy="669035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420356" y="0"/>
            <a:ext cx="4772660" cy="6863715"/>
            <a:chOff x="7420356" y="0"/>
            <a:chExt cx="4772660" cy="6863715"/>
          </a:xfrm>
        </p:grpSpPr>
        <p:sp>
          <p:nvSpPr>
            <p:cNvPr id="4" name="object 4"/>
            <p:cNvSpPr/>
            <p:nvPr/>
          </p:nvSpPr>
          <p:spPr>
            <a:xfrm>
              <a:off x="7424928" y="3681984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2344" y="3590544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49604" y="-15113"/>
            <a:ext cx="6478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25" dirty="0">
                <a:solidFill>
                  <a:srgbClr val="2A500F"/>
                </a:solidFill>
                <a:latin typeface="Times New Roman"/>
                <a:cs typeface="Times New Roman"/>
              </a:rPr>
              <a:t>Итоговая</a:t>
            </a:r>
            <a:r>
              <a:rPr sz="3600" i="0" spc="-114" dirty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sz="3600" i="0" dirty="0">
                <a:solidFill>
                  <a:srgbClr val="2A500F"/>
                </a:solidFill>
                <a:latin typeface="Times New Roman"/>
                <a:cs typeface="Times New Roman"/>
              </a:rPr>
              <a:t>отметка</a:t>
            </a:r>
            <a:r>
              <a:rPr sz="3600" i="0" spc="-110" dirty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sz="3600" i="0" dirty="0">
                <a:solidFill>
                  <a:srgbClr val="2A500F"/>
                </a:solidFill>
                <a:latin typeface="Times New Roman"/>
                <a:cs typeface="Times New Roman"/>
              </a:rPr>
              <a:t>(в</a:t>
            </a:r>
            <a:r>
              <a:rPr sz="3600" i="0" spc="-105" dirty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sz="3600" i="0" spc="-10" dirty="0">
                <a:solidFill>
                  <a:srgbClr val="2A500F"/>
                </a:solidFill>
                <a:latin typeface="Times New Roman"/>
                <a:cs typeface="Times New Roman"/>
              </a:rPr>
              <a:t>аттестате)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2087" y="1578051"/>
            <a:ext cx="8987790" cy="227457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355600" marR="5080" indent="-342900" algn="just">
              <a:lnSpc>
                <a:spcPts val="2310"/>
              </a:lnSpc>
              <a:spcBef>
                <a:spcPts val="655"/>
              </a:spcBef>
            </a:pPr>
            <a:r>
              <a:rPr sz="1900" spc="16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spc="32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Итоговая</a:t>
            </a:r>
            <a:r>
              <a:rPr sz="2400" spc="10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отметка</a:t>
            </a:r>
            <a:r>
              <a:rPr sz="2400" spc="10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2400" spc="10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среднее</a:t>
            </a:r>
            <a:r>
              <a:rPr sz="2400" spc="9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арифметическое</a:t>
            </a:r>
            <a:r>
              <a:rPr sz="2400" spc="1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61170D"/>
                </a:solidFill>
                <a:latin typeface="Times New Roman"/>
                <a:cs typeface="Times New Roman"/>
              </a:rPr>
              <a:t>полугодовых</a:t>
            </a:r>
            <a:r>
              <a:rPr sz="2400" b="1" spc="100" dirty="0">
                <a:solidFill>
                  <a:srgbClr val="61170D"/>
                </a:solidFill>
                <a:latin typeface="Times New Roman"/>
                <a:cs typeface="Times New Roman"/>
              </a:rPr>
              <a:t>  </a:t>
            </a:r>
            <a:r>
              <a:rPr sz="2400" b="1" spc="-50" dirty="0">
                <a:solidFill>
                  <a:srgbClr val="61170D"/>
                </a:solidFill>
                <a:latin typeface="Times New Roman"/>
                <a:cs typeface="Times New Roman"/>
              </a:rPr>
              <a:t>и </a:t>
            </a:r>
            <a:r>
              <a:rPr sz="2400" b="1" spc="-10" dirty="0">
                <a:solidFill>
                  <a:srgbClr val="61170D"/>
                </a:solidFill>
                <a:latin typeface="Times New Roman"/>
                <a:cs typeface="Times New Roman"/>
              </a:rPr>
              <a:t>годовых</a:t>
            </a:r>
            <a:r>
              <a:rPr sz="2400" b="1" spc="10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1170D"/>
                </a:solidFill>
                <a:latin typeface="Times New Roman"/>
                <a:cs typeface="Times New Roman"/>
              </a:rPr>
              <a:t>отметок</a:t>
            </a:r>
            <a:r>
              <a:rPr sz="2400" b="1" spc="15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1170D"/>
                </a:solidFill>
                <a:latin typeface="Times New Roman"/>
                <a:cs typeface="Times New Roman"/>
              </a:rPr>
              <a:t>за</a:t>
            </a:r>
            <a:r>
              <a:rPr sz="2400" b="1" spc="10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1170D"/>
                </a:solidFill>
                <a:latin typeface="Times New Roman"/>
                <a:cs typeface="Times New Roman"/>
              </a:rPr>
              <a:t>10</a:t>
            </a:r>
            <a:r>
              <a:rPr sz="2400" b="1" spc="15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1170D"/>
                </a:solidFill>
                <a:latin typeface="Times New Roman"/>
                <a:cs typeface="Times New Roman"/>
              </a:rPr>
              <a:t>и</a:t>
            </a:r>
            <a:r>
              <a:rPr sz="2400" b="1" spc="15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1170D"/>
                </a:solidFill>
                <a:latin typeface="Times New Roman"/>
                <a:cs typeface="Times New Roman"/>
              </a:rPr>
              <a:t>11</a:t>
            </a:r>
            <a:r>
              <a:rPr sz="2400" b="1" spc="10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1170D"/>
                </a:solidFill>
                <a:latin typeface="Times New Roman"/>
                <a:cs typeface="Times New Roman"/>
              </a:rPr>
              <a:t>классы</a:t>
            </a:r>
            <a:r>
              <a:rPr sz="2400" b="1" spc="15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1170D"/>
                </a:solidFill>
                <a:latin typeface="Times New Roman"/>
                <a:cs typeface="Times New Roman"/>
              </a:rPr>
              <a:t>(правило</a:t>
            </a:r>
            <a:r>
              <a:rPr sz="2400" b="1" spc="15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61170D"/>
                </a:solidFill>
                <a:latin typeface="Times New Roman"/>
                <a:cs typeface="Times New Roman"/>
              </a:rPr>
              <a:t>математического округления)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1000"/>
              </a:spcBef>
            </a:pPr>
            <a:r>
              <a:rPr sz="1900" spc="16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spc="150" dirty="0">
                <a:solidFill>
                  <a:srgbClr val="90C225"/>
                </a:solidFill>
                <a:latin typeface="Lucida Sans Unicode"/>
                <a:cs typeface="Lucida Sans Unicode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Аттестат</a:t>
            </a:r>
            <a:r>
              <a:rPr sz="2400" spc="4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2400" spc="4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среднем</a:t>
            </a:r>
            <a:r>
              <a:rPr sz="2400" spc="4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общем</a:t>
            </a:r>
            <a:r>
              <a:rPr sz="2400" spc="4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образовании</a:t>
            </a:r>
            <a:r>
              <a:rPr sz="2400" spc="4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sz="2400" spc="4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приложение</a:t>
            </a:r>
            <a:r>
              <a:rPr sz="2400" spc="4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к</a:t>
            </a:r>
            <a:r>
              <a:rPr sz="2400" spc="4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нему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выдаются</a:t>
            </a:r>
            <a:r>
              <a:rPr sz="2400" spc="3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лицам,</a:t>
            </a:r>
            <a:r>
              <a:rPr sz="2400" spc="3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завершившим</a:t>
            </a:r>
            <a:r>
              <a:rPr sz="2400" spc="3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обучение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по</a:t>
            </a:r>
            <a:r>
              <a:rPr sz="2400" spc="3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образовательным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программам</a:t>
            </a:r>
            <a:r>
              <a:rPr sz="2400" spc="405" dirty="0">
                <a:solidFill>
                  <a:srgbClr val="404040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среднего</a:t>
            </a:r>
            <a:r>
              <a:rPr sz="2400" spc="400" dirty="0">
                <a:solidFill>
                  <a:srgbClr val="404040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общего</a:t>
            </a:r>
            <a:r>
              <a:rPr sz="2400" spc="405" dirty="0">
                <a:solidFill>
                  <a:srgbClr val="404040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образования</a:t>
            </a:r>
            <a:r>
              <a:rPr sz="2400" spc="405" dirty="0">
                <a:solidFill>
                  <a:srgbClr val="404040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sz="2400" spc="400" dirty="0">
                <a:solidFill>
                  <a:srgbClr val="404040"/>
                </a:solidFill>
                <a:latin typeface="Times New Roman"/>
                <a:cs typeface="Times New Roman"/>
              </a:rPr>
              <a:t>   </a:t>
            </a:r>
            <a:r>
              <a:rPr sz="2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успешно прошедшим</a:t>
            </a:r>
            <a:r>
              <a:rPr sz="2400" b="1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ГИА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94893" y="236220"/>
            <a:ext cx="8737600" cy="1004569"/>
            <a:chOff x="294893" y="236220"/>
            <a:chExt cx="8737600" cy="100456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371" y="236220"/>
              <a:ext cx="2424684" cy="10043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4893" y="1171194"/>
              <a:ext cx="8737600" cy="0"/>
            </a:xfrm>
            <a:custGeom>
              <a:avLst/>
              <a:gdLst/>
              <a:ahLst/>
              <a:cxnLst/>
              <a:rect l="l" t="t" r="r" b="b"/>
              <a:pathLst>
                <a:path w="8737600">
                  <a:moveTo>
                    <a:pt x="0" y="0"/>
                  </a:moveTo>
                  <a:lnTo>
                    <a:pt x="8737091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439" rIns="0" bIns="0" rtlCol="0">
            <a:spAutoFit/>
          </a:bodyPr>
          <a:lstStyle/>
          <a:p>
            <a:pPr marL="25527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rebuchet MS"/>
                <a:cs typeface="Trebuchet MS"/>
              </a:rPr>
              <a:t>Кто</a:t>
            </a:r>
            <a:r>
              <a:rPr sz="2800" spc="-10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может</a:t>
            </a:r>
            <a:r>
              <a:rPr sz="2800" spc="-10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участвовать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в</a:t>
            </a:r>
            <a:r>
              <a:rPr sz="2800" spc="-100" dirty="0">
                <a:latin typeface="Trebuchet MS"/>
                <a:cs typeface="Trebuchet MS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ЕГЭ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3074" y="1300098"/>
            <a:ext cx="8597900" cy="2361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5110" algn="ctr">
              <a:lnSpc>
                <a:spcPct val="100000"/>
              </a:lnSpc>
              <a:spcBef>
                <a:spcPts val="95"/>
              </a:spcBef>
            </a:pPr>
            <a:r>
              <a:rPr sz="2800" b="1" i="1" u="sng" dirty="0">
                <a:solidFill>
                  <a:srgbClr val="2A500F"/>
                </a:solidFill>
                <a:uFill>
                  <a:solidFill>
                    <a:srgbClr val="2A500F"/>
                  </a:solidFill>
                </a:uFill>
                <a:latin typeface="Arial"/>
                <a:cs typeface="Arial"/>
              </a:rPr>
              <a:t>К</a:t>
            </a:r>
            <a:r>
              <a:rPr sz="2800" b="1" i="1" u="sng" spc="-20" dirty="0">
                <a:solidFill>
                  <a:srgbClr val="2A500F"/>
                </a:solidFill>
                <a:uFill>
                  <a:solidFill>
                    <a:srgbClr val="2A500F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sng" dirty="0">
                <a:solidFill>
                  <a:srgbClr val="2A500F"/>
                </a:solidFill>
                <a:uFill>
                  <a:solidFill>
                    <a:srgbClr val="2A500F"/>
                  </a:solidFill>
                </a:uFill>
                <a:latin typeface="Arial"/>
                <a:cs typeface="Arial"/>
              </a:rPr>
              <a:t>ЕГЭ</a:t>
            </a:r>
            <a:r>
              <a:rPr sz="2800" b="1" i="1" u="sng" spc="-25" dirty="0">
                <a:solidFill>
                  <a:srgbClr val="2A500F"/>
                </a:solidFill>
                <a:uFill>
                  <a:solidFill>
                    <a:srgbClr val="2A500F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sng" spc="-10" dirty="0">
                <a:solidFill>
                  <a:srgbClr val="2A500F"/>
                </a:solidFill>
                <a:uFill>
                  <a:solidFill>
                    <a:srgbClr val="2A500F"/>
                  </a:solidFill>
                </a:uFill>
                <a:latin typeface="Arial"/>
                <a:cs typeface="Arial"/>
              </a:rPr>
              <a:t>допускаются</a:t>
            </a:r>
            <a:endParaRPr sz="2800">
              <a:latin typeface="Arial"/>
              <a:cs typeface="Arial"/>
            </a:endParaRPr>
          </a:p>
          <a:p>
            <a:pPr marL="244475" algn="ctr">
              <a:lnSpc>
                <a:spcPct val="100000"/>
              </a:lnSpc>
            </a:pPr>
            <a:r>
              <a:rPr sz="2800" b="1" i="1" u="sng" dirty="0">
                <a:solidFill>
                  <a:srgbClr val="2A500F"/>
                </a:solidFill>
                <a:uFill>
                  <a:solidFill>
                    <a:srgbClr val="2A500F"/>
                  </a:solidFill>
                </a:uFill>
                <a:latin typeface="Arial"/>
                <a:cs typeface="Arial"/>
              </a:rPr>
              <a:t>выпускники</a:t>
            </a:r>
            <a:r>
              <a:rPr sz="2800" b="1" i="1" u="sng" spc="-165" dirty="0">
                <a:solidFill>
                  <a:srgbClr val="2A500F"/>
                </a:solidFill>
                <a:uFill>
                  <a:solidFill>
                    <a:srgbClr val="2A500F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sng" spc="-10" dirty="0">
                <a:solidFill>
                  <a:srgbClr val="2A500F"/>
                </a:solidFill>
                <a:uFill>
                  <a:solidFill>
                    <a:srgbClr val="2A500F"/>
                  </a:solidFill>
                </a:uFill>
                <a:latin typeface="Arial"/>
                <a:cs typeface="Arial"/>
              </a:rPr>
              <a:t>текущего</a:t>
            </a:r>
            <a:r>
              <a:rPr sz="2800" b="1" i="1" u="sng" spc="-155" dirty="0">
                <a:solidFill>
                  <a:srgbClr val="2A500F"/>
                </a:solidFill>
                <a:uFill>
                  <a:solidFill>
                    <a:srgbClr val="2A500F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sng" spc="-10" dirty="0">
                <a:solidFill>
                  <a:srgbClr val="2A500F"/>
                </a:solidFill>
                <a:uFill>
                  <a:solidFill>
                    <a:srgbClr val="2A500F"/>
                  </a:solidFill>
                </a:uFill>
                <a:latin typeface="Arial"/>
                <a:cs typeface="Arial"/>
              </a:rPr>
              <a:t>года:</a:t>
            </a:r>
            <a:endParaRPr sz="2800">
              <a:latin typeface="Arial"/>
              <a:cs typeface="Arial"/>
            </a:endParaRPr>
          </a:p>
          <a:p>
            <a:pPr marL="469900" marR="5080" indent="-457834" algn="just">
              <a:lnSpc>
                <a:spcPct val="100000"/>
              </a:lnSpc>
              <a:spcBef>
                <a:spcPts val="1600"/>
              </a:spcBef>
              <a:buFont typeface="Wingdings"/>
              <a:buChar char=""/>
              <a:tabLst>
                <a:tab pos="469900" algn="l"/>
              </a:tabLst>
            </a:pP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не</a:t>
            </a:r>
            <a:r>
              <a:rPr sz="2800" b="1" i="1" spc="1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имеющие</a:t>
            </a:r>
            <a:r>
              <a:rPr sz="2800" b="1" i="1" spc="15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академической</a:t>
            </a:r>
            <a:r>
              <a:rPr sz="2800" b="1" i="1" spc="15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задолженности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и</a:t>
            </a:r>
            <a:r>
              <a:rPr sz="2800" b="1" i="1" spc="49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в</a:t>
            </a:r>
            <a:r>
              <a:rPr sz="2800" b="1" i="1" spc="509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полном</a:t>
            </a:r>
            <a:r>
              <a:rPr sz="2800" b="1" i="1" spc="49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объёме</a:t>
            </a:r>
            <a:r>
              <a:rPr sz="2800" b="1" i="1" spc="5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выполнившие</a:t>
            </a:r>
            <a:r>
              <a:rPr sz="2800" b="1" i="1" spc="50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учебный </a:t>
            </a:r>
            <a:r>
              <a:rPr sz="2800" b="1" i="1" spc="-20" dirty="0">
                <a:solidFill>
                  <a:srgbClr val="003399"/>
                </a:solidFill>
                <a:latin typeface="Arial"/>
                <a:cs typeface="Arial"/>
              </a:rPr>
              <a:t>план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3074" y="3850385"/>
            <a:ext cx="8595995" cy="1421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469900" algn="l"/>
                <a:tab pos="2272665" algn="l"/>
                <a:tab pos="4708525" algn="l"/>
                <a:tab pos="6717030" algn="l"/>
              </a:tabLst>
            </a:pP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успешно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	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написавшие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	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итоговое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	</a:t>
            </a:r>
            <a:r>
              <a:rPr sz="2800" b="1" i="1" spc="-30" dirty="0">
                <a:solidFill>
                  <a:srgbClr val="003399"/>
                </a:solidFill>
                <a:latin typeface="Arial"/>
                <a:cs typeface="Arial"/>
              </a:rPr>
              <a:t>сочинение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(изложение)</a:t>
            </a:r>
            <a:endParaRPr sz="2800">
              <a:latin typeface="Arial"/>
              <a:cs typeface="Arial"/>
            </a:endParaRPr>
          </a:p>
          <a:p>
            <a:pPr marL="232410">
              <a:lnSpc>
                <a:spcPct val="100000"/>
              </a:lnSpc>
              <a:spcBef>
                <a:spcPts val="915"/>
              </a:spcBef>
            </a:pPr>
            <a:r>
              <a:rPr sz="2800" b="1" i="1" spc="-25" dirty="0">
                <a:solidFill>
                  <a:srgbClr val="C00000"/>
                </a:solidFill>
                <a:latin typeface="Arial"/>
                <a:cs typeface="Arial"/>
              </a:rPr>
              <a:t>Итоговое</a:t>
            </a:r>
            <a:r>
              <a:rPr sz="2800" b="1" i="1" spc="-1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C00000"/>
                </a:solidFill>
                <a:latin typeface="Arial"/>
                <a:cs typeface="Arial"/>
              </a:rPr>
              <a:t>сочинение</a:t>
            </a:r>
            <a:r>
              <a:rPr sz="2800" b="1" i="1" spc="-1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C00000"/>
                </a:solidFill>
                <a:latin typeface="Arial"/>
                <a:cs typeface="Arial"/>
              </a:rPr>
              <a:t>(изложение)</a:t>
            </a:r>
            <a:r>
              <a:rPr sz="2800" b="1" i="1" spc="-1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C00000"/>
                </a:solidFill>
                <a:latin typeface="Arial"/>
                <a:cs typeface="Arial"/>
              </a:rPr>
              <a:t>проводится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56716" y="5353811"/>
            <a:ext cx="1294130" cy="1292860"/>
            <a:chOff x="1156716" y="5353811"/>
            <a:chExt cx="1294130" cy="129286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5860" y="5362955"/>
              <a:ext cx="1275588" cy="127406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61288" y="5358383"/>
              <a:ext cx="1285240" cy="1283335"/>
            </a:xfrm>
            <a:custGeom>
              <a:avLst/>
              <a:gdLst/>
              <a:ahLst/>
              <a:cxnLst/>
              <a:rect l="l" t="t" r="r" b="b"/>
              <a:pathLst>
                <a:path w="1285239" h="1283334">
                  <a:moveTo>
                    <a:pt x="0" y="1283208"/>
                  </a:moveTo>
                  <a:lnTo>
                    <a:pt x="1284732" y="1283208"/>
                  </a:lnTo>
                  <a:lnTo>
                    <a:pt x="1284732" y="0"/>
                  </a:lnTo>
                  <a:lnTo>
                    <a:pt x="0" y="0"/>
                  </a:lnTo>
                  <a:lnTo>
                    <a:pt x="0" y="1283208"/>
                  </a:lnTo>
                  <a:close/>
                </a:path>
              </a:pathLst>
            </a:custGeom>
            <a:ln w="9144">
              <a:solidFill>
                <a:srgbClr val="00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661030" y="5246623"/>
            <a:ext cx="6462395" cy="108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95"/>
              </a:spcBef>
            </a:pPr>
            <a:r>
              <a:rPr sz="28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6</a:t>
            </a:r>
            <a:r>
              <a:rPr sz="2800" b="1" i="1" u="sng" spc="-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декабря</a:t>
            </a:r>
            <a:r>
              <a:rPr sz="2800" b="1" i="1" u="sng" spc="-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2023</a:t>
            </a:r>
            <a:r>
              <a:rPr sz="2800" b="1" i="1" u="sng" spc="-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года</a:t>
            </a:r>
            <a:r>
              <a:rPr sz="2800" b="1" i="1" u="sng" spc="-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(среда)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35"/>
              </a:spcBef>
            </a:pP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Сочинение</a:t>
            </a:r>
            <a:r>
              <a:rPr sz="2400" b="1" i="1" spc="-2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оценивается</a:t>
            </a:r>
            <a:r>
              <a:rPr sz="2400" b="1" i="1" spc="-6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spc="-10" dirty="0">
                <a:solidFill>
                  <a:srgbClr val="003399"/>
                </a:solidFill>
                <a:latin typeface="Trebuchet MS"/>
                <a:cs typeface="Trebuchet MS"/>
              </a:rPr>
              <a:t>«зачёт-незачёт».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675876" y="2878835"/>
            <a:ext cx="2527300" cy="3990340"/>
            <a:chOff x="9675876" y="2878835"/>
            <a:chExt cx="2527300" cy="3990340"/>
          </a:xfrm>
        </p:grpSpPr>
        <p:sp>
          <p:nvSpPr>
            <p:cNvPr id="14" name="object 14"/>
            <p:cNvSpPr/>
            <p:nvPr/>
          </p:nvSpPr>
          <p:spPr>
            <a:xfrm>
              <a:off x="9685782" y="2888741"/>
              <a:ext cx="2506980" cy="3970020"/>
            </a:xfrm>
            <a:custGeom>
              <a:avLst/>
              <a:gdLst/>
              <a:ahLst/>
              <a:cxnLst/>
              <a:rect l="l" t="t" r="r" b="b"/>
              <a:pathLst>
                <a:path w="2506979" h="3970020">
                  <a:moveTo>
                    <a:pt x="2506979" y="0"/>
                  </a:moveTo>
                  <a:lnTo>
                    <a:pt x="0" y="0"/>
                  </a:lnTo>
                  <a:lnTo>
                    <a:pt x="0" y="3970020"/>
                  </a:lnTo>
                  <a:lnTo>
                    <a:pt x="2506979" y="3970020"/>
                  </a:lnTo>
                  <a:lnTo>
                    <a:pt x="25069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685782" y="2888741"/>
              <a:ext cx="2506980" cy="3970020"/>
            </a:xfrm>
            <a:custGeom>
              <a:avLst/>
              <a:gdLst/>
              <a:ahLst/>
              <a:cxnLst/>
              <a:rect l="l" t="t" r="r" b="b"/>
              <a:pathLst>
                <a:path w="2506979" h="3970020">
                  <a:moveTo>
                    <a:pt x="0" y="3970020"/>
                  </a:moveTo>
                  <a:lnTo>
                    <a:pt x="2506979" y="3970020"/>
                  </a:lnTo>
                  <a:lnTo>
                    <a:pt x="2506979" y="0"/>
                  </a:lnTo>
                  <a:lnTo>
                    <a:pt x="0" y="0"/>
                  </a:lnTo>
                  <a:lnTo>
                    <a:pt x="0" y="3970020"/>
                  </a:lnTo>
                  <a:close/>
                </a:path>
              </a:pathLst>
            </a:custGeom>
            <a:ln w="19812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778365" y="2914015"/>
            <a:ext cx="2322830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Georgia"/>
                <a:cs typeface="Georgia"/>
              </a:rPr>
              <a:t>Изменена</a:t>
            </a:r>
            <a:endParaRPr sz="1800">
              <a:latin typeface="Georgia"/>
              <a:cs typeface="Georgia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дополнительная</a:t>
            </a:r>
            <a:r>
              <a:rPr sz="1800" spc="-100" dirty="0">
                <a:latin typeface="Georgia"/>
                <a:cs typeface="Georgia"/>
              </a:rPr>
              <a:t> </a:t>
            </a:r>
            <a:r>
              <a:rPr sz="1800" spc="-20" dirty="0">
                <a:latin typeface="Georgia"/>
                <a:cs typeface="Georgia"/>
              </a:rPr>
              <a:t>дата </a:t>
            </a:r>
            <a:r>
              <a:rPr sz="1800" spc="-10" dirty="0">
                <a:latin typeface="Georgia"/>
                <a:cs typeface="Georgia"/>
              </a:rPr>
              <a:t>проведения</a:t>
            </a:r>
            <a:endParaRPr sz="1800">
              <a:latin typeface="Georgia"/>
              <a:cs typeface="Georgia"/>
            </a:endParaRPr>
          </a:p>
          <a:p>
            <a:pPr marL="26034" marR="19050" algn="ctr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итогового</a:t>
            </a:r>
            <a:r>
              <a:rPr sz="1800" spc="-10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сочинения </a:t>
            </a:r>
            <a:r>
              <a:rPr sz="1800" dirty="0">
                <a:latin typeface="Georgia"/>
                <a:cs typeface="Georgia"/>
              </a:rPr>
              <a:t>(изложения):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вместо </a:t>
            </a:r>
            <a:r>
              <a:rPr sz="1800" dirty="0">
                <a:latin typeface="Georgia"/>
                <a:cs typeface="Georgia"/>
              </a:rPr>
              <a:t>первой</a:t>
            </a:r>
            <a:r>
              <a:rPr sz="1800" spc="-7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рабочей</a:t>
            </a:r>
            <a:endParaRPr sz="1800">
              <a:latin typeface="Georgia"/>
              <a:cs typeface="Georgia"/>
            </a:endParaRPr>
          </a:p>
          <a:p>
            <a:pPr marL="117475" marR="109855" algn="ctr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среды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мая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–</a:t>
            </a:r>
            <a:r>
              <a:rPr sz="1800" spc="-10" dirty="0">
                <a:latin typeface="Georgia"/>
                <a:cs typeface="Georgia"/>
              </a:rPr>
              <a:t> вторая </a:t>
            </a:r>
            <a:r>
              <a:rPr sz="1800" dirty="0">
                <a:latin typeface="Georgia"/>
                <a:cs typeface="Georgia"/>
              </a:rPr>
              <a:t>среда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апреля.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Изменены</a:t>
            </a:r>
            <a:r>
              <a:rPr sz="1800" spc="-7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сроки</a:t>
            </a:r>
            <a:endParaRPr sz="1800">
              <a:latin typeface="Georgia"/>
              <a:cs typeface="Georgia"/>
            </a:endParaRPr>
          </a:p>
          <a:p>
            <a:pPr marL="530225" marR="525145" indent="2413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Georgia"/>
                <a:cs typeface="Georgia"/>
              </a:rPr>
              <a:t>проверки</a:t>
            </a:r>
            <a:r>
              <a:rPr sz="1800" spc="-80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и </a:t>
            </a:r>
            <a:r>
              <a:rPr sz="1800" spc="-10" dirty="0">
                <a:latin typeface="Georgia"/>
                <a:cs typeface="Georgia"/>
              </a:rPr>
              <a:t>обработки материалов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итогового</a:t>
            </a:r>
            <a:r>
              <a:rPr sz="1800" spc="-10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сочинения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latin typeface="Georgia"/>
                <a:cs typeface="Georgia"/>
              </a:rPr>
              <a:t>(изложения).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420356" y="0"/>
            <a:ext cx="4772660" cy="6863715"/>
            <a:chOff x="7420356" y="0"/>
            <a:chExt cx="4772660" cy="6863715"/>
          </a:xfrm>
        </p:grpSpPr>
        <p:sp>
          <p:nvSpPr>
            <p:cNvPr id="4" name="object 4"/>
            <p:cNvSpPr/>
            <p:nvPr/>
          </p:nvSpPr>
          <p:spPr>
            <a:xfrm>
              <a:off x="7424928" y="3681984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2344" y="3590544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49604" y="-15113"/>
            <a:ext cx="6478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25" dirty="0">
                <a:solidFill>
                  <a:srgbClr val="2A500F"/>
                </a:solidFill>
                <a:latin typeface="Times New Roman"/>
                <a:cs typeface="Times New Roman"/>
              </a:rPr>
              <a:t>Итоговая</a:t>
            </a:r>
            <a:r>
              <a:rPr sz="3600" i="0" spc="-114" dirty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sz="3600" i="0" dirty="0">
                <a:solidFill>
                  <a:srgbClr val="2A500F"/>
                </a:solidFill>
                <a:latin typeface="Times New Roman"/>
                <a:cs typeface="Times New Roman"/>
              </a:rPr>
              <a:t>отметка</a:t>
            </a:r>
            <a:r>
              <a:rPr sz="3600" i="0" spc="-110" dirty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sz="3600" i="0" dirty="0">
                <a:solidFill>
                  <a:srgbClr val="2A500F"/>
                </a:solidFill>
                <a:latin typeface="Times New Roman"/>
                <a:cs typeface="Times New Roman"/>
              </a:rPr>
              <a:t>(в</a:t>
            </a:r>
            <a:r>
              <a:rPr sz="3600" i="0" spc="-105" dirty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sz="3600" i="0" spc="-10" dirty="0">
                <a:solidFill>
                  <a:srgbClr val="2A500F"/>
                </a:solidFill>
                <a:latin typeface="Times New Roman"/>
                <a:cs typeface="Times New Roman"/>
              </a:rPr>
              <a:t>аттестате)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9110" y="1146428"/>
            <a:ext cx="8989060" cy="34448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spcBef>
                <a:spcPts val="675"/>
              </a:spcBef>
            </a:pPr>
            <a:r>
              <a:rPr sz="1900" spc="16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spc="30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Аттестат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среднем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общем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образовании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отличием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приложение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к</a:t>
            </a:r>
            <a:r>
              <a:rPr sz="2400" spc="26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нему</a:t>
            </a:r>
            <a:r>
              <a:rPr sz="2400" spc="27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выдаются</a:t>
            </a:r>
            <a:r>
              <a:rPr sz="2400" spc="27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выпускникам,</a:t>
            </a:r>
            <a:r>
              <a:rPr sz="2400" spc="26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завершившим</a:t>
            </a:r>
            <a:r>
              <a:rPr sz="2400" spc="27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обучение</a:t>
            </a:r>
            <a:r>
              <a:rPr sz="2400" spc="26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по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образовательным</a:t>
            </a:r>
            <a:r>
              <a:rPr sz="2400" spc="29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программам</a:t>
            </a:r>
            <a:r>
              <a:rPr sz="2400" spc="29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среднего</a:t>
            </a:r>
            <a:r>
              <a:rPr sz="2400" spc="28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общего</a:t>
            </a:r>
            <a:r>
              <a:rPr sz="2400" spc="29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образования,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имеющим</a:t>
            </a:r>
            <a:r>
              <a:rPr sz="2400" spc="15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61170D"/>
                </a:solidFill>
                <a:latin typeface="Times New Roman"/>
                <a:cs typeface="Times New Roman"/>
              </a:rPr>
              <a:t>итоговые</a:t>
            </a:r>
            <a:r>
              <a:rPr sz="2400" b="1" spc="155" dirty="0">
                <a:solidFill>
                  <a:srgbClr val="61170D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61170D"/>
                </a:solidFill>
                <a:latin typeface="Times New Roman"/>
                <a:cs typeface="Times New Roman"/>
              </a:rPr>
              <a:t>отметки</a:t>
            </a:r>
            <a:r>
              <a:rPr sz="2400" b="1" spc="150" dirty="0">
                <a:solidFill>
                  <a:srgbClr val="61170D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61170D"/>
                </a:solidFill>
                <a:latin typeface="Times New Roman"/>
                <a:cs typeface="Times New Roman"/>
              </a:rPr>
              <a:t>«отлично»</a:t>
            </a:r>
            <a:r>
              <a:rPr sz="2400" b="1" spc="155" dirty="0">
                <a:solidFill>
                  <a:srgbClr val="61170D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61170D"/>
                </a:solidFill>
                <a:latin typeface="Times New Roman"/>
                <a:cs typeface="Times New Roman"/>
              </a:rPr>
              <a:t>по</a:t>
            </a:r>
            <a:r>
              <a:rPr sz="2400" b="1" spc="155" dirty="0">
                <a:solidFill>
                  <a:srgbClr val="61170D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61170D"/>
                </a:solidFill>
                <a:latin typeface="Times New Roman"/>
                <a:cs typeface="Times New Roman"/>
              </a:rPr>
              <a:t>всем</a:t>
            </a:r>
            <a:r>
              <a:rPr sz="2400" b="1" spc="160" dirty="0">
                <a:solidFill>
                  <a:srgbClr val="61170D"/>
                </a:solidFill>
                <a:latin typeface="Times New Roman"/>
                <a:cs typeface="Times New Roman"/>
              </a:rPr>
              <a:t>  </a:t>
            </a:r>
            <a:r>
              <a:rPr sz="2400" b="1" spc="-10" dirty="0">
                <a:solidFill>
                  <a:srgbClr val="61170D"/>
                </a:solidFill>
                <a:latin typeface="Times New Roman"/>
                <a:cs typeface="Times New Roman"/>
              </a:rPr>
              <a:t>учебным </a:t>
            </a:r>
            <a:r>
              <a:rPr sz="2400" b="1" dirty="0">
                <a:solidFill>
                  <a:srgbClr val="61170D"/>
                </a:solidFill>
                <a:latin typeface="Times New Roman"/>
                <a:cs typeface="Times New Roman"/>
              </a:rPr>
              <a:t>предметам</a:t>
            </a:r>
            <a:r>
              <a:rPr sz="2400" b="1" spc="360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1170D"/>
                </a:solidFill>
                <a:latin typeface="Times New Roman"/>
                <a:cs typeface="Times New Roman"/>
              </a:rPr>
              <a:t>учебного</a:t>
            </a:r>
            <a:r>
              <a:rPr sz="2400" b="1" spc="350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1170D"/>
                </a:solidFill>
                <a:latin typeface="Times New Roman"/>
                <a:cs typeface="Times New Roman"/>
              </a:rPr>
              <a:t>плана,</a:t>
            </a:r>
            <a:r>
              <a:rPr sz="2400" b="1" spc="355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1170D"/>
                </a:solidFill>
                <a:latin typeface="Times New Roman"/>
                <a:cs typeface="Times New Roman"/>
              </a:rPr>
              <a:t>изучавшимся</a:t>
            </a:r>
            <a:r>
              <a:rPr sz="2400" b="1" spc="365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на</a:t>
            </a:r>
            <a:r>
              <a:rPr sz="2400" spc="3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уровне</a:t>
            </a:r>
            <a:r>
              <a:rPr sz="2400" spc="3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среднего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общего</a:t>
            </a:r>
            <a:r>
              <a:rPr sz="2400" spc="28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образования,</a:t>
            </a:r>
            <a:r>
              <a:rPr sz="2400" spc="28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успешно</a:t>
            </a:r>
            <a:r>
              <a:rPr sz="2400" spc="29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прошедшим</a:t>
            </a:r>
            <a:r>
              <a:rPr sz="2400" spc="28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ГИА</a:t>
            </a:r>
            <a:r>
              <a:rPr sz="2400" spc="28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(без</a:t>
            </a:r>
            <a:r>
              <a:rPr sz="2400" u="sng" spc="28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400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учета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результатов,</a:t>
            </a:r>
            <a:r>
              <a:rPr sz="2400" u="sng" spc="484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полученных</a:t>
            </a:r>
            <a:r>
              <a:rPr sz="2400" u="sng" spc="46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при</a:t>
            </a:r>
            <a:r>
              <a:rPr sz="2400" u="sng" spc="48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прохождении</a:t>
            </a:r>
            <a:r>
              <a:rPr sz="2400" u="sng" spc="49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повторной</a:t>
            </a:r>
            <a:r>
              <a:rPr sz="2400" u="sng" spc="49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ГИА)</a:t>
            </a:r>
            <a:r>
              <a:rPr sz="2400" u="sng" spc="484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spc="-5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u="sng" spc="-10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набравшим:</a:t>
            </a:r>
            <a:endParaRPr sz="2400">
              <a:latin typeface="Times New Roman"/>
              <a:cs typeface="Times New Roman"/>
            </a:endParaRPr>
          </a:p>
          <a:p>
            <a:pPr marL="355600" marR="5080" indent="114300" algn="just">
              <a:lnSpc>
                <a:spcPct val="80000"/>
              </a:lnSpc>
              <a:spcBef>
                <a:spcPts val="1000"/>
              </a:spcBef>
            </a:pPr>
            <a:r>
              <a:rPr sz="2400" u="sng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не</a:t>
            </a:r>
            <a:r>
              <a:rPr sz="2400" u="sng" spc="70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менее</a:t>
            </a:r>
            <a:r>
              <a:rPr sz="2400" u="sng" spc="80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70</a:t>
            </a:r>
            <a:r>
              <a:rPr sz="2400" u="sng" spc="7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баллов</a:t>
            </a:r>
            <a:r>
              <a:rPr sz="2400" u="sng" spc="80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sz="2400" u="sng" spc="70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ЕГЭ</a:t>
            </a:r>
            <a:r>
              <a:rPr sz="2400" u="sng" spc="7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соответственно</a:t>
            </a:r>
            <a:r>
              <a:rPr sz="2400" u="sng" spc="90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по</a:t>
            </a:r>
            <a:r>
              <a:rPr sz="2400" u="sng" spc="80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русскому</a:t>
            </a:r>
            <a:r>
              <a:rPr sz="2400" u="sng" spc="10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языку</a:t>
            </a:r>
            <a:r>
              <a:rPr sz="2400" u="sng" spc="9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spc="-50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2400" spc="-50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математике</a:t>
            </a:r>
            <a:r>
              <a:rPr sz="2400" u="sng" spc="24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400" u="sng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профильного</a:t>
            </a:r>
            <a:r>
              <a:rPr sz="2400" u="sng" spc="250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400" u="sng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уровня</a:t>
            </a:r>
            <a:r>
              <a:rPr sz="2400" u="sng" spc="254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400" u="sng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или</a:t>
            </a:r>
            <a:r>
              <a:rPr sz="2400" u="sng" spc="254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400" u="sng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5</a:t>
            </a:r>
            <a:r>
              <a:rPr sz="2400" u="sng" spc="254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400" u="sng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баллов</a:t>
            </a:r>
            <a:r>
              <a:rPr sz="2400" u="sng" spc="254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400" u="sng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sz="2400" u="sng" spc="254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400" u="sng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ЕГЭ</a:t>
            </a:r>
            <a:r>
              <a:rPr sz="2400" u="sng" spc="254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400" u="sng" spc="-2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по</a:t>
            </a:r>
            <a:r>
              <a:rPr sz="2400" spc="-25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400" u="sng" spc="-2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математике</a:t>
            </a:r>
            <a:r>
              <a:rPr sz="2400" u="sng" spc="-100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spc="-10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базового</a:t>
            </a:r>
            <a:r>
              <a:rPr sz="2400" u="sng" spc="-60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spc="-10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уровня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20356" y="-4572"/>
            <a:ext cx="4772660" cy="6868159"/>
            <a:chOff x="7420356" y="-4572"/>
            <a:chExt cx="4772660" cy="6868159"/>
          </a:xfrm>
        </p:grpSpPr>
        <p:sp>
          <p:nvSpPr>
            <p:cNvPr id="3" name="object 3"/>
            <p:cNvSpPr/>
            <p:nvPr/>
          </p:nvSpPr>
          <p:spPr>
            <a:xfrm>
              <a:off x="9371076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24928" y="3681983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2344" y="3590543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334005" y="206197"/>
            <a:ext cx="59582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i="0" dirty="0">
                <a:solidFill>
                  <a:srgbClr val="2A500F"/>
                </a:solidFill>
                <a:latin typeface="Times New Roman"/>
                <a:cs typeface="Times New Roman"/>
              </a:rPr>
              <a:t>Выдача</a:t>
            </a:r>
            <a:r>
              <a:rPr sz="3600" i="0" spc="-155" dirty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sz="3600" i="0" spc="-10" dirty="0">
                <a:solidFill>
                  <a:srgbClr val="2A500F"/>
                </a:solidFill>
                <a:latin typeface="Times New Roman"/>
                <a:cs typeface="Times New Roman"/>
              </a:rPr>
              <a:t>медали</a:t>
            </a:r>
            <a:endParaRPr sz="3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600" i="0" dirty="0">
                <a:solidFill>
                  <a:srgbClr val="2A500F"/>
                </a:solidFill>
                <a:latin typeface="Times New Roman"/>
                <a:cs typeface="Times New Roman"/>
              </a:rPr>
              <a:t>«За</a:t>
            </a:r>
            <a:r>
              <a:rPr sz="3600" i="0" spc="-85" dirty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sz="3600" i="0" dirty="0">
                <a:solidFill>
                  <a:srgbClr val="2A500F"/>
                </a:solidFill>
                <a:latin typeface="Times New Roman"/>
                <a:cs typeface="Times New Roman"/>
              </a:rPr>
              <a:t>особые</a:t>
            </a:r>
            <a:r>
              <a:rPr sz="3600" i="0" spc="-80" dirty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sz="3600" i="0" spc="-10" dirty="0">
                <a:solidFill>
                  <a:srgbClr val="2A500F"/>
                </a:solidFill>
                <a:latin typeface="Times New Roman"/>
                <a:cs typeface="Times New Roman"/>
              </a:rPr>
              <a:t>успехи</a:t>
            </a:r>
            <a:r>
              <a:rPr sz="3600" i="0" spc="-70" dirty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sz="3600" i="0" dirty="0">
                <a:solidFill>
                  <a:srgbClr val="2A500F"/>
                </a:solidFill>
                <a:latin typeface="Times New Roman"/>
                <a:cs typeface="Times New Roman"/>
              </a:rPr>
              <a:t>в</a:t>
            </a:r>
            <a:r>
              <a:rPr sz="3600" i="0" spc="-90" dirty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sz="3600" i="0" spc="-10" dirty="0">
                <a:solidFill>
                  <a:srgbClr val="2A500F"/>
                </a:solidFill>
                <a:latin typeface="Times New Roman"/>
                <a:cs typeface="Times New Roman"/>
              </a:rPr>
              <a:t>учении»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739" y="1467993"/>
            <a:ext cx="9284335" cy="4135106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622300" marR="5080" indent="-609600" algn="just">
              <a:lnSpc>
                <a:spcPct val="80000"/>
              </a:lnSpc>
              <a:spcBef>
                <a:spcPts val="585"/>
              </a:spcBef>
            </a:pPr>
            <a:r>
              <a:rPr sz="1600" spc="12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600" spc="330" dirty="0">
                <a:solidFill>
                  <a:srgbClr val="90C225"/>
                </a:solidFill>
                <a:latin typeface="Lucida Sans Unicode"/>
                <a:cs typeface="Lucida Sans Unicode"/>
              </a:rPr>
              <a:t>   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Медаль</a:t>
            </a:r>
            <a:r>
              <a:rPr sz="2000" spc="16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вручается</a:t>
            </a:r>
            <a:r>
              <a:rPr sz="2000" spc="16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лицам,</a:t>
            </a:r>
            <a:r>
              <a:rPr sz="2000" spc="16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завершившим</a:t>
            </a:r>
            <a:r>
              <a:rPr sz="2000" spc="160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освоение</a:t>
            </a:r>
            <a:r>
              <a:rPr sz="2000" spc="16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образовательных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программ</a:t>
            </a:r>
            <a:r>
              <a:rPr sz="2000" spc="200" dirty="0">
                <a:solidFill>
                  <a:srgbClr val="404040"/>
                </a:solidFill>
                <a:latin typeface="Trebuchet MS"/>
                <a:cs typeface="Trebuchet MS"/>
              </a:rPr>
              <a:t>  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среднего</a:t>
            </a:r>
            <a:r>
              <a:rPr sz="2000" spc="200" dirty="0">
                <a:solidFill>
                  <a:srgbClr val="404040"/>
                </a:solidFill>
                <a:latin typeface="Trebuchet MS"/>
                <a:cs typeface="Trebuchet MS"/>
              </a:rPr>
              <a:t>  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общего</a:t>
            </a:r>
            <a:r>
              <a:rPr sz="2000" spc="204" dirty="0">
                <a:solidFill>
                  <a:srgbClr val="404040"/>
                </a:solidFill>
                <a:latin typeface="Trebuchet MS"/>
                <a:cs typeface="Trebuchet MS"/>
              </a:rPr>
              <a:t>  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образования,</a:t>
            </a:r>
            <a:r>
              <a:rPr sz="2000" spc="210" dirty="0">
                <a:solidFill>
                  <a:srgbClr val="404040"/>
                </a:solidFill>
                <a:latin typeface="Trebuchet MS"/>
                <a:cs typeface="Trebuchet MS"/>
              </a:rPr>
              <a:t>  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успешно</a:t>
            </a:r>
            <a:r>
              <a:rPr sz="2000" spc="200" dirty="0">
                <a:solidFill>
                  <a:srgbClr val="404040"/>
                </a:solidFill>
                <a:latin typeface="Trebuchet MS"/>
                <a:cs typeface="Trebuchet MS"/>
              </a:rPr>
              <a:t>  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прошедшим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государственную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итоговую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аттестацию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имеющим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итоговые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оценки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успеваемости</a:t>
            </a:r>
            <a:r>
              <a:rPr sz="2000" spc="2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«отлично»</a:t>
            </a:r>
            <a:r>
              <a:rPr sz="2000" spc="2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по</a:t>
            </a:r>
            <a:r>
              <a:rPr sz="2000" spc="2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всем</a:t>
            </a:r>
            <a:r>
              <a:rPr sz="2000" spc="2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учебным</a:t>
            </a:r>
            <a:r>
              <a:rPr sz="2000" spc="2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предметам,</a:t>
            </a:r>
            <a:r>
              <a:rPr sz="2000" spc="2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изучавшимся</a:t>
            </a:r>
            <a:r>
              <a:rPr sz="2000" spc="2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rebuchet MS"/>
                <a:cs typeface="Trebuchet MS"/>
              </a:rPr>
              <a:t>в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соответствии</a:t>
            </a:r>
            <a:r>
              <a:rPr sz="2000" spc="50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с</a:t>
            </a:r>
            <a:r>
              <a:rPr sz="2000" spc="50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учебным</a:t>
            </a:r>
            <a:r>
              <a:rPr sz="2000" spc="5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планом,</a:t>
            </a:r>
            <a:r>
              <a:rPr sz="2000" spc="50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организациями,</a:t>
            </a:r>
            <a:r>
              <a:rPr sz="2000" spc="4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осуществляющими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образовательную</a:t>
            </a:r>
            <a:r>
              <a:rPr sz="2000" spc="495" dirty="0">
                <a:solidFill>
                  <a:srgbClr val="404040"/>
                </a:solidFill>
                <a:latin typeface="Trebuchet MS"/>
                <a:cs typeface="Trebuchet MS"/>
              </a:rPr>
              <a:t>  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деятельность,</a:t>
            </a:r>
            <a:r>
              <a:rPr sz="2000" spc="225" dirty="0">
                <a:solidFill>
                  <a:srgbClr val="404040"/>
                </a:solidFill>
                <a:latin typeface="Trebuchet MS"/>
                <a:cs typeface="Trebuchet MS"/>
              </a:rPr>
              <a:t>   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2000" spc="225" dirty="0">
                <a:solidFill>
                  <a:srgbClr val="404040"/>
                </a:solidFill>
                <a:latin typeface="Trebuchet MS"/>
                <a:cs typeface="Trebuchet MS"/>
              </a:rPr>
              <a:t>   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которых</a:t>
            </a:r>
            <a:r>
              <a:rPr sz="2000" spc="495" dirty="0">
                <a:solidFill>
                  <a:srgbClr val="404040"/>
                </a:solidFill>
                <a:latin typeface="Trebuchet MS"/>
                <a:cs typeface="Trebuchet MS"/>
              </a:rPr>
              <a:t>  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они</a:t>
            </a:r>
            <a:r>
              <a:rPr sz="2000" spc="495" dirty="0">
                <a:solidFill>
                  <a:srgbClr val="404040"/>
                </a:solidFill>
                <a:latin typeface="Trebuchet MS"/>
                <a:cs typeface="Trebuchet MS"/>
              </a:rPr>
              <a:t>  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проходили государственную</a:t>
            </a:r>
            <a:r>
              <a:rPr sz="20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итоговую</a:t>
            </a:r>
            <a:r>
              <a:rPr sz="20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аттестацию.</a:t>
            </a:r>
            <a:endParaRPr sz="2000">
              <a:latin typeface="Trebuchet MS"/>
              <a:cs typeface="Trebuchet MS"/>
            </a:endParaRPr>
          </a:p>
          <a:p>
            <a:pPr marR="6350" algn="r">
              <a:lnSpc>
                <a:spcPct val="100000"/>
              </a:lnSpc>
            </a:pPr>
            <a:r>
              <a:rPr sz="1600" b="1" dirty="0">
                <a:solidFill>
                  <a:srgbClr val="404040"/>
                </a:solidFill>
                <a:latin typeface="Trebuchet MS"/>
                <a:cs typeface="Trebuchet MS"/>
              </a:rPr>
              <a:t>Порядок</a:t>
            </a:r>
            <a:r>
              <a:rPr sz="16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404040"/>
                </a:solidFill>
                <a:latin typeface="Trebuchet MS"/>
                <a:cs typeface="Trebuchet MS"/>
              </a:rPr>
              <a:t>выдачи</a:t>
            </a:r>
            <a:r>
              <a:rPr sz="16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404040"/>
                </a:solidFill>
                <a:latin typeface="Trebuchet MS"/>
                <a:cs typeface="Trebuchet MS"/>
              </a:rPr>
              <a:t>медали</a:t>
            </a:r>
            <a:endParaRPr sz="1600">
              <a:latin typeface="Trebuchet MS"/>
              <a:cs typeface="Trebuchet MS"/>
            </a:endParaRPr>
          </a:p>
          <a:p>
            <a:pPr marL="6144260" marR="5080" indent="190500" algn="r">
              <a:lnSpc>
                <a:spcPct val="100000"/>
              </a:lnSpc>
            </a:pPr>
            <a:r>
              <a:rPr sz="1600" b="1" dirty="0">
                <a:solidFill>
                  <a:srgbClr val="404040"/>
                </a:solidFill>
                <a:latin typeface="Trebuchet MS"/>
                <a:cs typeface="Trebuchet MS"/>
              </a:rPr>
              <a:t>«За</a:t>
            </a:r>
            <a:r>
              <a:rPr sz="16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404040"/>
                </a:solidFill>
                <a:latin typeface="Trebuchet MS"/>
                <a:cs typeface="Trebuchet MS"/>
              </a:rPr>
              <a:t>особые</a:t>
            </a:r>
            <a:r>
              <a:rPr sz="16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404040"/>
                </a:solidFill>
                <a:latin typeface="Trebuchet MS"/>
                <a:cs typeface="Trebuchet MS"/>
              </a:rPr>
              <a:t>успехи</a:t>
            </a:r>
            <a:r>
              <a:rPr sz="1600" b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16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404040"/>
                </a:solidFill>
                <a:latin typeface="Trebuchet MS"/>
                <a:cs typeface="Trebuchet MS"/>
              </a:rPr>
              <a:t>учении» </a:t>
            </a:r>
            <a:r>
              <a:rPr sz="1600" b="1" dirty="0">
                <a:solidFill>
                  <a:srgbClr val="404040"/>
                </a:solidFill>
                <a:latin typeface="Trebuchet MS"/>
                <a:cs typeface="Trebuchet MS"/>
              </a:rPr>
              <a:t>утв.</a:t>
            </a:r>
            <a:r>
              <a:rPr sz="1600" b="1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404040"/>
                </a:solidFill>
                <a:latin typeface="Trebuchet MS"/>
                <a:cs typeface="Trebuchet MS"/>
              </a:rPr>
              <a:t>приказом</a:t>
            </a:r>
            <a:r>
              <a:rPr sz="1600" b="1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404040"/>
                </a:solidFill>
                <a:latin typeface="Trebuchet MS"/>
                <a:cs typeface="Trebuchet MS"/>
              </a:rPr>
              <a:t>Минобрнауки</a:t>
            </a:r>
            <a:r>
              <a:rPr sz="16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404040"/>
                </a:solidFill>
                <a:latin typeface="Trebuchet MS"/>
                <a:cs typeface="Trebuchet MS"/>
              </a:rPr>
              <a:t>РФ </a:t>
            </a:r>
            <a:r>
              <a:rPr sz="1600" b="1" dirty="0">
                <a:solidFill>
                  <a:srgbClr val="404040"/>
                </a:solidFill>
                <a:latin typeface="Trebuchet MS"/>
                <a:cs typeface="Trebuchet MS"/>
              </a:rPr>
              <a:t>от</a:t>
            </a:r>
            <a:r>
              <a:rPr sz="16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404040"/>
                </a:solidFill>
                <a:latin typeface="Trebuchet MS"/>
                <a:cs typeface="Trebuchet MS"/>
              </a:rPr>
              <a:t>23.06.2014</a:t>
            </a:r>
            <a:r>
              <a:rPr sz="16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404040"/>
                </a:solidFill>
                <a:latin typeface="Trebuchet MS"/>
                <a:cs typeface="Trebuchet MS"/>
              </a:rPr>
              <a:t>г.</a:t>
            </a:r>
            <a:r>
              <a:rPr sz="16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6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404040"/>
                </a:solidFill>
                <a:latin typeface="Trebuchet MS"/>
                <a:cs typeface="Trebuchet MS"/>
              </a:rPr>
              <a:t>685</a:t>
            </a:r>
            <a:r>
              <a:rPr sz="16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404040"/>
                </a:solidFill>
                <a:latin typeface="Trebuchet MS"/>
                <a:cs typeface="Trebuchet MS"/>
              </a:rPr>
              <a:t>(зарег.</a:t>
            </a:r>
            <a:r>
              <a:rPr sz="1600" b="1" spc="5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16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404040"/>
                </a:solidFill>
                <a:latin typeface="Trebuchet MS"/>
                <a:cs typeface="Trebuchet MS"/>
              </a:rPr>
              <a:t>Минюсте</a:t>
            </a:r>
            <a:r>
              <a:rPr sz="16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404040"/>
                </a:solidFill>
                <a:latin typeface="Trebuchet MS"/>
                <a:cs typeface="Trebuchet MS"/>
              </a:rPr>
              <a:t>РФ</a:t>
            </a:r>
            <a:r>
              <a:rPr sz="1600" b="1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404040"/>
                </a:solidFill>
                <a:latin typeface="Trebuchet MS"/>
                <a:cs typeface="Trebuchet MS"/>
              </a:rPr>
              <a:t>07.07.2014</a:t>
            </a:r>
            <a:r>
              <a:rPr sz="16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404040"/>
                </a:solidFill>
                <a:latin typeface="Trebuchet MS"/>
                <a:cs typeface="Trebuchet MS"/>
              </a:rPr>
              <a:t>г.</a:t>
            </a:r>
            <a:endParaRPr sz="1600">
              <a:latin typeface="Trebuchet MS"/>
              <a:cs typeface="Trebuchet MS"/>
            </a:endParaRPr>
          </a:p>
          <a:p>
            <a:pPr marR="6985" algn="r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600" b="1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404040"/>
                </a:solidFill>
                <a:latin typeface="Trebuchet MS"/>
                <a:cs typeface="Trebuchet MS"/>
              </a:rPr>
              <a:t>2997):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70"/>
              </a:spcBef>
            </a:pPr>
            <a:endParaRPr sz="1600">
              <a:latin typeface="Trebuchet MS"/>
              <a:cs typeface="Trebuchet MS"/>
            </a:endParaRPr>
          </a:p>
          <a:p>
            <a:pPr marL="779780">
              <a:lnSpc>
                <a:spcPct val="100000"/>
              </a:lnSpc>
            </a:pPr>
            <a:r>
              <a:rPr sz="1800" spc="-10" smtClean="0">
                <a:latin typeface="Microsoft Sans Serif"/>
                <a:cs typeface="Microsoft Sans Serif"/>
              </a:rPr>
              <a:t>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8291" y="4745482"/>
            <a:ext cx="4701730" cy="32867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83642" y="216408"/>
            <a:ext cx="8735695" cy="1003300"/>
            <a:chOff x="183642" y="216408"/>
            <a:chExt cx="8735695" cy="10033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596" y="216408"/>
              <a:ext cx="2424684" cy="10027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83642" y="1151382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03651" y="375615"/>
            <a:ext cx="41148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КАК</a:t>
            </a:r>
            <a:r>
              <a:rPr spc="-65" dirty="0"/>
              <a:t> ВЫБРАТЬ</a:t>
            </a:r>
            <a:r>
              <a:rPr spc="-70" dirty="0"/>
              <a:t> </a:t>
            </a:r>
            <a:r>
              <a:rPr spc="-30" dirty="0"/>
              <a:t>ВУЗ?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694944" y="3057144"/>
            <a:ext cx="479425" cy="2718435"/>
            <a:chOff x="694944" y="3057144"/>
            <a:chExt cx="479425" cy="271843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4944" y="3057144"/>
              <a:ext cx="479298" cy="68960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944" y="3564636"/>
              <a:ext cx="479298" cy="68960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944" y="4070604"/>
              <a:ext cx="479298" cy="68961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4944" y="4578096"/>
              <a:ext cx="479298" cy="68960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4944" y="5085588"/>
              <a:ext cx="479298" cy="689610"/>
            </a:xfrm>
            <a:prstGeom prst="rect">
              <a:avLst/>
            </a:prstGeom>
          </p:spPr>
        </p:pic>
      </p:grp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689051" y="2055367"/>
          <a:ext cx="7631430" cy="3712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2300"/>
                <a:gridCol w="7009130"/>
              </a:tblGrid>
              <a:tr h="1080135"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2400" b="1" i="1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Что</a:t>
                      </a:r>
                      <a:r>
                        <a:rPr sz="2400" b="1" i="1" spc="-75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нужно</a:t>
                      </a:r>
                      <a:r>
                        <a:rPr sz="2400" b="1" i="1" spc="-55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сделать,</a:t>
                      </a:r>
                      <a:r>
                        <a:rPr sz="2400" b="1" i="1" spc="-40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чтобы</a:t>
                      </a:r>
                      <a:r>
                        <a:rPr sz="2400" b="1" i="1" spc="-65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spc="-10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потом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400" b="1" i="1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не</a:t>
                      </a:r>
                      <a:r>
                        <a:rPr sz="2400" b="1" i="1" spc="-55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пожалеть</a:t>
                      </a:r>
                      <a:r>
                        <a:rPr sz="2400" b="1" i="1" spc="-30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2400" b="1" i="1" spc="-60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неправильном</a:t>
                      </a:r>
                      <a:r>
                        <a:rPr sz="2400" b="1" i="1" spc="-55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spc="-10" dirty="0">
                          <a:solidFill>
                            <a:srgbClr val="CC0000"/>
                          </a:solidFill>
                          <a:latin typeface="Arial"/>
                          <a:cs typeface="Arial"/>
                        </a:rPr>
                        <a:t>решении?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91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0C2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0673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i="1" spc="-5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i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Оценить</a:t>
                      </a:r>
                      <a:r>
                        <a:rPr sz="2400" b="1" i="1" spc="-10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свои</a:t>
                      </a:r>
                      <a:r>
                        <a:rPr sz="2400" b="1" i="1" spc="-114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возможности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</a:tr>
              <a:tr h="50673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400" b="1" i="1" spc="-5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400" b="1" i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Скорректировать</a:t>
                      </a:r>
                      <a:r>
                        <a:rPr sz="2400" b="1" i="1" spc="-5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свои</a:t>
                      </a:r>
                      <a:r>
                        <a:rPr sz="2400" b="1" i="1" spc="-5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ожидания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</a:tr>
              <a:tr h="50673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i="1" spc="-5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i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Выбрать</a:t>
                      </a:r>
                      <a:r>
                        <a:rPr sz="2400" b="1" i="1" spc="-6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не</a:t>
                      </a:r>
                      <a:r>
                        <a:rPr sz="2400" b="1" i="1" spc="-5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более</a:t>
                      </a:r>
                      <a:r>
                        <a:rPr sz="2400" b="1" i="1" spc="-5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пяти</a:t>
                      </a:r>
                      <a:r>
                        <a:rPr sz="2400" b="1" i="1" spc="-6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вузов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</a:tr>
              <a:tr h="50673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400" b="1" i="1" spc="-5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400" b="1" i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Посетить</a:t>
                      </a:r>
                      <a:r>
                        <a:rPr sz="2400" b="1" i="1" spc="-10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«Дни</a:t>
                      </a:r>
                      <a:r>
                        <a:rPr sz="2400" b="1" i="1" spc="-9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открытых</a:t>
                      </a:r>
                      <a:r>
                        <a:rPr sz="2400" b="1" i="1" spc="-9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дверей»</a:t>
                      </a:r>
                      <a:r>
                        <a:rPr sz="2400" b="1" i="1" spc="-9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вузов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</a:tr>
              <a:tr h="50673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b="1" i="1" spc="-5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b="1" i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Определить</a:t>
                      </a:r>
                      <a:r>
                        <a:rPr sz="2400" b="1" i="1" spc="-5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spc="-2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цель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</a:tr>
              <a:tr h="9906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15" name="object 15"/>
          <p:cNvGrpSpPr/>
          <p:nvPr/>
        </p:nvGrpSpPr>
        <p:grpSpPr>
          <a:xfrm>
            <a:off x="10262616" y="188976"/>
            <a:ext cx="1541145" cy="1339850"/>
            <a:chOff x="10262616" y="188976"/>
            <a:chExt cx="1541145" cy="1339850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71760" y="198120"/>
              <a:ext cx="1522476" cy="132130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267188" y="193548"/>
              <a:ext cx="1531620" cy="1330960"/>
            </a:xfrm>
            <a:custGeom>
              <a:avLst/>
              <a:gdLst/>
              <a:ahLst/>
              <a:cxnLst/>
              <a:rect l="l" t="t" r="r" b="b"/>
              <a:pathLst>
                <a:path w="1531620" h="1330960">
                  <a:moveTo>
                    <a:pt x="0" y="1330452"/>
                  </a:moveTo>
                  <a:lnTo>
                    <a:pt x="1531620" y="1330452"/>
                  </a:lnTo>
                  <a:lnTo>
                    <a:pt x="1531620" y="0"/>
                  </a:lnTo>
                  <a:lnTo>
                    <a:pt x="0" y="0"/>
                  </a:lnTo>
                  <a:lnTo>
                    <a:pt x="0" y="1330452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94688" y="320594"/>
            <a:ext cx="6440170" cy="1440815"/>
            <a:chOff x="1694688" y="320594"/>
            <a:chExt cx="6440170" cy="1440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90472" y="320594"/>
              <a:ext cx="5054584" cy="2911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4688" y="547115"/>
              <a:ext cx="6439662" cy="7871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40052" y="973836"/>
              <a:ext cx="5743194" cy="78714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902967" y="212293"/>
            <a:ext cx="7371715" cy="500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583690" indent="7620" algn="ctr">
              <a:lnSpc>
                <a:spcPct val="100000"/>
              </a:lnSpc>
              <a:spcBef>
                <a:spcPts val="95"/>
              </a:spcBef>
              <a:tabLst>
                <a:tab pos="474345" algn="l"/>
                <a:tab pos="895350" algn="l"/>
                <a:tab pos="2435860" algn="l"/>
                <a:tab pos="2568575" algn="l"/>
                <a:tab pos="3449320" algn="l"/>
              </a:tabLst>
            </a:pPr>
            <a:r>
              <a:rPr sz="2800" b="1" spc="-50" dirty="0">
                <a:solidFill>
                  <a:srgbClr val="2C3B43"/>
                </a:solidFill>
                <a:latin typeface="Arial"/>
                <a:cs typeface="Arial"/>
              </a:rPr>
              <a:t>В</a:t>
            </a:r>
            <a:r>
              <a:rPr sz="2800" b="1" dirty="0">
                <a:solidFill>
                  <a:srgbClr val="2C3B43"/>
                </a:solidFill>
                <a:latin typeface="Arial"/>
                <a:cs typeface="Arial"/>
              </a:rPr>
              <a:t>	</a:t>
            </a:r>
            <a:r>
              <a:rPr sz="2800" b="1" spc="-10" dirty="0">
                <a:solidFill>
                  <a:srgbClr val="2C3B43"/>
                </a:solidFill>
                <a:latin typeface="Arial"/>
                <a:cs typeface="Arial"/>
              </a:rPr>
              <a:t>КАЧЕСТВЕ</a:t>
            </a:r>
            <a:r>
              <a:rPr sz="2800" b="1" dirty="0">
                <a:solidFill>
                  <a:srgbClr val="2C3B43"/>
                </a:solidFill>
                <a:latin typeface="Arial"/>
                <a:cs typeface="Arial"/>
              </a:rPr>
              <a:t>		</a:t>
            </a:r>
            <a:r>
              <a:rPr sz="2800" b="1" spc="-10" dirty="0">
                <a:solidFill>
                  <a:srgbClr val="2C3B43"/>
                </a:solidFill>
                <a:latin typeface="Arial"/>
                <a:cs typeface="Arial"/>
              </a:rPr>
              <a:t>РЕЗУЛЬТАТОВ ВСТУПИТЕЛЬНЫХ</a:t>
            </a:r>
            <a:r>
              <a:rPr sz="2800" b="1" dirty="0">
                <a:solidFill>
                  <a:srgbClr val="2C3B43"/>
                </a:solidFill>
                <a:latin typeface="Arial"/>
                <a:cs typeface="Arial"/>
              </a:rPr>
              <a:t>	</a:t>
            </a:r>
            <a:r>
              <a:rPr sz="2800" b="1" spc="-35" dirty="0">
                <a:solidFill>
                  <a:srgbClr val="2C3B43"/>
                </a:solidFill>
                <a:latin typeface="Arial"/>
                <a:cs typeface="Arial"/>
              </a:rPr>
              <a:t>ИСПЫТАНИЙ </a:t>
            </a:r>
            <a:r>
              <a:rPr sz="2800" b="1" spc="-25" dirty="0">
                <a:solidFill>
                  <a:srgbClr val="2C3B43"/>
                </a:solidFill>
                <a:latin typeface="Arial"/>
                <a:cs typeface="Arial"/>
              </a:rPr>
              <a:t>ВУЗ</a:t>
            </a:r>
            <a:r>
              <a:rPr sz="2800" b="1" dirty="0">
                <a:solidFill>
                  <a:srgbClr val="2C3B43"/>
                </a:solidFill>
                <a:latin typeface="Arial"/>
                <a:cs typeface="Arial"/>
              </a:rPr>
              <a:t>	</a:t>
            </a:r>
            <a:r>
              <a:rPr sz="2800" b="1" spc="-10" dirty="0">
                <a:solidFill>
                  <a:srgbClr val="2C3B43"/>
                </a:solidFill>
                <a:latin typeface="Arial"/>
                <a:cs typeface="Arial"/>
              </a:rPr>
              <a:t>МОЖЕТ</a:t>
            </a:r>
            <a:r>
              <a:rPr sz="2800" b="1" dirty="0">
                <a:solidFill>
                  <a:srgbClr val="2C3B43"/>
                </a:solidFill>
                <a:latin typeface="Arial"/>
                <a:cs typeface="Arial"/>
              </a:rPr>
              <a:t>	</a:t>
            </a:r>
            <a:r>
              <a:rPr sz="2800" b="1" spc="-10" dirty="0">
                <a:solidFill>
                  <a:srgbClr val="2C3B43"/>
                </a:solidFill>
                <a:latin typeface="Arial"/>
                <a:cs typeface="Arial"/>
              </a:rPr>
              <a:t>ЗАСЧИТЫВАТЬ:</a:t>
            </a:r>
            <a:endParaRPr sz="2800">
              <a:latin typeface="Arial"/>
              <a:cs typeface="Arial"/>
            </a:endParaRPr>
          </a:p>
          <a:p>
            <a:pPr marL="851535" indent="-743585">
              <a:lnSpc>
                <a:spcPct val="100000"/>
              </a:lnSpc>
              <a:spcBef>
                <a:spcPts val="2240"/>
              </a:spcBef>
              <a:buAutoNum type="arabicPeriod"/>
              <a:tabLst>
                <a:tab pos="851535" algn="l"/>
              </a:tabLst>
            </a:pPr>
            <a:r>
              <a:rPr sz="2800" spc="-10" dirty="0">
                <a:solidFill>
                  <a:srgbClr val="161E21"/>
                </a:solidFill>
                <a:latin typeface="Microsoft Sans Serif"/>
                <a:cs typeface="Microsoft Sans Serif"/>
              </a:rPr>
              <a:t>Аттестат</a:t>
            </a:r>
            <a:endParaRPr sz="2800">
              <a:latin typeface="Microsoft Sans Serif"/>
              <a:cs typeface="Microsoft Sans Serif"/>
            </a:endParaRPr>
          </a:p>
          <a:p>
            <a:pPr marL="851535" indent="-743585">
              <a:lnSpc>
                <a:spcPct val="100000"/>
              </a:lnSpc>
              <a:buAutoNum type="arabicPeriod"/>
              <a:tabLst>
                <a:tab pos="851535" algn="l"/>
              </a:tabLst>
            </a:pPr>
            <a:r>
              <a:rPr sz="2800" spc="-65" dirty="0">
                <a:solidFill>
                  <a:srgbClr val="161E21"/>
                </a:solidFill>
                <a:latin typeface="Microsoft Sans Serif"/>
                <a:cs typeface="Microsoft Sans Serif"/>
              </a:rPr>
              <a:t>Результаты</a:t>
            </a:r>
            <a:r>
              <a:rPr sz="2800" spc="-95" dirty="0">
                <a:solidFill>
                  <a:srgbClr val="161E21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161E21"/>
                </a:solidFill>
                <a:latin typeface="Microsoft Sans Serif"/>
                <a:cs typeface="Microsoft Sans Serif"/>
              </a:rPr>
              <a:t>ЕГЭ</a:t>
            </a:r>
            <a:endParaRPr sz="2800">
              <a:latin typeface="Microsoft Sans Serif"/>
              <a:cs typeface="Microsoft Sans Serif"/>
            </a:endParaRPr>
          </a:p>
          <a:p>
            <a:pPr marL="851535" indent="-743585">
              <a:lnSpc>
                <a:spcPct val="100000"/>
              </a:lnSpc>
              <a:buAutoNum type="arabicPeriod"/>
              <a:tabLst>
                <a:tab pos="851535" algn="l"/>
              </a:tabLst>
            </a:pPr>
            <a:r>
              <a:rPr sz="2800" spc="-65" dirty="0">
                <a:solidFill>
                  <a:srgbClr val="161E21"/>
                </a:solidFill>
                <a:latin typeface="Microsoft Sans Serif"/>
                <a:cs typeface="Microsoft Sans Serif"/>
              </a:rPr>
              <a:t>Результаты</a:t>
            </a:r>
            <a:r>
              <a:rPr sz="2800" spc="-55" dirty="0">
                <a:solidFill>
                  <a:srgbClr val="161E21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161E21"/>
                </a:solidFill>
                <a:latin typeface="Microsoft Sans Serif"/>
                <a:cs typeface="Microsoft Sans Serif"/>
              </a:rPr>
              <a:t>всероссийской</a:t>
            </a:r>
            <a:r>
              <a:rPr sz="2800" spc="-90" dirty="0">
                <a:solidFill>
                  <a:srgbClr val="161E21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61E21"/>
                </a:solidFill>
                <a:latin typeface="Microsoft Sans Serif"/>
                <a:cs typeface="Microsoft Sans Serif"/>
              </a:rPr>
              <a:t>олимпиады.</a:t>
            </a:r>
            <a:endParaRPr sz="2800">
              <a:latin typeface="Microsoft Sans Serif"/>
              <a:cs typeface="Microsoft Sans Serif"/>
            </a:endParaRPr>
          </a:p>
          <a:p>
            <a:pPr marL="851535" marR="389255" indent="-7442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851535" algn="l"/>
              </a:tabLst>
            </a:pPr>
            <a:r>
              <a:rPr sz="2800" spc="-65" dirty="0">
                <a:solidFill>
                  <a:srgbClr val="161E21"/>
                </a:solidFill>
                <a:latin typeface="Microsoft Sans Serif"/>
                <a:cs typeface="Microsoft Sans Serif"/>
              </a:rPr>
              <a:t>Результаты</a:t>
            </a:r>
            <a:r>
              <a:rPr sz="2800" spc="-110" dirty="0">
                <a:solidFill>
                  <a:srgbClr val="161E21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61E21"/>
                </a:solidFill>
                <a:latin typeface="Microsoft Sans Serif"/>
                <a:cs typeface="Microsoft Sans Serif"/>
              </a:rPr>
              <a:t>олимпиад,</a:t>
            </a:r>
            <a:r>
              <a:rPr sz="2800" spc="-120" dirty="0">
                <a:solidFill>
                  <a:srgbClr val="161E21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161E21"/>
                </a:solidFill>
                <a:latin typeface="Microsoft Sans Serif"/>
                <a:cs typeface="Microsoft Sans Serif"/>
              </a:rPr>
              <a:t>включенных</a:t>
            </a:r>
            <a:r>
              <a:rPr sz="2800" spc="-130" dirty="0">
                <a:solidFill>
                  <a:srgbClr val="161E21"/>
                </a:solidFill>
                <a:latin typeface="Microsoft Sans Serif"/>
                <a:cs typeface="Microsoft Sans Serif"/>
              </a:rPr>
              <a:t> </a:t>
            </a:r>
            <a:r>
              <a:rPr sz="2800" spc="-50" dirty="0">
                <a:solidFill>
                  <a:srgbClr val="161E21"/>
                </a:solidFill>
                <a:latin typeface="Microsoft Sans Serif"/>
                <a:cs typeface="Microsoft Sans Serif"/>
              </a:rPr>
              <a:t>в </a:t>
            </a:r>
            <a:r>
              <a:rPr sz="2800" spc="-10" dirty="0">
                <a:solidFill>
                  <a:srgbClr val="161E21"/>
                </a:solidFill>
                <a:latin typeface="Microsoft Sans Serif"/>
                <a:cs typeface="Microsoft Sans Serif"/>
              </a:rPr>
              <a:t>перечень!</a:t>
            </a:r>
            <a:endParaRPr sz="2800">
              <a:latin typeface="Microsoft Sans Serif"/>
              <a:cs typeface="Microsoft Sans Serif"/>
            </a:endParaRPr>
          </a:p>
          <a:p>
            <a:pPr marL="851535" marR="1656080" indent="-744220">
              <a:lnSpc>
                <a:spcPct val="100000"/>
              </a:lnSpc>
              <a:buAutoNum type="arabicPeriod"/>
              <a:tabLst>
                <a:tab pos="851535" algn="l"/>
              </a:tabLst>
            </a:pPr>
            <a:r>
              <a:rPr sz="2800" spc="-10" dirty="0">
                <a:solidFill>
                  <a:srgbClr val="161E21"/>
                </a:solidFill>
                <a:latin typeface="Microsoft Sans Serif"/>
                <a:cs typeface="Microsoft Sans Serif"/>
              </a:rPr>
              <a:t>Портфолио,</a:t>
            </a:r>
            <a:r>
              <a:rPr sz="2800" spc="-95" dirty="0">
                <a:solidFill>
                  <a:srgbClr val="161E21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161E21"/>
                </a:solidFill>
                <a:latin typeface="Microsoft Sans Serif"/>
                <a:cs typeface="Microsoft Sans Serif"/>
              </a:rPr>
              <a:t>подтвержденное </a:t>
            </a:r>
            <a:r>
              <a:rPr sz="2800" spc="-10" dirty="0">
                <a:solidFill>
                  <a:srgbClr val="161E21"/>
                </a:solidFill>
                <a:latin typeface="Microsoft Sans Serif"/>
                <a:cs typeface="Microsoft Sans Serif"/>
              </a:rPr>
              <a:t>документально</a:t>
            </a:r>
            <a:endParaRPr sz="2800">
              <a:latin typeface="Microsoft Sans Serif"/>
              <a:cs typeface="Microsoft Sans Serif"/>
            </a:endParaRPr>
          </a:p>
          <a:p>
            <a:pPr marL="851535" indent="-743585">
              <a:lnSpc>
                <a:spcPct val="100000"/>
              </a:lnSpc>
              <a:buAutoNum type="arabicPeriod"/>
              <a:tabLst>
                <a:tab pos="851535" algn="l"/>
              </a:tabLst>
            </a:pPr>
            <a:r>
              <a:rPr sz="2800" spc="-65" dirty="0">
                <a:solidFill>
                  <a:srgbClr val="161E21"/>
                </a:solidFill>
                <a:latin typeface="Microsoft Sans Serif"/>
                <a:cs typeface="Microsoft Sans Serif"/>
              </a:rPr>
              <a:t>Результаты</a:t>
            </a:r>
            <a:r>
              <a:rPr sz="2800" spc="-100" dirty="0">
                <a:solidFill>
                  <a:srgbClr val="161E21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161E21"/>
                </a:solidFill>
                <a:latin typeface="Microsoft Sans Serif"/>
                <a:cs typeface="Microsoft Sans Serif"/>
              </a:rPr>
              <a:t>ГТО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22504" y="144779"/>
            <a:ext cx="9156700" cy="6437630"/>
            <a:chOff x="222504" y="144779"/>
            <a:chExt cx="9156700" cy="64376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312" y="5820156"/>
              <a:ext cx="8621267" cy="75590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91312" y="5820156"/>
              <a:ext cx="8621395" cy="756285"/>
            </a:xfrm>
            <a:custGeom>
              <a:avLst/>
              <a:gdLst/>
              <a:ahLst/>
              <a:cxnLst/>
              <a:rect l="l" t="t" r="r" b="b"/>
              <a:pathLst>
                <a:path w="8621395" h="756284">
                  <a:moveTo>
                    <a:pt x="0" y="125984"/>
                  </a:moveTo>
                  <a:lnTo>
                    <a:pt x="9899" y="76943"/>
                  </a:lnTo>
                  <a:lnTo>
                    <a:pt x="36898" y="36898"/>
                  </a:lnTo>
                  <a:lnTo>
                    <a:pt x="76943" y="9899"/>
                  </a:lnTo>
                  <a:lnTo>
                    <a:pt x="125983" y="0"/>
                  </a:lnTo>
                  <a:lnTo>
                    <a:pt x="8495284" y="0"/>
                  </a:lnTo>
                  <a:lnTo>
                    <a:pt x="8544329" y="9899"/>
                  </a:lnTo>
                  <a:lnTo>
                    <a:pt x="8584374" y="36898"/>
                  </a:lnTo>
                  <a:lnTo>
                    <a:pt x="8611369" y="76943"/>
                  </a:lnTo>
                  <a:lnTo>
                    <a:pt x="8621267" y="125984"/>
                  </a:lnTo>
                  <a:lnTo>
                    <a:pt x="8621267" y="629920"/>
                  </a:lnTo>
                  <a:lnTo>
                    <a:pt x="8611369" y="678960"/>
                  </a:lnTo>
                  <a:lnTo>
                    <a:pt x="8584374" y="719005"/>
                  </a:lnTo>
                  <a:lnTo>
                    <a:pt x="8544329" y="746004"/>
                  </a:lnTo>
                  <a:lnTo>
                    <a:pt x="8495284" y="755904"/>
                  </a:lnTo>
                  <a:lnTo>
                    <a:pt x="125983" y="755904"/>
                  </a:lnTo>
                  <a:lnTo>
                    <a:pt x="76943" y="746004"/>
                  </a:lnTo>
                  <a:lnTo>
                    <a:pt x="36898" y="719005"/>
                  </a:lnTo>
                  <a:lnTo>
                    <a:pt x="9899" y="678960"/>
                  </a:lnTo>
                  <a:lnTo>
                    <a:pt x="0" y="629920"/>
                  </a:lnTo>
                  <a:lnTo>
                    <a:pt x="0" y="125984"/>
                  </a:lnTo>
                  <a:close/>
                </a:path>
              </a:pathLst>
            </a:custGeom>
            <a:ln w="12191">
              <a:solidFill>
                <a:srgbClr val="E6B8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5423" y="4701539"/>
              <a:ext cx="8647176" cy="107748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25423" y="4701539"/>
              <a:ext cx="8647430" cy="1077595"/>
            </a:xfrm>
            <a:custGeom>
              <a:avLst/>
              <a:gdLst/>
              <a:ahLst/>
              <a:cxnLst/>
              <a:rect l="l" t="t" r="r" b="b"/>
              <a:pathLst>
                <a:path w="8647430" h="1077595">
                  <a:moveTo>
                    <a:pt x="0" y="179578"/>
                  </a:moveTo>
                  <a:lnTo>
                    <a:pt x="6414" y="131835"/>
                  </a:lnTo>
                  <a:lnTo>
                    <a:pt x="24518" y="88937"/>
                  </a:lnTo>
                  <a:lnTo>
                    <a:pt x="52598" y="52593"/>
                  </a:lnTo>
                  <a:lnTo>
                    <a:pt x="88943" y="24515"/>
                  </a:lnTo>
                  <a:lnTo>
                    <a:pt x="131840" y="6414"/>
                  </a:lnTo>
                  <a:lnTo>
                    <a:pt x="179578" y="0"/>
                  </a:lnTo>
                  <a:lnTo>
                    <a:pt x="8467598" y="0"/>
                  </a:lnTo>
                  <a:lnTo>
                    <a:pt x="8515340" y="6414"/>
                  </a:lnTo>
                  <a:lnTo>
                    <a:pt x="8558238" y="24515"/>
                  </a:lnTo>
                  <a:lnTo>
                    <a:pt x="8594582" y="52593"/>
                  </a:lnTo>
                  <a:lnTo>
                    <a:pt x="8622660" y="88937"/>
                  </a:lnTo>
                  <a:lnTo>
                    <a:pt x="8640761" y="131835"/>
                  </a:lnTo>
                  <a:lnTo>
                    <a:pt x="8647176" y="179578"/>
                  </a:lnTo>
                  <a:lnTo>
                    <a:pt x="8647176" y="897890"/>
                  </a:lnTo>
                  <a:lnTo>
                    <a:pt x="8640761" y="945632"/>
                  </a:lnTo>
                  <a:lnTo>
                    <a:pt x="8622660" y="988533"/>
                  </a:lnTo>
                  <a:lnTo>
                    <a:pt x="8594582" y="1024880"/>
                  </a:lnTo>
                  <a:lnTo>
                    <a:pt x="8558238" y="1052961"/>
                  </a:lnTo>
                  <a:lnTo>
                    <a:pt x="8515340" y="1071065"/>
                  </a:lnTo>
                  <a:lnTo>
                    <a:pt x="8467598" y="1077480"/>
                  </a:lnTo>
                  <a:lnTo>
                    <a:pt x="179578" y="1077468"/>
                  </a:lnTo>
                  <a:lnTo>
                    <a:pt x="131840" y="1071053"/>
                  </a:lnTo>
                  <a:lnTo>
                    <a:pt x="88943" y="1052949"/>
                  </a:lnTo>
                  <a:lnTo>
                    <a:pt x="52598" y="1024869"/>
                  </a:lnTo>
                  <a:lnTo>
                    <a:pt x="24518" y="988524"/>
                  </a:lnTo>
                  <a:lnTo>
                    <a:pt x="6414" y="945627"/>
                  </a:lnTo>
                  <a:lnTo>
                    <a:pt x="0" y="897890"/>
                  </a:lnTo>
                  <a:lnTo>
                    <a:pt x="0" y="179578"/>
                  </a:lnTo>
                  <a:close/>
                </a:path>
              </a:pathLst>
            </a:custGeom>
            <a:ln w="12192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7512" y="3587495"/>
              <a:ext cx="8592312" cy="107594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67512" y="3587495"/>
              <a:ext cx="8592820" cy="1076325"/>
            </a:xfrm>
            <a:custGeom>
              <a:avLst/>
              <a:gdLst/>
              <a:ahLst/>
              <a:cxnLst/>
              <a:rect l="l" t="t" r="r" b="b"/>
              <a:pathLst>
                <a:path w="8592820" h="1076325">
                  <a:moveTo>
                    <a:pt x="0" y="179323"/>
                  </a:moveTo>
                  <a:lnTo>
                    <a:pt x="6405" y="131644"/>
                  </a:lnTo>
                  <a:lnTo>
                    <a:pt x="24483" y="88805"/>
                  </a:lnTo>
                  <a:lnTo>
                    <a:pt x="52524" y="52514"/>
                  </a:lnTo>
                  <a:lnTo>
                    <a:pt x="88817" y="24478"/>
                  </a:lnTo>
                  <a:lnTo>
                    <a:pt x="131653" y="6404"/>
                  </a:lnTo>
                  <a:lnTo>
                    <a:pt x="179324" y="0"/>
                  </a:lnTo>
                  <a:lnTo>
                    <a:pt x="8412988" y="0"/>
                  </a:lnTo>
                  <a:lnTo>
                    <a:pt x="8460667" y="6404"/>
                  </a:lnTo>
                  <a:lnTo>
                    <a:pt x="8503506" y="24478"/>
                  </a:lnTo>
                  <a:lnTo>
                    <a:pt x="8539797" y="52514"/>
                  </a:lnTo>
                  <a:lnTo>
                    <a:pt x="8567833" y="88805"/>
                  </a:lnTo>
                  <a:lnTo>
                    <a:pt x="8585907" y="131644"/>
                  </a:lnTo>
                  <a:lnTo>
                    <a:pt x="8592312" y="179323"/>
                  </a:lnTo>
                  <a:lnTo>
                    <a:pt x="8592312" y="896619"/>
                  </a:lnTo>
                  <a:lnTo>
                    <a:pt x="8585907" y="944299"/>
                  </a:lnTo>
                  <a:lnTo>
                    <a:pt x="8567833" y="987138"/>
                  </a:lnTo>
                  <a:lnTo>
                    <a:pt x="8539797" y="1023429"/>
                  </a:lnTo>
                  <a:lnTo>
                    <a:pt x="8503506" y="1051465"/>
                  </a:lnTo>
                  <a:lnTo>
                    <a:pt x="8460667" y="1069539"/>
                  </a:lnTo>
                  <a:lnTo>
                    <a:pt x="8412988" y="1075943"/>
                  </a:lnTo>
                  <a:lnTo>
                    <a:pt x="179324" y="1075943"/>
                  </a:lnTo>
                  <a:lnTo>
                    <a:pt x="131653" y="1069539"/>
                  </a:lnTo>
                  <a:lnTo>
                    <a:pt x="88817" y="1051465"/>
                  </a:lnTo>
                  <a:lnTo>
                    <a:pt x="52524" y="1023429"/>
                  </a:lnTo>
                  <a:lnTo>
                    <a:pt x="24483" y="987138"/>
                  </a:lnTo>
                  <a:lnTo>
                    <a:pt x="6405" y="944299"/>
                  </a:lnTo>
                  <a:lnTo>
                    <a:pt x="0" y="896619"/>
                  </a:lnTo>
                  <a:lnTo>
                    <a:pt x="0" y="179323"/>
                  </a:lnTo>
                  <a:close/>
                </a:path>
              </a:pathLst>
            </a:custGeom>
            <a:ln w="12191">
              <a:solidFill>
                <a:srgbClr val="E6B8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7031" y="2790444"/>
              <a:ext cx="8592312" cy="75590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37031" y="2790444"/>
              <a:ext cx="8592820" cy="756285"/>
            </a:xfrm>
            <a:custGeom>
              <a:avLst/>
              <a:gdLst/>
              <a:ahLst/>
              <a:cxnLst/>
              <a:rect l="l" t="t" r="r" b="b"/>
              <a:pathLst>
                <a:path w="8592820" h="756285">
                  <a:moveTo>
                    <a:pt x="0" y="125983"/>
                  </a:moveTo>
                  <a:lnTo>
                    <a:pt x="9899" y="76938"/>
                  </a:lnTo>
                  <a:lnTo>
                    <a:pt x="36898" y="36893"/>
                  </a:lnTo>
                  <a:lnTo>
                    <a:pt x="76943" y="9898"/>
                  </a:lnTo>
                  <a:lnTo>
                    <a:pt x="125984" y="0"/>
                  </a:lnTo>
                  <a:lnTo>
                    <a:pt x="8466328" y="0"/>
                  </a:lnTo>
                  <a:lnTo>
                    <a:pt x="8515373" y="9898"/>
                  </a:lnTo>
                  <a:lnTo>
                    <a:pt x="8555418" y="36893"/>
                  </a:lnTo>
                  <a:lnTo>
                    <a:pt x="8582413" y="76938"/>
                  </a:lnTo>
                  <a:lnTo>
                    <a:pt x="8592312" y="125983"/>
                  </a:lnTo>
                  <a:lnTo>
                    <a:pt x="8592312" y="629919"/>
                  </a:lnTo>
                  <a:lnTo>
                    <a:pt x="8582413" y="678965"/>
                  </a:lnTo>
                  <a:lnTo>
                    <a:pt x="8555418" y="719010"/>
                  </a:lnTo>
                  <a:lnTo>
                    <a:pt x="8515373" y="746005"/>
                  </a:lnTo>
                  <a:lnTo>
                    <a:pt x="8466328" y="755903"/>
                  </a:lnTo>
                  <a:lnTo>
                    <a:pt x="125984" y="755903"/>
                  </a:lnTo>
                  <a:lnTo>
                    <a:pt x="76943" y="746005"/>
                  </a:lnTo>
                  <a:lnTo>
                    <a:pt x="36898" y="719010"/>
                  </a:lnTo>
                  <a:lnTo>
                    <a:pt x="9899" y="678965"/>
                  </a:lnTo>
                  <a:lnTo>
                    <a:pt x="0" y="629919"/>
                  </a:lnTo>
                  <a:lnTo>
                    <a:pt x="0" y="125983"/>
                  </a:lnTo>
                  <a:close/>
                </a:path>
              </a:pathLst>
            </a:custGeom>
            <a:ln w="12192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0936" y="2356103"/>
              <a:ext cx="8598408" cy="40081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30936" y="2356103"/>
              <a:ext cx="8598535" cy="401320"/>
            </a:xfrm>
            <a:custGeom>
              <a:avLst/>
              <a:gdLst/>
              <a:ahLst/>
              <a:cxnLst/>
              <a:rect l="l" t="t" r="r" b="b"/>
              <a:pathLst>
                <a:path w="8598535" h="401319">
                  <a:moveTo>
                    <a:pt x="0" y="66801"/>
                  </a:moveTo>
                  <a:lnTo>
                    <a:pt x="5249" y="40772"/>
                  </a:lnTo>
                  <a:lnTo>
                    <a:pt x="19565" y="19542"/>
                  </a:lnTo>
                  <a:lnTo>
                    <a:pt x="40799" y="5240"/>
                  </a:lnTo>
                  <a:lnTo>
                    <a:pt x="66801" y="0"/>
                  </a:lnTo>
                  <a:lnTo>
                    <a:pt x="8531606" y="0"/>
                  </a:lnTo>
                  <a:lnTo>
                    <a:pt x="8557581" y="5240"/>
                  </a:lnTo>
                  <a:lnTo>
                    <a:pt x="8578818" y="19542"/>
                  </a:lnTo>
                  <a:lnTo>
                    <a:pt x="8593149" y="40772"/>
                  </a:lnTo>
                  <a:lnTo>
                    <a:pt x="8598408" y="66801"/>
                  </a:lnTo>
                  <a:lnTo>
                    <a:pt x="8598408" y="334010"/>
                  </a:lnTo>
                  <a:lnTo>
                    <a:pt x="8593149" y="360039"/>
                  </a:lnTo>
                  <a:lnTo>
                    <a:pt x="8578818" y="381269"/>
                  </a:lnTo>
                  <a:lnTo>
                    <a:pt x="8557581" y="395571"/>
                  </a:lnTo>
                  <a:lnTo>
                    <a:pt x="8531606" y="400812"/>
                  </a:lnTo>
                  <a:lnTo>
                    <a:pt x="66801" y="400812"/>
                  </a:lnTo>
                  <a:lnTo>
                    <a:pt x="40799" y="395571"/>
                  </a:lnTo>
                  <a:lnTo>
                    <a:pt x="19565" y="381269"/>
                  </a:lnTo>
                  <a:lnTo>
                    <a:pt x="5249" y="360039"/>
                  </a:lnTo>
                  <a:lnTo>
                    <a:pt x="0" y="334010"/>
                  </a:lnTo>
                  <a:lnTo>
                    <a:pt x="0" y="66801"/>
                  </a:lnTo>
                  <a:close/>
                </a:path>
              </a:pathLst>
            </a:custGeom>
            <a:ln w="12191">
              <a:solidFill>
                <a:srgbClr val="E6B8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1792" y="1927859"/>
              <a:ext cx="8607552" cy="40081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21792" y="1927859"/>
              <a:ext cx="8608060" cy="401320"/>
            </a:xfrm>
            <a:custGeom>
              <a:avLst/>
              <a:gdLst/>
              <a:ahLst/>
              <a:cxnLst/>
              <a:rect l="l" t="t" r="r" b="b"/>
              <a:pathLst>
                <a:path w="8608060" h="401319">
                  <a:moveTo>
                    <a:pt x="0" y="66801"/>
                  </a:moveTo>
                  <a:lnTo>
                    <a:pt x="5249" y="40826"/>
                  </a:lnTo>
                  <a:lnTo>
                    <a:pt x="19565" y="19589"/>
                  </a:lnTo>
                  <a:lnTo>
                    <a:pt x="40799" y="5258"/>
                  </a:lnTo>
                  <a:lnTo>
                    <a:pt x="66801" y="0"/>
                  </a:lnTo>
                  <a:lnTo>
                    <a:pt x="8540750" y="0"/>
                  </a:lnTo>
                  <a:lnTo>
                    <a:pt x="8566779" y="5258"/>
                  </a:lnTo>
                  <a:lnTo>
                    <a:pt x="8588009" y="19589"/>
                  </a:lnTo>
                  <a:lnTo>
                    <a:pt x="8602311" y="40826"/>
                  </a:lnTo>
                  <a:lnTo>
                    <a:pt x="8607552" y="66801"/>
                  </a:lnTo>
                  <a:lnTo>
                    <a:pt x="8607552" y="334010"/>
                  </a:lnTo>
                  <a:lnTo>
                    <a:pt x="8602293" y="360039"/>
                  </a:lnTo>
                  <a:lnTo>
                    <a:pt x="8587962" y="381269"/>
                  </a:lnTo>
                  <a:lnTo>
                    <a:pt x="8566725" y="395571"/>
                  </a:lnTo>
                  <a:lnTo>
                    <a:pt x="8540750" y="400812"/>
                  </a:lnTo>
                  <a:lnTo>
                    <a:pt x="66801" y="400812"/>
                  </a:lnTo>
                  <a:lnTo>
                    <a:pt x="40799" y="395553"/>
                  </a:lnTo>
                  <a:lnTo>
                    <a:pt x="19565" y="381222"/>
                  </a:lnTo>
                  <a:lnTo>
                    <a:pt x="5249" y="359985"/>
                  </a:lnTo>
                  <a:lnTo>
                    <a:pt x="0" y="334010"/>
                  </a:lnTo>
                  <a:lnTo>
                    <a:pt x="0" y="66801"/>
                  </a:lnTo>
                  <a:close/>
                </a:path>
              </a:pathLst>
            </a:custGeom>
            <a:ln w="12191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0624" y="144779"/>
              <a:ext cx="2426208" cy="100431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07670" y="1079754"/>
              <a:ext cx="8737600" cy="0"/>
            </a:xfrm>
            <a:custGeom>
              <a:avLst/>
              <a:gdLst/>
              <a:ahLst/>
              <a:cxnLst/>
              <a:rect l="l" t="t" r="r" b="b"/>
              <a:pathLst>
                <a:path w="8737600">
                  <a:moveTo>
                    <a:pt x="0" y="0"/>
                  </a:moveTo>
                  <a:lnTo>
                    <a:pt x="8737091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8600" y="1312163"/>
              <a:ext cx="391668" cy="29413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8600" y="2007107"/>
              <a:ext cx="393192" cy="29413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3840" y="2433828"/>
              <a:ext cx="393191" cy="29413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7744" y="2918459"/>
              <a:ext cx="393192" cy="29565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5552" y="3671315"/>
              <a:ext cx="391668" cy="2956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8600" y="4805171"/>
              <a:ext cx="393192" cy="29413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2504" y="5881115"/>
              <a:ext cx="393192" cy="29565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1792" y="1138427"/>
              <a:ext cx="8584691" cy="75590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21792" y="1138427"/>
              <a:ext cx="8585200" cy="756285"/>
            </a:xfrm>
            <a:custGeom>
              <a:avLst/>
              <a:gdLst/>
              <a:ahLst/>
              <a:cxnLst/>
              <a:rect l="l" t="t" r="r" b="b"/>
              <a:pathLst>
                <a:path w="8585200" h="756285">
                  <a:moveTo>
                    <a:pt x="0" y="125984"/>
                  </a:moveTo>
                  <a:lnTo>
                    <a:pt x="9899" y="76938"/>
                  </a:lnTo>
                  <a:lnTo>
                    <a:pt x="36898" y="36893"/>
                  </a:lnTo>
                  <a:lnTo>
                    <a:pt x="76943" y="9898"/>
                  </a:lnTo>
                  <a:lnTo>
                    <a:pt x="125984" y="0"/>
                  </a:lnTo>
                  <a:lnTo>
                    <a:pt x="8458708" y="0"/>
                  </a:lnTo>
                  <a:lnTo>
                    <a:pt x="8507753" y="9898"/>
                  </a:lnTo>
                  <a:lnTo>
                    <a:pt x="8547798" y="36893"/>
                  </a:lnTo>
                  <a:lnTo>
                    <a:pt x="8574793" y="76938"/>
                  </a:lnTo>
                  <a:lnTo>
                    <a:pt x="8584691" y="125984"/>
                  </a:lnTo>
                  <a:lnTo>
                    <a:pt x="8584691" y="629920"/>
                  </a:lnTo>
                  <a:lnTo>
                    <a:pt x="8574793" y="678965"/>
                  </a:lnTo>
                  <a:lnTo>
                    <a:pt x="8547798" y="719010"/>
                  </a:lnTo>
                  <a:lnTo>
                    <a:pt x="8507753" y="746005"/>
                  </a:lnTo>
                  <a:lnTo>
                    <a:pt x="8458708" y="755904"/>
                  </a:lnTo>
                  <a:lnTo>
                    <a:pt x="125984" y="755904"/>
                  </a:lnTo>
                  <a:lnTo>
                    <a:pt x="76943" y="746005"/>
                  </a:lnTo>
                  <a:lnTo>
                    <a:pt x="36898" y="719010"/>
                  </a:lnTo>
                  <a:lnTo>
                    <a:pt x="9899" y="678965"/>
                  </a:lnTo>
                  <a:lnTo>
                    <a:pt x="0" y="629920"/>
                  </a:lnTo>
                  <a:lnTo>
                    <a:pt x="0" y="125984"/>
                  </a:lnTo>
                  <a:close/>
                </a:path>
              </a:pathLst>
            </a:custGeom>
            <a:ln w="12191">
              <a:solidFill>
                <a:srgbClr val="E6B8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1843" rIns="0" bIns="0" rtlCol="0">
            <a:spAutoFit/>
          </a:bodyPr>
          <a:lstStyle/>
          <a:p>
            <a:pPr marL="1384300">
              <a:lnSpc>
                <a:spcPct val="100000"/>
              </a:lnSpc>
              <a:spcBef>
                <a:spcPts val="100"/>
              </a:spcBef>
            </a:pPr>
            <a:r>
              <a:rPr dirty="0"/>
              <a:t>Информирование</a:t>
            </a:r>
            <a:r>
              <a:rPr spc="-110" dirty="0"/>
              <a:t> </a:t>
            </a:r>
            <a:r>
              <a:rPr dirty="0"/>
              <a:t>о</a:t>
            </a:r>
            <a:r>
              <a:rPr spc="-65" dirty="0"/>
              <a:t> </a:t>
            </a:r>
            <a:r>
              <a:rPr spc="-25" dirty="0"/>
              <a:t>ЕГЭ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07542" y="1217168"/>
            <a:ext cx="8402955" cy="511781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42545" marR="340995">
              <a:lnSpc>
                <a:spcPct val="103499"/>
              </a:lnSpc>
              <a:spcBef>
                <a:spcPts val="20"/>
              </a:spcBef>
            </a:pP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Информационный</a:t>
            </a:r>
            <a:r>
              <a:rPr sz="2000" b="1" i="1" spc="-7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портал</a:t>
            </a:r>
            <a:r>
              <a:rPr sz="2000" b="1" i="1" spc="-5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ЕГЭ</a:t>
            </a:r>
            <a:r>
              <a:rPr sz="2000" b="1" i="1" spc="-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  <a:hlinkClick r:id="rId11"/>
              </a:rPr>
              <a:t>http://ege.edu.ru/</a:t>
            </a:r>
            <a:r>
              <a:rPr sz="2000" b="1" i="1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(также</a:t>
            </a:r>
            <a:r>
              <a:rPr sz="2000" b="1" i="1" spc="-6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3399"/>
                </a:solidFill>
                <a:latin typeface="Arial"/>
                <a:cs typeface="Arial"/>
              </a:rPr>
              <a:t>можно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ознакомиться</a:t>
            </a:r>
            <a:r>
              <a:rPr sz="2000" b="1" i="1" spc="-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с</a:t>
            </a:r>
            <a:r>
              <a:rPr sz="2000" b="1" i="1" spc="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rgbClr val="003399"/>
                </a:solidFill>
                <a:latin typeface="Arial"/>
                <a:cs typeface="Arial"/>
              </a:rPr>
              <a:t>результатами</a:t>
            </a:r>
            <a:r>
              <a:rPr sz="2000" b="1" i="1" spc="-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rgbClr val="003399"/>
                </a:solidFill>
                <a:latin typeface="Arial"/>
                <a:cs typeface="Arial"/>
              </a:rPr>
              <a:t>ЕГЭ)</a:t>
            </a:r>
            <a:endParaRPr sz="2000">
              <a:latin typeface="Arial"/>
              <a:cs typeface="Arial"/>
            </a:endParaRPr>
          </a:p>
          <a:p>
            <a:pPr marL="33655" marR="5080" indent="8890">
              <a:lnSpc>
                <a:spcPts val="3360"/>
              </a:lnSpc>
              <a:spcBef>
                <a:spcPts val="95"/>
              </a:spcBef>
            </a:pP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Официальный</a:t>
            </a:r>
            <a:r>
              <a:rPr sz="2000" b="1" i="1" spc="-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сайт</a:t>
            </a:r>
            <a:r>
              <a:rPr sz="2000" b="1" i="1" spc="-5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3399"/>
                </a:solidFill>
                <a:latin typeface="Arial"/>
                <a:cs typeface="Arial"/>
              </a:rPr>
              <a:t>Рособрнадзора</a:t>
            </a:r>
            <a:r>
              <a:rPr sz="2000" b="1" i="1" spc="-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  <a:hlinkClick r:id="rId12"/>
              </a:rPr>
              <a:t>http://obrnadzor.gov.ru/</a:t>
            </a: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Официальный</a:t>
            </a:r>
            <a:r>
              <a:rPr sz="2000" b="1" i="1" spc="-7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сайт</a:t>
            </a:r>
            <a:r>
              <a:rPr sz="2000" b="1" i="1" spc="-6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3399"/>
                </a:solidFill>
                <a:latin typeface="Arial"/>
                <a:cs typeface="Arial"/>
              </a:rPr>
              <a:t>Минобрнауки</a:t>
            </a:r>
            <a:r>
              <a:rPr sz="2000" b="1" i="1" spc="-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России</a:t>
            </a:r>
            <a:r>
              <a:rPr sz="2000" b="1" i="1" spc="-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http://минобрнауки.рф/</a:t>
            </a:r>
            <a:endParaRPr sz="2000">
              <a:latin typeface="Arial"/>
              <a:cs typeface="Arial"/>
            </a:endParaRPr>
          </a:p>
          <a:p>
            <a:pPr marL="58419" marR="217170">
              <a:lnSpc>
                <a:spcPct val="103499"/>
              </a:lnSpc>
              <a:spcBef>
                <a:spcPts val="894"/>
              </a:spcBef>
            </a:pP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Открытый</a:t>
            </a:r>
            <a:r>
              <a:rPr sz="2000" b="1" i="1" spc="-6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банк</a:t>
            </a:r>
            <a:r>
              <a:rPr sz="2000" b="1" i="1" spc="-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заданий</a:t>
            </a:r>
            <a:r>
              <a:rPr sz="2000" b="1" i="1" spc="-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ЕГЭ</a:t>
            </a:r>
            <a:r>
              <a:rPr sz="2000" b="1" i="1" spc="-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  <a:hlinkClick r:id="rId13"/>
              </a:rPr>
              <a:t>http://www.fipi.ru/content/otkrytyy-</a:t>
            </a: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bank-</a:t>
            </a: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zadaniy-</a:t>
            </a:r>
            <a:r>
              <a:rPr sz="2000" b="1" i="1" spc="-25" dirty="0">
                <a:solidFill>
                  <a:srgbClr val="C00000"/>
                </a:solidFill>
                <a:latin typeface="Arial"/>
                <a:cs typeface="Arial"/>
              </a:rPr>
              <a:t>ege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2000">
              <a:latin typeface="Arial"/>
              <a:cs typeface="Arial"/>
            </a:endParaRPr>
          </a:p>
          <a:p>
            <a:pPr marL="103505">
              <a:lnSpc>
                <a:spcPct val="100000"/>
              </a:lnSpc>
            </a:pP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Сайт</a:t>
            </a:r>
            <a:r>
              <a:rPr sz="2000" b="1" i="1" spc="-6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3399"/>
                </a:solidFill>
                <a:latin typeface="Arial"/>
                <a:cs typeface="Arial"/>
              </a:rPr>
              <a:t>Министерства</a:t>
            </a:r>
            <a:r>
              <a:rPr sz="2000" b="1" i="1" spc="-7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>
                <a:solidFill>
                  <a:srgbClr val="003399"/>
                </a:solidFill>
                <a:latin typeface="Arial"/>
                <a:cs typeface="Arial"/>
              </a:rPr>
              <a:t>образования</a:t>
            </a:r>
            <a:r>
              <a:rPr sz="2000" b="1" i="1" spc="-7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lang="ru-RU" sz="2000" b="1" i="1" dirty="0" smtClean="0">
                <a:solidFill>
                  <a:srgbClr val="003399"/>
                </a:solidFill>
                <a:latin typeface="Arial"/>
                <a:cs typeface="Arial"/>
              </a:rPr>
              <a:t>Красноярского края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0"/>
              </a:spcBef>
            </a:pPr>
            <a:endParaRPr lang="ru-RU" sz="20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0"/>
              </a:spcBef>
            </a:pPr>
            <a:endParaRPr sz="2000">
              <a:latin typeface="Arial"/>
              <a:cs typeface="Arial"/>
            </a:endParaRPr>
          </a:p>
          <a:p>
            <a:pPr marL="161290" marR="768350">
              <a:lnSpc>
                <a:spcPct val="100000"/>
              </a:lnSpc>
              <a:spcBef>
                <a:spcPts val="5"/>
              </a:spcBef>
            </a:pPr>
            <a:r>
              <a:rPr sz="2000" b="1" i="1">
                <a:solidFill>
                  <a:srgbClr val="000099"/>
                </a:solidFill>
                <a:latin typeface="Arial"/>
                <a:cs typeface="Arial"/>
              </a:rPr>
              <a:t>Сайт</a:t>
            </a:r>
            <a:r>
              <a:rPr sz="2000" b="1" i="1" spc="-35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ru-RU" sz="2000" b="1" i="1" spc="-35" dirty="0" smtClean="0">
                <a:solidFill>
                  <a:srgbClr val="000099"/>
                </a:solidFill>
                <a:latin typeface="Arial"/>
                <a:cs typeface="Arial"/>
              </a:rPr>
              <a:t>Управления образования </a:t>
            </a:r>
            <a:r>
              <a:rPr sz="2000" b="1" i="1" smtClean="0">
                <a:solidFill>
                  <a:srgbClr val="000099"/>
                </a:solidFill>
                <a:latin typeface="Arial"/>
                <a:cs typeface="Arial"/>
              </a:rPr>
              <a:t>администрации</a:t>
            </a:r>
            <a:r>
              <a:rPr sz="2000" b="1" i="1" spc="-75" smtClean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ru-RU" sz="2000" b="1" i="1" spc="-75" dirty="0" smtClean="0">
                <a:solidFill>
                  <a:srgbClr val="000099"/>
                </a:solidFill>
                <a:latin typeface="Arial"/>
                <a:cs typeface="Arial"/>
              </a:rPr>
              <a:t>Нижнеингашского района </a:t>
            </a:r>
            <a:r>
              <a:rPr sz="2000" b="1" i="1" smtClean="0">
                <a:solidFill>
                  <a:srgbClr val="000099"/>
                </a:solidFill>
                <a:latin typeface="Arial"/>
                <a:cs typeface="Arial"/>
              </a:rPr>
              <a:t>(раздел</a:t>
            </a:r>
            <a:r>
              <a:rPr sz="2000" b="1" i="1" spc="-65" smtClean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0099"/>
                </a:solidFill>
                <a:latin typeface="Arial"/>
                <a:cs typeface="Arial"/>
              </a:rPr>
              <a:t>«Образование»-</a:t>
            </a:r>
            <a:r>
              <a:rPr sz="2000" b="1" i="1" dirty="0">
                <a:solidFill>
                  <a:srgbClr val="000099"/>
                </a:solidFill>
                <a:latin typeface="Arial"/>
                <a:cs typeface="Arial"/>
              </a:rPr>
              <a:t>»Информация</a:t>
            </a:r>
            <a:r>
              <a:rPr sz="2000" b="1" i="1" spc="-9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i="1" spc="-10">
                <a:solidFill>
                  <a:srgbClr val="000099"/>
                </a:solidFill>
                <a:latin typeface="Arial"/>
                <a:cs typeface="Arial"/>
              </a:rPr>
              <a:t>ГИА</a:t>
            </a:r>
            <a:r>
              <a:rPr sz="2000" b="1" i="1" spc="-10" smtClean="0">
                <a:solidFill>
                  <a:srgbClr val="000099"/>
                </a:solidFill>
                <a:latin typeface="Arial"/>
                <a:cs typeface="Arial"/>
              </a:rPr>
              <a:t>»)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000" b="1" i="1" smtClean="0">
                <a:solidFill>
                  <a:srgbClr val="003399"/>
                </a:solidFill>
                <a:latin typeface="Arial"/>
                <a:cs typeface="Arial"/>
              </a:rPr>
              <a:t>Сайт</a:t>
            </a:r>
            <a:r>
              <a:rPr lang="ru-RU" sz="2000" b="1" i="1" dirty="0" err="1" smtClean="0">
                <a:solidFill>
                  <a:srgbClr val="003399"/>
                </a:solidFill>
                <a:latin typeface="Arial"/>
                <a:cs typeface="Arial"/>
              </a:rPr>
              <a:t>ы</a:t>
            </a:r>
            <a:r>
              <a:rPr sz="2000" b="1" i="1" spc="-35" smtClean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smtClean="0">
                <a:solidFill>
                  <a:srgbClr val="003399"/>
                </a:solidFill>
                <a:latin typeface="Arial"/>
                <a:cs typeface="Arial"/>
              </a:rPr>
              <a:t>школ</a:t>
            </a:r>
            <a:r>
              <a:rPr lang="ru-RU" sz="2000" b="1" i="1" dirty="0" smtClean="0">
                <a:solidFill>
                  <a:srgbClr val="003399"/>
                </a:solidFill>
                <a:latin typeface="Arial"/>
                <a:cs typeface="Arial"/>
              </a:rPr>
              <a:t> района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0527792" y="179831"/>
            <a:ext cx="835660" cy="993775"/>
            <a:chOff x="10527792" y="179831"/>
            <a:chExt cx="835660" cy="993775"/>
          </a:xfrm>
        </p:grpSpPr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536936" y="188975"/>
              <a:ext cx="816864" cy="97536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532364" y="184403"/>
              <a:ext cx="826135" cy="984885"/>
            </a:xfrm>
            <a:custGeom>
              <a:avLst/>
              <a:gdLst/>
              <a:ahLst/>
              <a:cxnLst/>
              <a:rect l="l" t="t" r="r" b="b"/>
              <a:pathLst>
                <a:path w="826134" h="984885">
                  <a:moveTo>
                    <a:pt x="0" y="984504"/>
                  </a:moveTo>
                  <a:lnTo>
                    <a:pt x="826007" y="984504"/>
                  </a:lnTo>
                  <a:lnTo>
                    <a:pt x="826007" y="0"/>
                  </a:lnTo>
                  <a:lnTo>
                    <a:pt x="0" y="0"/>
                  </a:lnTo>
                  <a:lnTo>
                    <a:pt x="0" y="984504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68630" y="345947"/>
            <a:ext cx="8735695" cy="1004569"/>
            <a:chOff x="468630" y="345947"/>
            <a:chExt cx="8735695" cy="100456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1584" y="345947"/>
              <a:ext cx="2426208" cy="10043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68630" y="1280922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36875" y="233299"/>
            <a:ext cx="34918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«Горячая»</a:t>
            </a:r>
            <a:r>
              <a:rPr spc="-204" dirty="0"/>
              <a:t> </a:t>
            </a:r>
            <a:r>
              <a:rPr spc="-10" dirty="0"/>
              <a:t>линия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16914" y="721232"/>
            <a:ext cx="7922259" cy="3496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3200">
              <a:latin typeface="Arial"/>
              <a:cs typeface="Arial"/>
            </a:endParaRPr>
          </a:p>
          <a:p>
            <a:pPr marL="12700" marR="5080" indent="405130">
              <a:lnSpc>
                <a:spcPct val="100000"/>
              </a:lnSpc>
            </a:pP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Каждый</a:t>
            </a:r>
            <a:r>
              <a:rPr sz="2800" b="1" i="1" spc="-10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обучающийся</a:t>
            </a:r>
            <a:r>
              <a:rPr sz="2800" b="1" i="1" spc="-7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или</a:t>
            </a:r>
            <a:r>
              <a:rPr sz="2800" b="1" i="1" spc="-114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родитель, столкнувшийся</a:t>
            </a:r>
            <a:r>
              <a:rPr sz="2800" b="1" i="1" spc="-5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с</a:t>
            </a:r>
            <a:r>
              <a:rPr sz="2800" b="1" i="1" spc="-9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проблемами</a:t>
            </a:r>
            <a:r>
              <a:rPr sz="2800" b="1" i="1" spc="-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по</a:t>
            </a:r>
            <a:r>
              <a:rPr sz="2800" b="1" i="1" spc="-8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вопросам</a:t>
            </a:r>
            <a:endParaRPr sz="2800">
              <a:latin typeface="Arial"/>
              <a:cs typeface="Arial"/>
            </a:endParaRPr>
          </a:p>
          <a:p>
            <a:pPr marL="520065">
              <a:lnSpc>
                <a:spcPct val="100000"/>
              </a:lnSpc>
            </a:pP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ЕГЭ,</a:t>
            </a:r>
            <a:r>
              <a:rPr sz="2800" b="1" i="1" spc="-8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может</a:t>
            </a:r>
            <a:r>
              <a:rPr sz="2800" b="1" i="1" spc="-7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позвонить</a:t>
            </a:r>
            <a:r>
              <a:rPr sz="2800" b="1" i="1" spc="-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по</a:t>
            </a:r>
            <a:r>
              <a:rPr sz="2800" b="1" i="1" spc="-7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телефону:</a:t>
            </a:r>
            <a:endParaRPr sz="2800">
              <a:latin typeface="Arial"/>
              <a:cs typeface="Arial"/>
            </a:endParaRPr>
          </a:p>
          <a:p>
            <a:pPr marR="726440" algn="ctr">
              <a:lnSpc>
                <a:spcPct val="100000"/>
              </a:lnSpc>
              <a:spcBef>
                <a:spcPts val="2065"/>
              </a:spcBef>
            </a:pPr>
            <a:r>
              <a:rPr sz="6000" b="1" i="1" spc="-10" smtClean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lang="ru-RU" sz="6000" b="1" i="1" spc="-10" dirty="0" smtClean="0">
                <a:solidFill>
                  <a:srgbClr val="C00000"/>
                </a:solidFill>
                <a:latin typeface="Arial"/>
                <a:cs typeface="Arial"/>
              </a:rPr>
              <a:t>23</a:t>
            </a:r>
            <a:r>
              <a:rPr sz="6000" b="1" i="1" spc="-10" smtClean="0">
                <a:solidFill>
                  <a:srgbClr val="C00000"/>
                </a:solidFill>
                <a:latin typeface="Arial"/>
                <a:cs typeface="Arial"/>
              </a:rPr>
              <a:t>9</a:t>
            </a:r>
            <a:r>
              <a:rPr lang="ru-RU" sz="6000" b="1" i="1" spc="-10" dirty="0" smtClean="0">
                <a:solidFill>
                  <a:srgbClr val="C00000"/>
                </a:solidFill>
                <a:latin typeface="Arial"/>
                <a:cs typeface="Arial"/>
              </a:rPr>
              <a:t>9</a:t>
            </a:r>
            <a:endParaRPr sz="6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898268" y="4267200"/>
            <a:ext cx="3883532" cy="2168778"/>
            <a:chOff x="3140964" y="4828032"/>
            <a:chExt cx="2935605" cy="1656714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50108" y="4837176"/>
              <a:ext cx="2916936" cy="16383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145536" y="4832604"/>
              <a:ext cx="2926080" cy="1647825"/>
            </a:xfrm>
            <a:custGeom>
              <a:avLst/>
              <a:gdLst/>
              <a:ahLst/>
              <a:cxnLst/>
              <a:rect l="l" t="t" r="r" b="b"/>
              <a:pathLst>
                <a:path w="2926079" h="1647825">
                  <a:moveTo>
                    <a:pt x="0" y="1647444"/>
                  </a:moveTo>
                  <a:lnTo>
                    <a:pt x="2926080" y="1647444"/>
                  </a:lnTo>
                  <a:lnTo>
                    <a:pt x="2926080" y="0"/>
                  </a:lnTo>
                  <a:lnTo>
                    <a:pt x="0" y="0"/>
                  </a:lnTo>
                  <a:lnTo>
                    <a:pt x="0" y="1647444"/>
                  </a:lnTo>
                  <a:close/>
                </a:path>
              </a:pathLst>
            </a:custGeom>
            <a:ln w="9144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76415" y="1277111"/>
            <a:ext cx="1809114" cy="1742439"/>
            <a:chOff x="6376415" y="1277111"/>
            <a:chExt cx="1809114" cy="1742439"/>
          </a:xfrm>
        </p:grpSpPr>
        <p:sp>
          <p:nvSpPr>
            <p:cNvPr id="3" name="object 3"/>
            <p:cNvSpPr/>
            <p:nvPr/>
          </p:nvSpPr>
          <p:spPr>
            <a:xfrm>
              <a:off x="6386321" y="1287017"/>
              <a:ext cx="1789430" cy="1722120"/>
            </a:xfrm>
            <a:custGeom>
              <a:avLst/>
              <a:gdLst/>
              <a:ahLst/>
              <a:cxnLst/>
              <a:rect l="l" t="t" r="r" b="b"/>
              <a:pathLst>
                <a:path w="1789429" h="1722120">
                  <a:moveTo>
                    <a:pt x="894587" y="0"/>
                  </a:moveTo>
                  <a:lnTo>
                    <a:pt x="845507" y="1274"/>
                  </a:lnTo>
                  <a:lnTo>
                    <a:pt x="797119" y="5053"/>
                  </a:lnTo>
                  <a:lnTo>
                    <a:pt x="749490" y="11271"/>
                  </a:lnTo>
                  <a:lnTo>
                    <a:pt x="702689" y="19863"/>
                  </a:lnTo>
                  <a:lnTo>
                    <a:pt x="656784" y="30762"/>
                  </a:lnTo>
                  <a:lnTo>
                    <a:pt x="611843" y="43903"/>
                  </a:lnTo>
                  <a:lnTo>
                    <a:pt x="567935" y="59220"/>
                  </a:lnTo>
                  <a:lnTo>
                    <a:pt x="525127" y="76648"/>
                  </a:lnTo>
                  <a:lnTo>
                    <a:pt x="483489" y="96121"/>
                  </a:lnTo>
                  <a:lnTo>
                    <a:pt x="443088" y="117573"/>
                  </a:lnTo>
                  <a:lnTo>
                    <a:pt x="403993" y="140939"/>
                  </a:lnTo>
                  <a:lnTo>
                    <a:pt x="366272" y="166152"/>
                  </a:lnTo>
                  <a:lnTo>
                    <a:pt x="329992" y="193147"/>
                  </a:lnTo>
                  <a:lnTo>
                    <a:pt x="295223" y="221859"/>
                  </a:lnTo>
                  <a:lnTo>
                    <a:pt x="262032" y="252222"/>
                  </a:lnTo>
                  <a:lnTo>
                    <a:pt x="230488" y="284169"/>
                  </a:lnTo>
                  <a:lnTo>
                    <a:pt x="200659" y="317635"/>
                  </a:lnTo>
                  <a:lnTo>
                    <a:pt x="172614" y="352556"/>
                  </a:lnTo>
                  <a:lnTo>
                    <a:pt x="146420" y="388864"/>
                  </a:lnTo>
                  <a:lnTo>
                    <a:pt x="122145" y="426494"/>
                  </a:lnTo>
                  <a:lnTo>
                    <a:pt x="99859" y="465380"/>
                  </a:lnTo>
                  <a:lnTo>
                    <a:pt x="79629" y="505458"/>
                  </a:lnTo>
                  <a:lnTo>
                    <a:pt x="61523" y="546660"/>
                  </a:lnTo>
                  <a:lnTo>
                    <a:pt x="45610" y="588922"/>
                  </a:lnTo>
                  <a:lnTo>
                    <a:pt x="31958" y="632177"/>
                  </a:lnTo>
                  <a:lnTo>
                    <a:pt x="20635" y="676361"/>
                  </a:lnTo>
                  <a:lnTo>
                    <a:pt x="11709" y="721406"/>
                  </a:lnTo>
                  <a:lnTo>
                    <a:pt x="5249" y="767248"/>
                  </a:lnTo>
                  <a:lnTo>
                    <a:pt x="1323" y="813821"/>
                  </a:lnTo>
                  <a:lnTo>
                    <a:pt x="0" y="861060"/>
                  </a:lnTo>
                  <a:lnTo>
                    <a:pt x="1323" y="908298"/>
                  </a:lnTo>
                  <a:lnTo>
                    <a:pt x="5249" y="954871"/>
                  </a:lnTo>
                  <a:lnTo>
                    <a:pt x="11709" y="1000713"/>
                  </a:lnTo>
                  <a:lnTo>
                    <a:pt x="20635" y="1045758"/>
                  </a:lnTo>
                  <a:lnTo>
                    <a:pt x="31958" y="1089942"/>
                  </a:lnTo>
                  <a:lnTo>
                    <a:pt x="45610" y="1133197"/>
                  </a:lnTo>
                  <a:lnTo>
                    <a:pt x="61523" y="1175459"/>
                  </a:lnTo>
                  <a:lnTo>
                    <a:pt x="79629" y="1216661"/>
                  </a:lnTo>
                  <a:lnTo>
                    <a:pt x="99859" y="1256739"/>
                  </a:lnTo>
                  <a:lnTo>
                    <a:pt x="122145" y="1295625"/>
                  </a:lnTo>
                  <a:lnTo>
                    <a:pt x="146420" y="1333255"/>
                  </a:lnTo>
                  <a:lnTo>
                    <a:pt x="172614" y="1369563"/>
                  </a:lnTo>
                  <a:lnTo>
                    <a:pt x="200659" y="1404484"/>
                  </a:lnTo>
                  <a:lnTo>
                    <a:pt x="230488" y="1437950"/>
                  </a:lnTo>
                  <a:lnTo>
                    <a:pt x="262032" y="1469898"/>
                  </a:lnTo>
                  <a:lnTo>
                    <a:pt x="295223" y="1500260"/>
                  </a:lnTo>
                  <a:lnTo>
                    <a:pt x="329992" y="1528972"/>
                  </a:lnTo>
                  <a:lnTo>
                    <a:pt x="366272" y="1555967"/>
                  </a:lnTo>
                  <a:lnTo>
                    <a:pt x="403993" y="1581180"/>
                  </a:lnTo>
                  <a:lnTo>
                    <a:pt x="443088" y="1604546"/>
                  </a:lnTo>
                  <a:lnTo>
                    <a:pt x="483489" y="1625998"/>
                  </a:lnTo>
                  <a:lnTo>
                    <a:pt x="525127" y="1645471"/>
                  </a:lnTo>
                  <a:lnTo>
                    <a:pt x="567935" y="1662899"/>
                  </a:lnTo>
                  <a:lnTo>
                    <a:pt x="611843" y="1678216"/>
                  </a:lnTo>
                  <a:lnTo>
                    <a:pt x="656784" y="1691357"/>
                  </a:lnTo>
                  <a:lnTo>
                    <a:pt x="702689" y="1702256"/>
                  </a:lnTo>
                  <a:lnTo>
                    <a:pt x="749490" y="1710848"/>
                  </a:lnTo>
                  <a:lnTo>
                    <a:pt x="797119" y="1717066"/>
                  </a:lnTo>
                  <a:lnTo>
                    <a:pt x="845507" y="1720845"/>
                  </a:lnTo>
                  <a:lnTo>
                    <a:pt x="894587" y="1722120"/>
                  </a:lnTo>
                  <a:lnTo>
                    <a:pt x="943668" y="1720845"/>
                  </a:lnTo>
                  <a:lnTo>
                    <a:pt x="992056" y="1717066"/>
                  </a:lnTo>
                  <a:lnTo>
                    <a:pt x="1039685" y="1710848"/>
                  </a:lnTo>
                  <a:lnTo>
                    <a:pt x="1086486" y="1702256"/>
                  </a:lnTo>
                  <a:lnTo>
                    <a:pt x="1132391" y="1691357"/>
                  </a:lnTo>
                  <a:lnTo>
                    <a:pt x="1177332" y="1678216"/>
                  </a:lnTo>
                  <a:lnTo>
                    <a:pt x="1221240" y="1662899"/>
                  </a:lnTo>
                  <a:lnTo>
                    <a:pt x="1264048" y="1645471"/>
                  </a:lnTo>
                  <a:lnTo>
                    <a:pt x="1305686" y="1625998"/>
                  </a:lnTo>
                  <a:lnTo>
                    <a:pt x="1346087" y="1604546"/>
                  </a:lnTo>
                  <a:lnTo>
                    <a:pt x="1385182" y="1581180"/>
                  </a:lnTo>
                  <a:lnTo>
                    <a:pt x="1422903" y="1555967"/>
                  </a:lnTo>
                  <a:lnTo>
                    <a:pt x="1459183" y="1528972"/>
                  </a:lnTo>
                  <a:lnTo>
                    <a:pt x="1493952" y="1500260"/>
                  </a:lnTo>
                  <a:lnTo>
                    <a:pt x="1527143" y="1469897"/>
                  </a:lnTo>
                  <a:lnTo>
                    <a:pt x="1558687" y="1437950"/>
                  </a:lnTo>
                  <a:lnTo>
                    <a:pt x="1588516" y="1404484"/>
                  </a:lnTo>
                  <a:lnTo>
                    <a:pt x="1616561" y="1369563"/>
                  </a:lnTo>
                  <a:lnTo>
                    <a:pt x="1642755" y="1333255"/>
                  </a:lnTo>
                  <a:lnTo>
                    <a:pt x="1667030" y="1295625"/>
                  </a:lnTo>
                  <a:lnTo>
                    <a:pt x="1689316" y="1256739"/>
                  </a:lnTo>
                  <a:lnTo>
                    <a:pt x="1709546" y="1216661"/>
                  </a:lnTo>
                  <a:lnTo>
                    <a:pt x="1727652" y="1175459"/>
                  </a:lnTo>
                  <a:lnTo>
                    <a:pt x="1743565" y="1133197"/>
                  </a:lnTo>
                  <a:lnTo>
                    <a:pt x="1757217" y="1089942"/>
                  </a:lnTo>
                  <a:lnTo>
                    <a:pt x="1768540" y="1045758"/>
                  </a:lnTo>
                  <a:lnTo>
                    <a:pt x="1777466" y="1000713"/>
                  </a:lnTo>
                  <a:lnTo>
                    <a:pt x="1783926" y="954871"/>
                  </a:lnTo>
                  <a:lnTo>
                    <a:pt x="1787852" y="908298"/>
                  </a:lnTo>
                  <a:lnTo>
                    <a:pt x="1789176" y="861060"/>
                  </a:lnTo>
                  <a:lnTo>
                    <a:pt x="1787852" y="813821"/>
                  </a:lnTo>
                  <a:lnTo>
                    <a:pt x="1783926" y="767248"/>
                  </a:lnTo>
                  <a:lnTo>
                    <a:pt x="1777466" y="721406"/>
                  </a:lnTo>
                  <a:lnTo>
                    <a:pt x="1768540" y="676361"/>
                  </a:lnTo>
                  <a:lnTo>
                    <a:pt x="1757217" y="632177"/>
                  </a:lnTo>
                  <a:lnTo>
                    <a:pt x="1743565" y="588922"/>
                  </a:lnTo>
                  <a:lnTo>
                    <a:pt x="1727652" y="546660"/>
                  </a:lnTo>
                  <a:lnTo>
                    <a:pt x="1709546" y="505458"/>
                  </a:lnTo>
                  <a:lnTo>
                    <a:pt x="1689316" y="465380"/>
                  </a:lnTo>
                  <a:lnTo>
                    <a:pt x="1667030" y="426494"/>
                  </a:lnTo>
                  <a:lnTo>
                    <a:pt x="1642755" y="388864"/>
                  </a:lnTo>
                  <a:lnTo>
                    <a:pt x="1616561" y="352556"/>
                  </a:lnTo>
                  <a:lnTo>
                    <a:pt x="1588516" y="317635"/>
                  </a:lnTo>
                  <a:lnTo>
                    <a:pt x="1558687" y="284169"/>
                  </a:lnTo>
                  <a:lnTo>
                    <a:pt x="1527143" y="252221"/>
                  </a:lnTo>
                  <a:lnTo>
                    <a:pt x="1493952" y="221859"/>
                  </a:lnTo>
                  <a:lnTo>
                    <a:pt x="1459183" y="193147"/>
                  </a:lnTo>
                  <a:lnTo>
                    <a:pt x="1422903" y="166152"/>
                  </a:lnTo>
                  <a:lnTo>
                    <a:pt x="1385182" y="140939"/>
                  </a:lnTo>
                  <a:lnTo>
                    <a:pt x="1346087" y="117573"/>
                  </a:lnTo>
                  <a:lnTo>
                    <a:pt x="1305686" y="96121"/>
                  </a:lnTo>
                  <a:lnTo>
                    <a:pt x="1264048" y="76648"/>
                  </a:lnTo>
                  <a:lnTo>
                    <a:pt x="1221240" y="59220"/>
                  </a:lnTo>
                  <a:lnTo>
                    <a:pt x="1177332" y="43903"/>
                  </a:lnTo>
                  <a:lnTo>
                    <a:pt x="1132391" y="30762"/>
                  </a:lnTo>
                  <a:lnTo>
                    <a:pt x="1086486" y="19863"/>
                  </a:lnTo>
                  <a:lnTo>
                    <a:pt x="1039685" y="11271"/>
                  </a:lnTo>
                  <a:lnTo>
                    <a:pt x="992056" y="5053"/>
                  </a:lnTo>
                  <a:lnTo>
                    <a:pt x="943668" y="1274"/>
                  </a:lnTo>
                  <a:lnTo>
                    <a:pt x="894587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386321" y="1287017"/>
              <a:ext cx="1789430" cy="1722120"/>
            </a:xfrm>
            <a:custGeom>
              <a:avLst/>
              <a:gdLst/>
              <a:ahLst/>
              <a:cxnLst/>
              <a:rect l="l" t="t" r="r" b="b"/>
              <a:pathLst>
                <a:path w="1789429" h="1722120">
                  <a:moveTo>
                    <a:pt x="0" y="861060"/>
                  </a:moveTo>
                  <a:lnTo>
                    <a:pt x="1323" y="813821"/>
                  </a:lnTo>
                  <a:lnTo>
                    <a:pt x="5249" y="767248"/>
                  </a:lnTo>
                  <a:lnTo>
                    <a:pt x="11709" y="721406"/>
                  </a:lnTo>
                  <a:lnTo>
                    <a:pt x="20635" y="676361"/>
                  </a:lnTo>
                  <a:lnTo>
                    <a:pt x="31958" y="632177"/>
                  </a:lnTo>
                  <a:lnTo>
                    <a:pt x="45610" y="588922"/>
                  </a:lnTo>
                  <a:lnTo>
                    <a:pt x="61523" y="546660"/>
                  </a:lnTo>
                  <a:lnTo>
                    <a:pt x="79629" y="505458"/>
                  </a:lnTo>
                  <a:lnTo>
                    <a:pt x="99859" y="465380"/>
                  </a:lnTo>
                  <a:lnTo>
                    <a:pt x="122145" y="426494"/>
                  </a:lnTo>
                  <a:lnTo>
                    <a:pt x="146420" y="388864"/>
                  </a:lnTo>
                  <a:lnTo>
                    <a:pt x="172614" y="352556"/>
                  </a:lnTo>
                  <a:lnTo>
                    <a:pt x="200659" y="317635"/>
                  </a:lnTo>
                  <a:lnTo>
                    <a:pt x="230488" y="284169"/>
                  </a:lnTo>
                  <a:lnTo>
                    <a:pt x="262032" y="252222"/>
                  </a:lnTo>
                  <a:lnTo>
                    <a:pt x="295223" y="221859"/>
                  </a:lnTo>
                  <a:lnTo>
                    <a:pt x="329992" y="193147"/>
                  </a:lnTo>
                  <a:lnTo>
                    <a:pt x="366272" y="166152"/>
                  </a:lnTo>
                  <a:lnTo>
                    <a:pt x="403993" y="140939"/>
                  </a:lnTo>
                  <a:lnTo>
                    <a:pt x="443088" y="117573"/>
                  </a:lnTo>
                  <a:lnTo>
                    <a:pt x="483489" y="96121"/>
                  </a:lnTo>
                  <a:lnTo>
                    <a:pt x="525127" y="76648"/>
                  </a:lnTo>
                  <a:lnTo>
                    <a:pt x="567935" y="59220"/>
                  </a:lnTo>
                  <a:lnTo>
                    <a:pt x="611843" y="43903"/>
                  </a:lnTo>
                  <a:lnTo>
                    <a:pt x="656784" y="30762"/>
                  </a:lnTo>
                  <a:lnTo>
                    <a:pt x="702689" y="19863"/>
                  </a:lnTo>
                  <a:lnTo>
                    <a:pt x="749490" y="11271"/>
                  </a:lnTo>
                  <a:lnTo>
                    <a:pt x="797119" y="5053"/>
                  </a:lnTo>
                  <a:lnTo>
                    <a:pt x="845507" y="1274"/>
                  </a:lnTo>
                  <a:lnTo>
                    <a:pt x="894587" y="0"/>
                  </a:lnTo>
                  <a:lnTo>
                    <a:pt x="943668" y="1274"/>
                  </a:lnTo>
                  <a:lnTo>
                    <a:pt x="992056" y="5053"/>
                  </a:lnTo>
                  <a:lnTo>
                    <a:pt x="1039685" y="11271"/>
                  </a:lnTo>
                  <a:lnTo>
                    <a:pt x="1086486" y="19863"/>
                  </a:lnTo>
                  <a:lnTo>
                    <a:pt x="1132391" y="30762"/>
                  </a:lnTo>
                  <a:lnTo>
                    <a:pt x="1177332" y="43903"/>
                  </a:lnTo>
                  <a:lnTo>
                    <a:pt x="1221240" y="59220"/>
                  </a:lnTo>
                  <a:lnTo>
                    <a:pt x="1264048" y="76648"/>
                  </a:lnTo>
                  <a:lnTo>
                    <a:pt x="1305686" y="96121"/>
                  </a:lnTo>
                  <a:lnTo>
                    <a:pt x="1346087" y="117573"/>
                  </a:lnTo>
                  <a:lnTo>
                    <a:pt x="1385182" y="140939"/>
                  </a:lnTo>
                  <a:lnTo>
                    <a:pt x="1422903" y="166152"/>
                  </a:lnTo>
                  <a:lnTo>
                    <a:pt x="1459183" y="193147"/>
                  </a:lnTo>
                  <a:lnTo>
                    <a:pt x="1493952" y="221859"/>
                  </a:lnTo>
                  <a:lnTo>
                    <a:pt x="1527143" y="252221"/>
                  </a:lnTo>
                  <a:lnTo>
                    <a:pt x="1558687" y="284169"/>
                  </a:lnTo>
                  <a:lnTo>
                    <a:pt x="1588516" y="317635"/>
                  </a:lnTo>
                  <a:lnTo>
                    <a:pt x="1616561" y="352556"/>
                  </a:lnTo>
                  <a:lnTo>
                    <a:pt x="1642755" y="388864"/>
                  </a:lnTo>
                  <a:lnTo>
                    <a:pt x="1667030" y="426494"/>
                  </a:lnTo>
                  <a:lnTo>
                    <a:pt x="1689316" y="465380"/>
                  </a:lnTo>
                  <a:lnTo>
                    <a:pt x="1709546" y="505458"/>
                  </a:lnTo>
                  <a:lnTo>
                    <a:pt x="1727652" y="546660"/>
                  </a:lnTo>
                  <a:lnTo>
                    <a:pt x="1743565" y="588922"/>
                  </a:lnTo>
                  <a:lnTo>
                    <a:pt x="1757217" y="632177"/>
                  </a:lnTo>
                  <a:lnTo>
                    <a:pt x="1768540" y="676361"/>
                  </a:lnTo>
                  <a:lnTo>
                    <a:pt x="1777466" y="721406"/>
                  </a:lnTo>
                  <a:lnTo>
                    <a:pt x="1783926" y="767248"/>
                  </a:lnTo>
                  <a:lnTo>
                    <a:pt x="1787852" y="813821"/>
                  </a:lnTo>
                  <a:lnTo>
                    <a:pt x="1789176" y="861060"/>
                  </a:lnTo>
                  <a:lnTo>
                    <a:pt x="1787852" y="908298"/>
                  </a:lnTo>
                  <a:lnTo>
                    <a:pt x="1783926" y="954871"/>
                  </a:lnTo>
                  <a:lnTo>
                    <a:pt x="1777466" y="1000713"/>
                  </a:lnTo>
                  <a:lnTo>
                    <a:pt x="1768540" y="1045758"/>
                  </a:lnTo>
                  <a:lnTo>
                    <a:pt x="1757217" y="1089942"/>
                  </a:lnTo>
                  <a:lnTo>
                    <a:pt x="1743565" y="1133197"/>
                  </a:lnTo>
                  <a:lnTo>
                    <a:pt x="1727652" y="1175459"/>
                  </a:lnTo>
                  <a:lnTo>
                    <a:pt x="1709546" y="1216661"/>
                  </a:lnTo>
                  <a:lnTo>
                    <a:pt x="1689316" y="1256739"/>
                  </a:lnTo>
                  <a:lnTo>
                    <a:pt x="1667030" y="1295625"/>
                  </a:lnTo>
                  <a:lnTo>
                    <a:pt x="1642755" y="1333255"/>
                  </a:lnTo>
                  <a:lnTo>
                    <a:pt x="1616561" y="1369563"/>
                  </a:lnTo>
                  <a:lnTo>
                    <a:pt x="1588516" y="1404484"/>
                  </a:lnTo>
                  <a:lnTo>
                    <a:pt x="1558687" y="1437950"/>
                  </a:lnTo>
                  <a:lnTo>
                    <a:pt x="1527143" y="1469897"/>
                  </a:lnTo>
                  <a:lnTo>
                    <a:pt x="1493952" y="1500260"/>
                  </a:lnTo>
                  <a:lnTo>
                    <a:pt x="1459183" y="1528972"/>
                  </a:lnTo>
                  <a:lnTo>
                    <a:pt x="1422903" y="1555967"/>
                  </a:lnTo>
                  <a:lnTo>
                    <a:pt x="1385182" y="1581180"/>
                  </a:lnTo>
                  <a:lnTo>
                    <a:pt x="1346087" y="1604546"/>
                  </a:lnTo>
                  <a:lnTo>
                    <a:pt x="1305686" y="1625998"/>
                  </a:lnTo>
                  <a:lnTo>
                    <a:pt x="1264048" y="1645471"/>
                  </a:lnTo>
                  <a:lnTo>
                    <a:pt x="1221240" y="1662899"/>
                  </a:lnTo>
                  <a:lnTo>
                    <a:pt x="1177332" y="1678216"/>
                  </a:lnTo>
                  <a:lnTo>
                    <a:pt x="1132391" y="1691357"/>
                  </a:lnTo>
                  <a:lnTo>
                    <a:pt x="1086486" y="1702256"/>
                  </a:lnTo>
                  <a:lnTo>
                    <a:pt x="1039685" y="1710848"/>
                  </a:lnTo>
                  <a:lnTo>
                    <a:pt x="992056" y="1717066"/>
                  </a:lnTo>
                  <a:lnTo>
                    <a:pt x="943668" y="1720845"/>
                  </a:lnTo>
                  <a:lnTo>
                    <a:pt x="894587" y="1722120"/>
                  </a:lnTo>
                  <a:lnTo>
                    <a:pt x="845507" y="1720845"/>
                  </a:lnTo>
                  <a:lnTo>
                    <a:pt x="797119" y="1717066"/>
                  </a:lnTo>
                  <a:lnTo>
                    <a:pt x="749490" y="1710848"/>
                  </a:lnTo>
                  <a:lnTo>
                    <a:pt x="702689" y="1702256"/>
                  </a:lnTo>
                  <a:lnTo>
                    <a:pt x="656784" y="1691357"/>
                  </a:lnTo>
                  <a:lnTo>
                    <a:pt x="611843" y="1678216"/>
                  </a:lnTo>
                  <a:lnTo>
                    <a:pt x="567935" y="1662899"/>
                  </a:lnTo>
                  <a:lnTo>
                    <a:pt x="525127" y="1645471"/>
                  </a:lnTo>
                  <a:lnTo>
                    <a:pt x="483489" y="1625998"/>
                  </a:lnTo>
                  <a:lnTo>
                    <a:pt x="443088" y="1604546"/>
                  </a:lnTo>
                  <a:lnTo>
                    <a:pt x="403993" y="1581180"/>
                  </a:lnTo>
                  <a:lnTo>
                    <a:pt x="366272" y="1555967"/>
                  </a:lnTo>
                  <a:lnTo>
                    <a:pt x="329992" y="1528972"/>
                  </a:lnTo>
                  <a:lnTo>
                    <a:pt x="295223" y="1500260"/>
                  </a:lnTo>
                  <a:lnTo>
                    <a:pt x="262032" y="1469898"/>
                  </a:lnTo>
                  <a:lnTo>
                    <a:pt x="230488" y="1437950"/>
                  </a:lnTo>
                  <a:lnTo>
                    <a:pt x="200659" y="1404484"/>
                  </a:lnTo>
                  <a:lnTo>
                    <a:pt x="172614" y="1369563"/>
                  </a:lnTo>
                  <a:lnTo>
                    <a:pt x="146420" y="1333255"/>
                  </a:lnTo>
                  <a:lnTo>
                    <a:pt x="122145" y="1295625"/>
                  </a:lnTo>
                  <a:lnTo>
                    <a:pt x="99859" y="1256739"/>
                  </a:lnTo>
                  <a:lnTo>
                    <a:pt x="79629" y="1216661"/>
                  </a:lnTo>
                  <a:lnTo>
                    <a:pt x="61523" y="1175459"/>
                  </a:lnTo>
                  <a:lnTo>
                    <a:pt x="45610" y="1133197"/>
                  </a:lnTo>
                  <a:lnTo>
                    <a:pt x="31958" y="1089942"/>
                  </a:lnTo>
                  <a:lnTo>
                    <a:pt x="20635" y="1045758"/>
                  </a:lnTo>
                  <a:lnTo>
                    <a:pt x="11709" y="1000713"/>
                  </a:lnTo>
                  <a:lnTo>
                    <a:pt x="5249" y="954871"/>
                  </a:lnTo>
                  <a:lnTo>
                    <a:pt x="1323" y="908298"/>
                  </a:lnTo>
                  <a:lnTo>
                    <a:pt x="0" y="861060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107947" y="6155435"/>
            <a:ext cx="4478020" cy="547370"/>
            <a:chOff x="1107947" y="6155435"/>
            <a:chExt cx="4478020" cy="547370"/>
          </a:xfrm>
        </p:grpSpPr>
        <p:sp>
          <p:nvSpPr>
            <p:cNvPr id="6" name="object 6"/>
            <p:cNvSpPr/>
            <p:nvPr/>
          </p:nvSpPr>
          <p:spPr>
            <a:xfrm>
              <a:off x="1117853" y="6165341"/>
              <a:ext cx="4457700" cy="527685"/>
            </a:xfrm>
            <a:custGeom>
              <a:avLst/>
              <a:gdLst/>
              <a:ahLst/>
              <a:cxnLst/>
              <a:rect l="l" t="t" r="r" b="b"/>
              <a:pathLst>
                <a:path w="4457700" h="527684">
                  <a:moveTo>
                    <a:pt x="4369816" y="0"/>
                  </a:moveTo>
                  <a:lnTo>
                    <a:pt x="87884" y="0"/>
                  </a:lnTo>
                  <a:lnTo>
                    <a:pt x="53674" y="6906"/>
                  </a:lnTo>
                  <a:lnTo>
                    <a:pt x="25739" y="25739"/>
                  </a:lnTo>
                  <a:lnTo>
                    <a:pt x="6906" y="53674"/>
                  </a:lnTo>
                  <a:lnTo>
                    <a:pt x="0" y="87884"/>
                  </a:lnTo>
                  <a:lnTo>
                    <a:pt x="0" y="439420"/>
                  </a:lnTo>
                  <a:lnTo>
                    <a:pt x="6906" y="473629"/>
                  </a:lnTo>
                  <a:lnTo>
                    <a:pt x="25739" y="501564"/>
                  </a:lnTo>
                  <a:lnTo>
                    <a:pt x="53674" y="520397"/>
                  </a:lnTo>
                  <a:lnTo>
                    <a:pt x="87884" y="527304"/>
                  </a:lnTo>
                  <a:lnTo>
                    <a:pt x="4369816" y="527304"/>
                  </a:lnTo>
                  <a:lnTo>
                    <a:pt x="4404014" y="520397"/>
                  </a:lnTo>
                  <a:lnTo>
                    <a:pt x="4431950" y="501564"/>
                  </a:lnTo>
                  <a:lnTo>
                    <a:pt x="4450790" y="473629"/>
                  </a:lnTo>
                  <a:lnTo>
                    <a:pt x="4457700" y="439420"/>
                  </a:lnTo>
                  <a:lnTo>
                    <a:pt x="4457700" y="87884"/>
                  </a:lnTo>
                  <a:lnTo>
                    <a:pt x="4450790" y="53674"/>
                  </a:lnTo>
                  <a:lnTo>
                    <a:pt x="4431950" y="25739"/>
                  </a:lnTo>
                  <a:lnTo>
                    <a:pt x="4404014" y="6906"/>
                  </a:lnTo>
                  <a:lnTo>
                    <a:pt x="4369816" y="0"/>
                  </a:lnTo>
                  <a:close/>
                </a:path>
              </a:pathLst>
            </a:custGeom>
            <a:solidFill>
              <a:srgbClr val="DBF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17853" y="6165341"/>
              <a:ext cx="4457700" cy="527685"/>
            </a:xfrm>
            <a:custGeom>
              <a:avLst/>
              <a:gdLst/>
              <a:ahLst/>
              <a:cxnLst/>
              <a:rect l="l" t="t" r="r" b="b"/>
              <a:pathLst>
                <a:path w="4457700" h="527684">
                  <a:moveTo>
                    <a:pt x="0" y="87884"/>
                  </a:moveTo>
                  <a:lnTo>
                    <a:pt x="6906" y="53674"/>
                  </a:lnTo>
                  <a:lnTo>
                    <a:pt x="25739" y="25739"/>
                  </a:lnTo>
                  <a:lnTo>
                    <a:pt x="53674" y="6906"/>
                  </a:lnTo>
                  <a:lnTo>
                    <a:pt x="87884" y="0"/>
                  </a:lnTo>
                  <a:lnTo>
                    <a:pt x="4369816" y="0"/>
                  </a:lnTo>
                  <a:lnTo>
                    <a:pt x="4404014" y="6906"/>
                  </a:lnTo>
                  <a:lnTo>
                    <a:pt x="4431950" y="25739"/>
                  </a:lnTo>
                  <a:lnTo>
                    <a:pt x="4450790" y="53674"/>
                  </a:lnTo>
                  <a:lnTo>
                    <a:pt x="4457700" y="87884"/>
                  </a:lnTo>
                  <a:lnTo>
                    <a:pt x="4457700" y="439420"/>
                  </a:lnTo>
                  <a:lnTo>
                    <a:pt x="4450790" y="473629"/>
                  </a:lnTo>
                  <a:lnTo>
                    <a:pt x="4431950" y="501564"/>
                  </a:lnTo>
                  <a:lnTo>
                    <a:pt x="4404014" y="520397"/>
                  </a:lnTo>
                  <a:lnTo>
                    <a:pt x="4369816" y="527304"/>
                  </a:lnTo>
                  <a:lnTo>
                    <a:pt x="87884" y="527304"/>
                  </a:lnTo>
                  <a:lnTo>
                    <a:pt x="53674" y="520397"/>
                  </a:lnTo>
                  <a:lnTo>
                    <a:pt x="25739" y="501564"/>
                  </a:lnTo>
                  <a:lnTo>
                    <a:pt x="6906" y="473629"/>
                  </a:lnTo>
                  <a:lnTo>
                    <a:pt x="0" y="439420"/>
                  </a:lnTo>
                  <a:lnTo>
                    <a:pt x="0" y="87884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117091" y="5282184"/>
            <a:ext cx="4479290" cy="788035"/>
            <a:chOff x="1117091" y="5282184"/>
            <a:chExt cx="4479290" cy="788035"/>
          </a:xfrm>
        </p:grpSpPr>
        <p:sp>
          <p:nvSpPr>
            <p:cNvPr id="9" name="object 9"/>
            <p:cNvSpPr/>
            <p:nvPr/>
          </p:nvSpPr>
          <p:spPr>
            <a:xfrm>
              <a:off x="1126997" y="5292090"/>
              <a:ext cx="4459605" cy="768350"/>
            </a:xfrm>
            <a:custGeom>
              <a:avLst/>
              <a:gdLst/>
              <a:ahLst/>
              <a:cxnLst/>
              <a:rect l="l" t="t" r="r" b="b"/>
              <a:pathLst>
                <a:path w="4459605" h="768350">
                  <a:moveTo>
                    <a:pt x="4331208" y="0"/>
                  </a:moveTo>
                  <a:lnTo>
                    <a:pt x="128015" y="0"/>
                  </a:lnTo>
                  <a:lnTo>
                    <a:pt x="78186" y="10054"/>
                  </a:lnTo>
                  <a:lnTo>
                    <a:pt x="37495" y="37480"/>
                  </a:lnTo>
                  <a:lnTo>
                    <a:pt x="10060" y="78170"/>
                  </a:lnTo>
                  <a:lnTo>
                    <a:pt x="0" y="128016"/>
                  </a:lnTo>
                  <a:lnTo>
                    <a:pt x="0" y="640080"/>
                  </a:lnTo>
                  <a:lnTo>
                    <a:pt x="10060" y="689909"/>
                  </a:lnTo>
                  <a:lnTo>
                    <a:pt x="37495" y="730600"/>
                  </a:lnTo>
                  <a:lnTo>
                    <a:pt x="78186" y="758035"/>
                  </a:lnTo>
                  <a:lnTo>
                    <a:pt x="128015" y="768096"/>
                  </a:lnTo>
                  <a:lnTo>
                    <a:pt x="4331208" y="768096"/>
                  </a:lnTo>
                  <a:lnTo>
                    <a:pt x="4381053" y="758035"/>
                  </a:lnTo>
                  <a:lnTo>
                    <a:pt x="4421743" y="730600"/>
                  </a:lnTo>
                  <a:lnTo>
                    <a:pt x="4449169" y="689909"/>
                  </a:lnTo>
                  <a:lnTo>
                    <a:pt x="4459224" y="640080"/>
                  </a:lnTo>
                  <a:lnTo>
                    <a:pt x="4459224" y="128016"/>
                  </a:lnTo>
                  <a:lnTo>
                    <a:pt x="4449169" y="78170"/>
                  </a:lnTo>
                  <a:lnTo>
                    <a:pt x="4421743" y="37480"/>
                  </a:lnTo>
                  <a:lnTo>
                    <a:pt x="4381053" y="10054"/>
                  </a:lnTo>
                  <a:lnTo>
                    <a:pt x="4331208" y="0"/>
                  </a:lnTo>
                  <a:close/>
                </a:path>
              </a:pathLst>
            </a:custGeom>
            <a:solidFill>
              <a:srgbClr val="DBF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26997" y="5292090"/>
              <a:ext cx="4459605" cy="768350"/>
            </a:xfrm>
            <a:custGeom>
              <a:avLst/>
              <a:gdLst/>
              <a:ahLst/>
              <a:cxnLst/>
              <a:rect l="l" t="t" r="r" b="b"/>
              <a:pathLst>
                <a:path w="4459605" h="768350">
                  <a:moveTo>
                    <a:pt x="0" y="128016"/>
                  </a:moveTo>
                  <a:lnTo>
                    <a:pt x="10060" y="78170"/>
                  </a:lnTo>
                  <a:lnTo>
                    <a:pt x="37495" y="37480"/>
                  </a:lnTo>
                  <a:lnTo>
                    <a:pt x="78186" y="10054"/>
                  </a:lnTo>
                  <a:lnTo>
                    <a:pt x="128015" y="0"/>
                  </a:lnTo>
                  <a:lnTo>
                    <a:pt x="4331208" y="0"/>
                  </a:lnTo>
                  <a:lnTo>
                    <a:pt x="4381053" y="10054"/>
                  </a:lnTo>
                  <a:lnTo>
                    <a:pt x="4421743" y="37480"/>
                  </a:lnTo>
                  <a:lnTo>
                    <a:pt x="4449169" y="78170"/>
                  </a:lnTo>
                  <a:lnTo>
                    <a:pt x="4459224" y="128016"/>
                  </a:lnTo>
                  <a:lnTo>
                    <a:pt x="4459224" y="640080"/>
                  </a:lnTo>
                  <a:lnTo>
                    <a:pt x="4449169" y="689909"/>
                  </a:lnTo>
                  <a:lnTo>
                    <a:pt x="4421743" y="730600"/>
                  </a:lnTo>
                  <a:lnTo>
                    <a:pt x="4381053" y="758035"/>
                  </a:lnTo>
                  <a:lnTo>
                    <a:pt x="4331208" y="768096"/>
                  </a:lnTo>
                  <a:lnTo>
                    <a:pt x="128015" y="768096"/>
                  </a:lnTo>
                  <a:lnTo>
                    <a:pt x="78186" y="758035"/>
                  </a:lnTo>
                  <a:lnTo>
                    <a:pt x="37495" y="730600"/>
                  </a:lnTo>
                  <a:lnTo>
                    <a:pt x="10060" y="689909"/>
                  </a:lnTo>
                  <a:lnTo>
                    <a:pt x="0" y="640080"/>
                  </a:lnTo>
                  <a:lnTo>
                    <a:pt x="0" y="128016"/>
                  </a:lnTo>
                  <a:close/>
                </a:path>
              </a:pathLst>
            </a:custGeom>
            <a:ln w="1981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117091" y="4623815"/>
            <a:ext cx="4478020" cy="547370"/>
            <a:chOff x="1117091" y="4623815"/>
            <a:chExt cx="4478020" cy="547370"/>
          </a:xfrm>
        </p:grpSpPr>
        <p:sp>
          <p:nvSpPr>
            <p:cNvPr id="12" name="object 12"/>
            <p:cNvSpPr/>
            <p:nvPr/>
          </p:nvSpPr>
          <p:spPr>
            <a:xfrm>
              <a:off x="1126997" y="4633721"/>
              <a:ext cx="4457700" cy="527685"/>
            </a:xfrm>
            <a:custGeom>
              <a:avLst/>
              <a:gdLst/>
              <a:ahLst/>
              <a:cxnLst/>
              <a:rect l="l" t="t" r="r" b="b"/>
              <a:pathLst>
                <a:path w="4457700" h="527685">
                  <a:moveTo>
                    <a:pt x="4369816" y="0"/>
                  </a:moveTo>
                  <a:lnTo>
                    <a:pt x="87884" y="0"/>
                  </a:lnTo>
                  <a:lnTo>
                    <a:pt x="53674" y="6909"/>
                  </a:lnTo>
                  <a:lnTo>
                    <a:pt x="25739" y="25749"/>
                  </a:lnTo>
                  <a:lnTo>
                    <a:pt x="6906" y="53685"/>
                  </a:lnTo>
                  <a:lnTo>
                    <a:pt x="0" y="87883"/>
                  </a:lnTo>
                  <a:lnTo>
                    <a:pt x="0" y="439419"/>
                  </a:lnTo>
                  <a:lnTo>
                    <a:pt x="6906" y="473618"/>
                  </a:lnTo>
                  <a:lnTo>
                    <a:pt x="25739" y="501554"/>
                  </a:lnTo>
                  <a:lnTo>
                    <a:pt x="53674" y="520394"/>
                  </a:lnTo>
                  <a:lnTo>
                    <a:pt x="87884" y="527303"/>
                  </a:lnTo>
                  <a:lnTo>
                    <a:pt x="4369816" y="527303"/>
                  </a:lnTo>
                  <a:lnTo>
                    <a:pt x="4404014" y="520394"/>
                  </a:lnTo>
                  <a:lnTo>
                    <a:pt x="4431950" y="501554"/>
                  </a:lnTo>
                  <a:lnTo>
                    <a:pt x="4450790" y="473618"/>
                  </a:lnTo>
                  <a:lnTo>
                    <a:pt x="4457700" y="439419"/>
                  </a:lnTo>
                  <a:lnTo>
                    <a:pt x="4457700" y="87883"/>
                  </a:lnTo>
                  <a:lnTo>
                    <a:pt x="4450790" y="53685"/>
                  </a:lnTo>
                  <a:lnTo>
                    <a:pt x="4431950" y="25749"/>
                  </a:lnTo>
                  <a:lnTo>
                    <a:pt x="4404014" y="6909"/>
                  </a:lnTo>
                  <a:lnTo>
                    <a:pt x="4369816" y="0"/>
                  </a:lnTo>
                  <a:close/>
                </a:path>
              </a:pathLst>
            </a:custGeom>
            <a:solidFill>
              <a:srgbClr val="DBF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26997" y="4633721"/>
              <a:ext cx="4457700" cy="527685"/>
            </a:xfrm>
            <a:custGeom>
              <a:avLst/>
              <a:gdLst/>
              <a:ahLst/>
              <a:cxnLst/>
              <a:rect l="l" t="t" r="r" b="b"/>
              <a:pathLst>
                <a:path w="4457700" h="527685">
                  <a:moveTo>
                    <a:pt x="0" y="87883"/>
                  </a:moveTo>
                  <a:lnTo>
                    <a:pt x="6906" y="53685"/>
                  </a:lnTo>
                  <a:lnTo>
                    <a:pt x="25739" y="25749"/>
                  </a:lnTo>
                  <a:lnTo>
                    <a:pt x="53674" y="6909"/>
                  </a:lnTo>
                  <a:lnTo>
                    <a:pt x="87884" y="0"/>
                  </a:lnTo>
                  <a:lnTo>
                    <a:pt x="4369816" y="0"/>
                  </a:lnTo>
                  <a:lnTo>
                    <a:pt x="4404014" y="6909"/>
                  </a:lnTo>
                  <a:lnTo>
                    <a:pt x="4431950" y="25749"/>
                  </a:lnTo>
                  <a:lnTo>
                    <a:pt x="4450790" y="53685"/>
                  </a:lnTo>
                  <a:lnTo>
                    <a:pt x="4457700" y="87883"/>
                  </a:lnTo>
                  <a:lnTo>
                    <a:pt x="4457700" y="439419"/>
                  </a:lnTo>
                  <a:lnTo>
                    <a:pt x="4450790" y="473618"/>
                  </a:lnTo>
                  <a:lnTo>
                    <a:pt x="4431950" y="501554"/>
                  </a:lnTo>
                  <a:lnTo>
                    <a:pt x="4404014" y="520394"/>
                  </a:lnTo>
                  <a:lnTo>
                    <a:pt x="4369816" y="527303"/>
                  </a:lnTo>
                  <a:lnTo>
                    <a:pt x="87884" y="527303"/>
                  </a:lnTo>
                  <a:lnTo>
                    <a:pt x="53674" y="520394"/>
                  </a:lnTo>
                  <a:lnTo>
                    <a:pt x="25739" y="501554"/>
                  </a:lnTo>
                  <a:lnTo>
                    <a:pt x="6906" y="473618"/>
                  </a:lnTo>
                  <a:lnTo>
                    <a:pt x="0" y="439419"/>
                  </a:lnTo>
                  <a:lnTo>
                    <a:pt x="0" y="87883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65938" y="202692"/>
            <a:ext cx="8735695" cy="1003300"/>
            <a:chOff x="265938" y="202692"/>
            <a:chExt cx="8735695" cy="100330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8892" y="202692"/>
              <a:ext cx="2426208" cy="100279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65938" y="1137666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747517" y="121157"/>
            <a:ext cx="434848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0" marR="5080" indent="-108585">
              <a:lnSpc>
                <a:spcPct val="100000"/>
              </a:lnSpc>
              <a:spcBef>
                <a:spcPts val="95"/>
              </a:spcBef>
            </a:pPr>
            <a:r>
              <a:rPr sz="2800" b="1" i="1" dirty="0">
                <a:solidFill>
                  <a:srgbClr val="C00000"/>
                </a:solidFill>
                <a:latin typeface="Trebuchet MS"/>
                <a:cs typeface="Trebuchet MS"/>
              </a:rPr>
              <a:t>Форма</a:t>
            </a:r>
            <a:r>
              <a:rPr sz="2800" b="1" i="1" spc="-1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b="1" i="1" spc="-10" dirty="0">
                <a:solidFill>
                  <a:srgbClr val="C00000"/>
                </a:solidFill>
                <a:latin typeface="Trebuchet MS"/>
                <a:cs typeface="Trebuchet MS"/>
              </a:rPr>
              <a:t>государственной </a:t>
            </a:r>
            <a:r>
              <a:rPr sz="2800" b="1" i="1" dirty="0">
                <a:solidFill>
                  <a:srgbClr val="C00000"/>
                </a:solidFill>
                <a:latin typeface="Trebuchet MS"/>
                <a:cs typeface="Trebuchet MS"/>
              </a:rPr>
              <a:t>итоговой</a:t>
            </a:r>
            <a:r>
              <a:rPr sz="2800" b="1" i="1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b="1" i="1" spc="-10" dirty="0">
                <a:solidFill>
                  <a:srgbClr val="C00000"/>
                </a:solidFill>
                <a:latin typeface="Trebuchet MS"/>
                <a:cs typeface="Trebuchet MS"/>
              </a:rPr>
              <a:t>аттестации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10276" y="3073145"/>
            <a:ext cx="376872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355600" algn="l"/>
              </a:tabLst>
            </a:pP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Для</a:t>
            </a:r>
            <a:r>
              <a:rPr sz="20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лиц</a:t>
            </a:r>
            <a:r>
              <a:rPr sz="20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 ограниченными возможностями</a:t>
            </a:r>
            <a:r>
              <a:rPr sz="2000" b="1" i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здоровья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(ОВЗ),</a:t>
            </a:r>
            <a:r>
              <a:rPr sz="2000" b="1" i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детей-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инвалидов</a:t>
            </a:r>
            <a:r>
              <a:rPr sz="2000" b="1" i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0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инвалидов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450592" y="1277111"/>
            <a:ext cx="1809114" cy="1742439"/>
            <a:chOff x="2450592" y="1277111"/>
            <a:chExt cx="1809114" cy="1742439"/>
          </a:xfrm>
        </p:grpSpPr>
        <p:sp>
          <p:nvSpPr>
            <p:cNvPr id="20" name="object 20"/>
            <p:cNvSpPr/>
            <p:nvPr/>
          </p:nvSpPr>
          <p:spPr>
            <a:xfrm>
              <a:off x="2460498" y="1287017"/>
              <a:ext cx="1789430" cy="1722120"/>
            </a:xfrm>
            <a:custGeom>
              <a:avLst/>
              <a:gdLst/>
              <a:ahLst/>
              <a:cxnLst/>
              <a:rect l="l" t="t" r="r" b="b"/>
              <a:pathLst>
                <a:path w="1789429" h="1722120">
                  <a:moveTo>
                    <a:pt x="894588" y="0"/>
                  </a:moveTo>
                  <a:lnTo>
                    <a:pt x="845507" y="1274"/>
                  </a:lnTo>
                  <a:lnTo>
                    <a:pt x="797119" y="5053"/>
                  </a:lnTo>
                  <a:lnTo>
                    <a:pt x="749490" y="11271"/>
                  </a:lnTo>
                  <a:lnTo>
                    <a:pt x="702689" y="19863"/>
                  </a:lnTo>
                  <a:lnTo>
                    <a:pt x="656784" y="30762"/>
                  </a:lnTo>
                  <a:lnTo>
                    <a:pt x="611843" y="43903"/>
                  </a:lnTo>
                  <a:lnTo>
                    <a:pt x="567935" y="59220"/>
                  </a:lnTo>
                  <a:lnTo>
                    <a:pt x="525127" y="76648"/>
                  </a:lnTo>
                  <a:lnTo>
                    <a:pt x="483489" y="96121"/>
                  </a:lnTo>
                  <a:lnTo>
                    <a:pt x="443088" y="117573"/>
                  </a:lnTo>
                  <a:lnTo>
                    <a:pt x="403993" y="140939"/>
                  </a:lnTo>
                  <a:lnTo>
                    <a:pt x="366272" y="166152"/>
                  </a:lnTo>
                  <a:lnTo>
                    <a:pt x="329992" y="193147"/>
                  </a:lnTo>
                  <a:lnTo>
                    <a:pt x="295223" y="221859"/>
                  </a:lnTo>
                  <a:lnTo>
                    <a:pt x="262032" y="252222"/>
                  </a:lnTo>
                  <a:lnTo>
                    <a:pt x="230488" y="284169"/>
                  </a:lnTo>
                  <a:lnTo>
                    <a:pt x="200659" y="317635"/>
                  </a:lnTo>
                  <a:lnTo>
                    <a:pt x="172614" y="352556"/>
                  </a:lnTo>
                  <a:lnTo>
                    <a:pt x="146420" y="388864"/>
                  </a:lnTo>
                  <a:lnTo>
                    <a:pt x="122145" y="426494"/>
                  </a:lnTo>
                  <a:lnTo>
                    <a:pt x="99859" y="465380"/>
                  </a:lnTo>
                  <a:lnTo>
                    <a:pt x="79629" y="505458"/>
                  </a:lnTo>
                  <a:lnTo>
                    <a:pt x="61523" y="546660"/>
                  </a:lnTo>
                  <a:lnTo>
                    <a:pt x="45610" y="588922"/>
                  </a:lnTo>
                  <a:lnTo>
                    <a:pt x="31958" y="632177"/>
                  </a:lnTo>
                  <a:lnTo>
                    <a:pt x="20635" y="676361"/>
                  </a:lnTo>
                  <a:lnTo>
                    <a:pt x="11709" y="721406"/>
                  </a:lnTo>
                  <a:lnTo>
                    <a:pt x="5249" y="767248"/>
                  </a:lnTo>
                  <a:lnTo>
                    <a:pt x="1323" y="813821"/>
                  </a:lnTo>
                  <a:lnTo>
                    <a:pt x="0" y="861060"/>
                  </a:lnTo>
                  <a:lnTo>
                    <a:pt x="1323" y="908298"/>
                  </a:lnTo>
                  <a:lnTo>
                    <a:pt x="5249" y="954871"/>
                  </a:lnTo>
                  <a:lnTo>
                    <a:pt x="11709" y="1000713"/>
                  </a:lnTo>
                  <a:lnTo>
                    <a:pt x="20635" y="1045758"/>
                  </a:lnTo>
                  <a:lnTo>
                    <a:pt x="31958" y="1089942"/>
                  </a:lnTo>
                  <a:lnTo>
                    <a:pt x="45610" y="1133197"/>
                  </a:lnTo>
                  <a:lnTo>
                    <a:pt x="61523" y="1175459"/>
                  </a:lnTo>
                  <a:lnTo>
                    <a:pt x="79629" y="1216661"/>
                  </a:lnTo>
                  <a:lnTo>
                    <a:pt x="99859" y="1256739"/>
                  </a:lnTo>
                  <a:lnTo>
                    <a:pt x="122145" y="1295625"/>
                  </a:lnTo>
                  <a:lnTo>
                    <a:pt x="146420" y="1333255"/>
                  </a:lnTo>
                  <a:lnTo>
                    <a:pt x="172614" y="1369563"/>
                  </a:lnTo>
                  <a:lnTo>
                    <a:pt x="200659" y="1404484"/>
                  </a:lnTo>
                  <a:lnTo>
                    <a:pt x="230488" y="1437950"/>
                  </a:lnTo>
                  <a:lnTo>
                    <a:pt x="262032" y="1469898"/>
                  </a:lnTo>
                  <a:lnTo>
                    <a:pt x="295223" y="1500260"/>
                  </a:lnTo>
                  <a:lnTo>
                    <a:pt x="329992" y="1528972"/>
                  </a:lnTo>
                  <a:lnTo>
                    <a:pt x="366272" y="1555967"/>
                  </a:lnTo>
                  <a:lnTo>
                    <a:pt x="403993" y="1581180"/>
                  </a:lnTo>
                  <a:lnTo>
                    <a:pt x="443088" y="1604546"/>
                  </a:lnTo>
                  <a:lnTo>
                    <a:pt x="483489" y="1625998"/>
                  </a:lnTo>
                  <a:lnTo>
                    <a:pt x="525127" y="1645471"/>
                  </a:lnTo>
                  <a:lnTo>
                    <a:pt x="567935" y="1662899"/>
                  </a:lnTo>
                  <a:lnTo>
                    <a:pt x="611843" y="1678216"/>
                  </a:lnTo>
                  <a:lnTo>
                    <a:pt x="656784" y="1691357"/>
                  </a:lnTo>
                  <a:lnTo>
                    <a:pt x="702689" y="1702256"/>
                  </a:lnTo>
                  <a:lnTo>
                    <a:pt x="749490" y="1710848"/>
                  </a:lnTo>
                  <a:lnTo>
                    <a:pt x="797119" y="1717066"/>
                  </a:lnTo>
                  <a:lnTo>
                    <a:pt x="845507" y="1720845"/>
                  </a:lnTo>
                  <a:lnTo>
                    <a:pt x="894588" y="1722120"/>
                  </a:lnTo>
                  <a:lnTo>
                    <a:pt x="943668" y="1720845"/>
                  </a:lnTo>
                  <a:lnTo>
                    <a:pt x="992056" y="1717066"/>
                  </a:lnTo>
                  <a:lnTo>
                    <a:pt x="1039685" y="1710848"/>
                  </a:lnTo>
                  <a:lnTo>
                    <a:pt x="1086486" y="1702256"/>
                  </a:lnTo>
                  <a:lnTo>
                    <a:pt x="1132391" y="1691357"/>
                  </a:lnTo>
                  <a:lnTo>
                    <a:pt x="1177332" y="1678216"/>
                  </a:lnTo>
                  <a:lnTo>
                    <a:pt x="1221240" y="1662899"/>
                  </a:lnTo>
                  <a:lnTo>
                    <a:pt x="1264048" y="1645471"/>
                  </a:lnTo>
                  <a:lnTo>
                    <a:pt x="1305686" y="1625998"/>
                  </a:lnTo>
                  <a:lnTo>
                    <a:pt x="1346087" y="1604546"/>
                  </a:lnTo>
                  <a:lnTo>
                    <a:pt x="1385182" y="1581180"/>
                  </a:lnTo>
                  <a:lnTo>
                    <a:pt x="1422903" y="1555967"/>
                  </a:lnTo>
                  <a:lnTo>
                    <a:pt x="1459183" y="1528972"/>
                  </a:lnTo>
                  <a:lnTo>
                    <a:pt x="1493952" y="1500260"/>
                  </a:lnTo>
                  <a:lnTo>
                    <a:pt x="1527143" y="1469897"/>
                  </a:lnTo>
                  <a:lnTo>
                    <a:pt x="1558687" y="1437950"/>
                  </a:lnTo>
                  <a:lnTo>
                    <a:pt x="1588516" y="1404484"/>
                  </a:lnTo>
                  <a:lnTo>
                    <a:pt x="1616561" y="1369563"/>
                  </a:lnTo>
                  <a:lnTo>
                    <a:pt x="1642755" y="1333255"/>
                  </a:lnTo>
                  <a:lnTo>
                    <a:pt x="1667030" y="1295625"/>
                  </a:lnTo>
                  <a:lnTo>
                    <a:pt x="1689316" y="1256739"/>
                  </a:lnTo>
                  <a:lnTo>
                    <a:pt x="1709546" y="1216661"/>
                  </a:lnTo>
                  <a:lnTo>
                    <a:pt x="1727652" y="1175459"/>
                  </a:lnTo>
                  <a:lnTo>
                    <a:pt x="1743565" y="1133197"/>
                  </a:lnTo>
                  <a:lnTo>
                    <a:pt x="1757217" y="1089942"/>
                  </a:lnTo>
                  <a:lnTo>
                    <a:pt x="1768540" y="1045758"/>
                  </a:lnTo>
                  <a:lnTo>
                    <a:pt x="1777466" y="1000713"/>
                  </a:lnTo>
                  <a:lnTo>
                    <a:pt x="1783926" y="954871"/>
                  </a:lnTo>
                  <a:lnTo>
                    <a:pt x="1787852" y="908298"/>
                  </a:lnTo>
                  <a:lnTo>
                    <a:pt x="1789176" y="861060"/>
                  </a:lnTo>
                  <a:lnTo>
                    <a:pt x="1787852" y="813821"/>
                  </a:lnTo>
                  <a:lnTo>
                    <a:pt x="1783926" y="767248"/>
                  </a:lnTo>
                  <a:lnTo>
                    <a:pt x="1777466" y="721406"/>
                  </a:lnTo>
                  <a:lnTo>
                    <a:pt x="1768540" y="676361"/>
                  </a:lnTo>
                  <a:lnTo>
                    <a:pt x="1757217" y="632177"/>
                  </a:lnTo>
                  <a:lnTo>
                    <a:pt x="1743565" y="588922"/>
                  </a:lnTo>
                  <a:lnTo>
                    <a:pt x="1727652" y="546660"/>
                  </a:lnTo>
                  <a:lnTo>
                    <a:pt x="1709546" y="505458"/>
                  </a:lnTo>
                  <a:lnTo>
                    <a:pt x="1689316" y="465380"/>
                  </a:lnTo>
                  <a:lnTo>
                    <a:pt x="1667030" y="426494"/>
                  </a:lnTo>
                  <a:lnTo>
                    <a:pt x="1642755" y="388864"/>
                  </a:lnTo>
                  <a:lnTo>
                    <a:pt x="1616561" y="352556"/>
                  </a:lnTo>
                  <a:lnTo>
                    <a:pt x="1588516" y="317635"/>
                  </a:lnTo>
                  <a:lnTo>
                    <a:pt x="1558687" y="284169"/>
                  </a:lnTo>
                  <a:lnTo>
                    <a:pt x="1527143" y="252221"/>
                  </a:lnTo>
                  <a:lnTo>
                    <a:pt x="1493952" y="221859"/>
                  </a:lnTo>
                  <a:lnTo>
                    <a:pt x="1459183" y="193147"/>
                  </a:lnTo>
                  <a:lnTo>
                    <a:pt x="1422903" y="166152"/>
                  </a:lnTo>
                  <a:lnTo>
                    <a:pt x="1385182" y="140939"/>
                  </a:lnTo>
                  <a:lnTo>
                    <a:pt x="1346087" y="117573"/>
                  </a:lnTo>
                  <a:lnTo>
                    <a:pt x="1305686" y="96121"/>
                  </a:lnTo>
                  <a:lnTo>
                    <a:pt x="1264048" y="76648"/>
                  </a:lnTo>
                  <a:lnTo>
                    <a:pt x="1221240" y="59220"/>
                  </a:lnTo>
                  <a:lnTo>
                    <a:pt x="1177332" y="43903"/>
                  </a:lnTo>
                  <a:lnTo>
                    <a:pt x="1132391" y="30762"/>
                  </a:lnTo>
                  <a:lnTo>
                    <a:pt x="1086486" y="19863"/>
                  </a:lnTo>
                  <a:lnTo>
                    <a:pt x="1039685" y="11271"/>
                  </a:lnTo>
                  <a:lnTo>
                    <a:pt x="992056" y="5053"/>
                  </a:lnTo>
                  <a:lnTo>
                    <a:pt x="943668" y="1274"/>
                  </a:lnTo>
                  <a:lnTo>
                    <a:pt x="89458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60498" y="1287017"/>
              <a:ext cx="1789430" cy="1722120"/>
            </a:xfrm>
            <a:custGeom>
              <a:avLst/>
              <a:gdLst/>
              <a:ahLst/>
              <a:cxnLst/>
              <a:rect l="l" t="t" r="r" b="b"/>
              <a:pathLst>
                <a:path w="1789429" h="1722120">
                  <a:moveTo>
                    <a:pt x="0" y="861060"/>
                  </a:moveTo>
                  <a:lnTo>
                    <a:pt x="1323" y="813821"/>
                  </a:lnTo>
                  <a:lnTo>
                    <a:pt x="5249" y="767248"/>
                  </a:lnTo>
                  <a:lnTo>
                    <a:pt x="11709" y="721406"/>
                  </a:lnTo>
                  <a:lnTo>
                    <a:pt x="20635" y="676361"/>
                  </a:lnTo>
                  <a:lnTo>
                    <a:pt x="31958" y="632177"/>
                  </a:lnTo>
                  <a:lnTo>
                    <a:pt x="45610" y="588922"/>
                  </a:lnTo>
                  <a:lnTo>
                    <a:pt x="61523" y="546660"/>
                  </a:lnTo>
                  <a:lnTo>
                    <a:pt x="79629" y="505458"/>
                  </a:lnTo>
                  <a:lnTo>
                    <a:pt x="99859" y="465380"/>
                  </a:lnTo>
                  <a:lnTo>
                    <a:pt x="122145" y="426494"/>
                  </a:lnTo>
                  <a:lnTo>
                    <a:pt x="146420" y="388864"/>
                  </a:lnTo>
                  <a:lnTo>
                    <a:pt x="172614" y="352556"/>
                  </a:lnTo>
                  <a:lnTo>
                    <a:pt x="200659" y="317635"/>
                  </a:lnTo>
                  <a:lnTo>
                    <a:pt x="230488" y="284169"/>
                  </a:lnTo>
                  <a:lnTo>
                    <a:pt x="262032" y="252222"/>
                  </a:lnTo>
                  <a:lnTo>
                    <a:pt x="295223" y="221859"/>
                  </a:lnTo>
                  <a:lnTo>
                    <a:pt x="329992" y="193147"/>
                  </a:lnTo>
                  <a:lnTo>
                    <a:pt x="366272" y="166152"/>
                  </a:lnTo>
                  <a:lnTo>
                    <a:pt x="403993" y="140939"/>
                  </a:lnTo>
                  <a:lnTo>
                    <a:pt x="443088" y="117573"/>
                  </a:lnTo>
                  <a:lnTo>
                    <a:pt x="483489" y="96121"/>
                  </a:lnTo>
                  <a:lnTo>
                    <a:pt x="525127" y="76648"/>
                  </a:lnTo>
                  <a:lnTo>
                    <a:pt x="567935" y="59220"/>
                  </a:lnTo>
                  <a:lnTo>
                    <a:pt x="611843" y="43903"/>
                  </a:lnTo>
                  <a:lnTo>
                    <a:pt x="656784" y="30762"/>
                  </a:lnTo>
                  <a:lnTo>
                    <a:pt x="702689" y="19863"/>
                  </a:lnTo>
                  <a:lnTo>
                    <a:pt x="749490" y="11271"/>
                  </a:lnTo>
                  <a:lnTo>
                    <a:pt x="797119" y="5053"/>
                  </a:lnTo>
                  <a:lnTo>
                    <a:pt x="845507" y="1274"/>
                  </a:lnTo>
                  <a:lnTo>
                    <a:pt x="894588" y="0"/>
                  </a:lnTo>
                  <a:lnTo>
                    <a:pt x="943668" y="1274"/>
                  </a:lnTo>
                  <a:lnTo>
                    <a:pt x="992056" y="5053"/>
                  </a:lnTo>
                  <a:lnTo>
                    <a:pt x="1039685" y="11271"/>
                  </a:lnTo>
                  <a:lnTo>
                    <a:pt x="1086486" y="19863"/>
                  </a:lnTo>
                  <a:lnTo>
                    <a:pt x="1132391" y="30762"/>
                  </a:lnTo>
                  <a:lnTo>
                    <a:pt x="1177332" y="43903"/>
                  </a:lnTo>
                  <a:lnTo>
                    <a:pt x="1221240" y="59220"/>
                  </a:lnTo>
                  <a:lnTo>
                    <a:pt x="1264048" y="76648"/>
                  </a:lnTo>
                  <a:lnTo>
                    <a:pt x="1305686" y="96121"/>
                  </a:lnTo>
                  <a:lnTo>
                    <a:pt x="1346087" y="117573"/>
                  </a:lnTo>
                  <a:lnTo>
                    <a:pt x="1385182" y="140939"/>
                  </a:lnTo>
                  <a:lnTo>
                    <a:pt x="1422903" y="166152"/>
                  </a:lnTo>
                  <a:lnTo>
                    <a:pt x="1459183" y="193147"/>
                  </a:lnTo>
                  <a:lnTo>
                    <a:pt x="1493952" y="221859"/>
                  </a:lnTo>
                  <a:lnTo>
                    <a:pt x="1527143" y="252221"/>
                  </a:lnTo>
                  <a:lnTo>
                    <a:pt x="1558687" y="284169"/>
                  </a:lnTo>
                  <a:lnTo>
                    <a:pt x="1588516" y="317635"/>
                  </a:lnTo>
                  <a:lnTo>
                    <a:pt x="1616561" y="352556"/>
                  </a:lnTo>
                  <a:lnTo>
                    <a:pt x="1642755" y="388864"/>
                  </a:lnTo>
                  <a:lnTo>
                    <a:pt x="1667030" y="426494"/>
                  </a:lnTo>
                  <a:lnTo>
                    <a:pt x="1689316" y="465380"/>
                  </a:lnTo>
                  <a:lnTo>
                    <a:pt x="1709546" y="505458"/>
                  </a:lnTo>
                  <a:lnTo>
                    <a:pt x="1727652" y="546660"/>
                  </a:lnTo>
                  <a:lnTo>
                    <a:pt x="1743565" y="588922"/>
                  </a:lnTo>
                  <a:lnTo>
                    <a:pt x="1757217" y="632177"/>
                  </a:lnTo>
                  <a:lnTo>
                    <a:pt x="1768540" y="676361"/>
                  </a:lnTo>
                  <a:lnTo>
                    <a:pt x="1777466" y="721406"/>
                  </a:lnTo>
                  <a:lnTo>
                    <a:pt x="1783926" y="767248"/>
                  </a:lnTo>
                  <a:lnTo>
                    <a:pt x="1787852" y="813821"/>
                  </a:lnTo>
                  <a:lnTo>
                    <a:pt x="1789176" y="861060"/>
                  </a:lnTo>
                  <a:lnTo>
                    <a:pt x="1787852" y="908298"/>
                  </a:lnTo>
                  <a:lnTo>
                    <a:pt x="1783926" y="954871"/>
                  </a:lnTo>
                  <a:lnTo>
                    <a:pt x="1777466" y="1000713"/>
                  </a:lnTo>
                  <a:lnTo>
                    <a:pt x="1768540" y="1045758"/>
                  </a:lnTo>
                  <a:lnTo>
                    <a:pt x="1757217" y="1089942"/>
                  </a:lnTo>
                  <a:lnTo>
                    <a:pt x="1743565" y="1133197"/>
                  </a:lnTo>
                  <a:lnTo>
                    <a:pt x="1727652" y="1175459"/>
                  </a:lnTo>
                  <a:lnTo>
                    <a:pt x="1709546" y="1216661"/>
                  </a:lnTo>
                  <a:lnTo>
                    <a:pt x="1689316" y="1256739"/>
                  </a:lnTo>
                  <a:lnTo>
                    <a:pt x="1667030" y="1295625"/>
                  </a:lnTo>
                  <a:lnTo>
                    <a:pt x="1642755" y="1333255"/>
                  </a:lnTo>
                  <a:lnTo>
                    <a:pt x="1616561" y="1369563"/>
                  </a:lnTo>
                  <a:lnTo>
                    <a:pt x="1588516" y="1404484"/>
                  </a:lnTo>
                  <a:lnTo>
                    <a:pt x="1558687" y="1437950"/>
                  </a:lnTo>
                  <a:lnTo>
                    <a:pt x="1527143" y="1469897"/>
                  </a:lnTo>
                  <a:lnTo>
                    <a:pt x="1493952" y="1500260"/>
                  </a:lnTo>
                  <a:lnTo>
                    <a:pt x="1459183" y="1528972"/>
                  </a:lnTo>
                  <a:lnTo>
                    <a:pt x="1422903" y="1555967"/>
                  </a:lnTo>
                  <a:lnTo>
                    <a:pt x="1385182" y="1581180"/>
                  </a:lnTo>
                  <a:lnTo>
                    <a:pt x="1346087" y="1604546"/>
                  </a:lnTo>
                  <a:lnTo>
                    <a:pt x="1305686" y="1625998"/>
                  </a:lnTo>
                  <a:lnTo>
                    <a:pt x="1264048" y="1645471"/>
                  </a:lnTo>
                  <a:lnTo>
                    <a:pt x="1221240" y="1662899"/>
                  </a:lnTo>
                  <a:lnTo>
                    <a:pt x="1177332" y="1678216"/>
                  </a:lnTo>
                  <a:lnTo>
                    <a:pt x="1132391" y="1691357"/>
                  </a:lnTo>
                  <a:lnTo>
                    <a:pt x="1086486" y="1702256"/>
                  </a:lnTo>
                  <a:lnTo>
                    <a:pt x="1039685" y="1710848"/>
                  </a:lnTo>
                  <a:lnTo>
                    <a:pt x="992056" y="1717066"/>
                  </a:lnTo>
                  <a:lnTo>
                    <a:pt x="943668" y="1720845"/>
                  </a:lnTo>
                  <a:lnTo>
                    <a:pt x="894588" y="1722120"/>
                  </a:lnTo>
                  <a:lnTo>
                    <a:pt x="845507" y="1720845"/>
                  </a:lnTo>
                  <a:lnTo>
                    <a:pt x="797119" y="1717066"/>
                  </a:lnTo>
                  <a:lnTo>
                    <a:pt x="749490" y="1710848"/>
                  </a:lnTo>
                  <a:lnTo>
                    <a:pt x="702689" y="1702256"/>
                  </a:lnTo>
                  <a:lnTo>
                    <a:pt x="656784" y="1691357"/>
                  </a:lnTo>
                  <a:lnTo>
                    <a:pt x="611843" y="1678216"/>
                  </a:lnTo>
                  <a:lnTo>
                    <a:pt x="567935" y="1662899"/>
                  </a:lnTo>
                  <a:lnTo>
                    <a:pt x="525127" y="1645471"/>
                  </a:lnTo>
                  <a:lnTo>
                    <a:pt x="483489" y="1625998"/>
                  </a:lnTo>
                  <a:lnTo>
                    <a:pt x="443088" y="1604546"/>
                  </a:lnTo>
                  <a:lnTo>
                    <a:pt x="403993" y="1581180"/>
                  </a:lnTo>
                  <a:lnTo>
                    <a:pt x="366272" y="1555967"/>
                  </a:lnTo>
                  <a:lnTo>
                    <a:pt x="329992" y="1528972"/>
                  </a:lnTo>
                  <a:lnTo>
                    <a:pt x="295223" y="1500260"/>
                  </a:lnTo>
                  <a:lnTo>
                    <a:pt x="262032" y="1469898"/>
                  </a:lnTo>
                  <a:lnTo>
                    <a:pt x="230488" y="1437950"/>
                  </a:lnTo>
                  <a:lnTo>
                    <a:pt x="200659" y="1404484"/>
                  </a:lnTo>
                  <a:lnTo>
                    <a:pt x="172614" y="1369563"/>
                  </a:lnTo>
                  <a:lnTo>
                    <a:pt x="146420" y="1333255"/>
                  </a:lnTo>
                  <a:lnTo>
                    <a:pt x="122145" y="1295625"/>
                  </a:lnTo>
                  <a:lnTo>
                    <a:pt x="99859" y="1256739"/>
                  </a:lnTo>
                  <a:lnTo>
                    <a:pt x="79629" y="1216661"/>
                  </a:lnTo>
                  <a:lnTo>
                    <a:pt x="61523" y="1175459"/>
                  </a:lnTo>
                  <a:lnTo>
                    <a:pt x="45610" y="1133197"/>
                  </a:lnTo>
                  <a:lnTo>
                    <a:pt x="31958" y="1089942"/>
                  </a:lnTo>
                  <a:lnTo>
                    <a:pt x="20635" y="1045758"/>
                  </a:lnTo>
                  <a:lnTo>
                    <a:pt x="11709" y="1000713"/>
                  </a:lnTo>
                  <a:lnTo>
                    <a:pt x="5249" y="954871"/>
                  </a:lnTo>
                  <a:lnTo>
                    <a:pt x="1323" y="908298"/>
                  </a:lnTo>
                  <a:lnTo>
                    <a:pt x="0" y="861060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6640830" y="1732229"/>
            <a:ext cx="12795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5" dirty="0"/>
              <a:t>ГВЭ</a:t>
            </a:r>
            <a:endParaRPr sz="4800"/>
          </a:p>
        </p:txBody>
      </p:sp>
      <p:grpSp>
        <p:nvGrpSpPr>
          <p:cNvPr id="23" name="object 23"/>
          <p:cNvGrpSpPr/>
          <p:nvPr/>
        </p:nvGrpSpPr>
        <p:grpSpPr>
          <a:xfrm>
            <a:off x="10047731" y="213359"/>
            <a:ext cx="1673860" cy="1260475"/>
            <a:chOff x="10047731" y="213359"/>
            <a:chExt cx="1673860" cy="1260475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6875" y="222503"/>
              <a:ext cx="1655064" cy="124206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0052303" y="217931"/>
              <a:ext cx="1664335" cy="1251585"/>
            </a:xfrm>
            <a:custGeom>
              <a:avLst/>
              <a:gdLst/>
              <a:ahLst/>
              <a:cxnLst/>
              <a:rect l="l" t="t" r="r" b="b"/>
              <a:pathLst>
                <a:path w="1664334" h="1251585">
                  <a:moveTo>
                    <a:pt x="0" y="1251204"/>
                  </a:moveTo>
                  <a:lnTo>
                    <a:pt x="1664207" y="1251204"/>
                  </a:lnTo>
                  <a:lnTo>
                    <a:pt x="1664207" y="0"/>
                  </a:lnTo>
                  <a:lnTo>
                    <a:pt x="0" y="0"/>
                  </a:lnTo>
                  <a:lnTo>
                    <a:pt x="0" y="1251204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013866" y="1737740"/>
            <a:ext cx="4398645" cy="4935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980" algn="ctr">
              <a:lnSpc>
                <a:spcPct val="100000"/>
              </a:lnSpc>
              <a:spcBef>
                <a:spcPts val="100"/>
              </a:spcBef>
            </a:pPr>
            <a:r>
              <a:rPr sz="4800" b="1" i="1" spc="-25" dirty="0">
                <a:solidFill>
                  <a:srgbClr val="C00000"/>
                </a:solidFill>
                <a:latin typeface="Arial"/>
                <a:cs typeface="Arial"/>
              </a:rPr>
              <a:t>ЕГЭ</a:t>
            </a:r>
            <a:endParaRPr sz="4800">
              <a:latin typeface="Arial"/>
              <a:cs typeface="Arial"/>
            </a:endParaRPr>
          </a:p>
          <a:p>
            <a:pPr marL="354330" marR="98425" indent="-342265">
              <a:lnSpc>
                <a:spcPct val="100000"/>
              </a:lnSpc>
              <a:spcBef>
                <a:spcPts val="3844"/>
              </a:spcBef>
              <a:buFont typeface="Wingdings"/>
              <a:buChar char=""/>
              <a:tabLst>
                <a:tab pos="355600" algn="l"/>
              </a:tabLst>
            </a:pP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Для</a:t>
            </a:r>
            <a:r>
              <a:rPr sz="20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обучающихся,</a:t>
            </a:r>
            <a:r>
              <a:rPr sz="2000" b="1" i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освоивших 	образовательные</a:t>
            </a:r>
            <a:r>
              <a:rPr sz="2000" b="1" i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программы 	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среднего</a:t>
            </a:r>
            <a:r>
              <a:rPr sz="2000" b="1" i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общего</a:t>
            </a:r>
            <a:r>
              <a:rPr sz="2000" b="1" i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образования 	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20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допущенных</a:t>
            </a:r>
            <a:r>
              <a:rPr sz="2000" b="1" i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20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текущем 	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году</a:t>
            </a:r>
            <a:r>
              <a:rPr sz="2000" b="1" i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2000" b="1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25" dirty="0">
                <a:solidFill>
                  <a:srgbClr val="001F5F"/>
                </a:solidFill>
                <a:latin typeface="Arial"/>
                <a:cs typeface="Arial"/>
              </a:rPr>
              <a:t>ГИА</a:t>
            </a:r>
            <a:endParaRPr sz="2000">
              <a:latin typeface="Arial"/>
              <a:cs typeface="Arial"/>
            </a:endParaRPr>
          </a:p>
          <a:p>
            <a:pPr marL="167005" marR="5080">
              <a:lnSpc>
                <a:spcPct val="100000"/>
              </a:lnSpc>
              <a:spcBef>
                <a:spcPts val="1210"/>
              </a:spcBef>
            </a:pPr>
            <a:r>
              <a:rPr sz="1600" b="1" i="1" spc="-10" dirty="0">
                <a:solidFill>
                  <a:srgbClr val="C00000"/>
                </a:solidFill>
                <a:latin typeface="Trebuchet MS"/>
                <a:cs typeface="Trebuchet MS"/>
              </a:rPr>
              <a:t>100-</a:t>
            </a:r>
            <a:r>
              <a:rPr sz="1600" b="1" i="1" dirty="0">
                <a:solidFill>
                  <a:srgbClr val="C00000"/>
                </a:solidFill>
                <a:latin typeface="Trebuchet MS"/>
                <a:cs typeface="Trebuchet MS"/>
              </a:rPr>
              <a:t>процентное</a:t>
            </a:r>
            <a:r>
              <a:rPr sz="1600" b="1" i="1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b="1" i="1" dirty="0">
                <a:solidFill>
                  <a:srgbClr val="003399"/>
                </a:solidFill>
                <a:latin typeface="Trebuchet MS"/>
                <a:cs typeface="Trebuchet MS"/>
              </a:rPr>
              <a:t>применение</a:t>
            </a:r>
            <a:r>
              <a:rPr sz="1600" b="1" i="1" spc="-5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1600" b="1" i="1" dirty="0">
                <a:solidFill>
                  <a:srgbClr val="003399"/>
                </a:solidFill>
                <a:latin typeface="Trebuchet MS"/>
                <a:cs typeface="Trebuchet MS"/>
              </a:rPr>
              <a:t>печати</a:t>
            </a:r>
            <a:r>
              <a:rPr sz="1600" b="1" i="1" spc="-5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1600" b="1" i="1" spc="-25" dirty="0">
                <a:solidFill>
                  <a:srgbClr val="003399"/>
                </a:solidFill>
                <a:latin typeface="Trebuchet MS"/>
                <a:cs typeface="Trebuchet MS"/>
              </a:rPr>
              <a:t>КИМ </a:t>
            </a:r>
            <a:r>
              <a:rPr sz="1600" b="1" i="1" dirty="0">
                <a:solidFill>
                  <a:srgbClr val="003399"/>
                </a:solidFill>
                <a:latin typeface="Trebuchet MS"/>
                <a:cs typeface="Trebuchet MS"/>
              </a:rPr>
              <a:t>в</a:t>
            </a:r>
            <a:r>
              <a:rPr sz="1600" b="1" i="1" spc="-5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1600" b="1" i="1" dirty="0">
                <a:solidFill>
                  <a:srgbClr val="003399"/>
                </a:solidFill>
                <a:latin typeface="Trebuchet MS"/>
                <a:cs typeface="Trebuchet MS"/>
              </a:rPr>
              <a:t>аудиториях</a:t>
            </a:r>
            <a:r>
              <a:rPr sz="1600" b="1" i="1" spc="-3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1600" b="1" i="1" spc="-25" dirty="0">
                <a:solidFill>
                  <a:srgbClr val="003399"/>
                </a:solidFill>
                <a:latin typeface="Trebuchet MS"/>
                <a:cs typeface="Trebuchet MS"/>
              </a:rPr>
              <a:t>ППЭ</a:t>
            </a:r>
            <a:endParaRPr sz="1600">
              <a:latin typeface="Trebuchet MS"/>
              <a:cs typeface="Trebuchet MS"/>
            </a:endParaRPr>
          </a:p>
          <a:p>
            <a:pPr marL="203200" marR="1092835" algn="just">
              <a:lnSpc>
                <a:spcPct val="100000"/>
              </a:lnSpc>
              <a:spcBef>
                <a:spcPts val="1300"/>
              </a:spcBef>
            </a:pPr>
            <a:r>
              <a:rPr sz="1600" b="1" i="1" spc="-10" dirty="0">
                <a:solidFill>
                  <a:srgbClr val="C00000"/>
                </a:solidFill>
                <a:latin typeface="Trebuchet MS"/>
                <a:cs typeface="Trebuchet MS"/>
              </a:rPr>
              <a:t>100-</a:t>
            </a:r>
            <a:r>
              <a:rPr sz="1600" b="1" i="1" dirty="0">
                <a:solidFill>
                  <a:srgbClr val="C00000"/>
                </a:solidFill>
                <a:latin typeface="Trebuchet MS"/>
                <a:cs typeface="Trebuchet MS"/>
              </a:rPr>
              <a:t>процентное</a:t>
            </a:r>
            <a:r>
              <a:rPr sz="1600" b="1" i="1" spc="-6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003399"/>
                </a:solidFill>
                <a:latin typeface="Trebuchet MS"/>
                <a:cs typeface="Trebuchet MS"/>
              </a:rPr>
              <a:t>сканирование </a:t>
            </a:r>
            <a:r>
              <a:rPr sz="1600" b="1" i="1" dirty="0">
                <a:solidFill>
                  <a:srgbClr val="003399"/>
                </a:solidFill>
                <a:latin typeface="Trebuchet MS"/>
                <a:cs typeface="Trebuchet MS"/>
              </a:rPr>
              <a:t>экзаменационных</a:t>
            </a:r>
            <a:r>
              <a:rPr sz="1600" b="1" i="1" spc="-9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003399"/>
                </a:solidFill>
                <a:latin typeface="Trebuchet MS"/>
                <a:cs typeface="Trebuchet MS"/>
              </a:rPr>
              <a:t>материалов </a:t>
            </a:r>
            <a:r>
              <a:rPr sz="1600" b="1" i="1" dirty="0">
                <a:solidFill>
                  <a:srgbClr val="003399"/>
                </a:solidFill>
                <a:latin typeface="Trebuchet MS"/>
                <a:cs typeface="Trebuchet MS"/>
              </a:rPr>
              <a:t>участников</a:t>
            </a:r>
            <a:r>
              <a:rPr sz="1600" b="1" i="1" spc="-1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1600" b="1" i="1" dirty="0">
                <a:solidFill>
                  <a:srgbClr val="003399"/>
                </a:solidFill>
                <a:latin typeface="Trebuchet MS"/>
                <a:cs typeface="Trebuchet MS"/>
              </a:rPr>
              <a:t>ЕГЭ</a:t>
            </a:r>
            <a:r>
              <a:rPr sz="1600" b="1" i="1" spc="-4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1600" b="1" i="1" dirty="0">
                <a:solidFill>
                  <a:srgbClr val="003399"/>
                </a:solidFill>
                <a:latin typeface="Trebuchet MS"/>
                <a:cs typeface="Trebuchet MS"/>
              </a:rPr>
              <a:t>в</a:t>
            </a:r>
            <a:r>
              <a:rPr sz="1600" b="1" i="1" spc="-5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1600" b="1" i="1" spc="-25" dirty="0">
                <a:solidFill>
                  <a:srgbClr val="003399"/>
                </a:solidFill>
                <a:latin typeface="Trebuchet MS"/>
                <a:cs typeface="Trebuchet MS"/>
              </a:rPr>
              <a:t>ППЭ</a:t>
            </a:r>
            <a:endParaRPr sz="1600">
              <a:latin typeface="Trebuchet MS"/>
              <a:cs typeface="Trebuchet MS"/>
            </a:endParaRPr>
          </a:p>
          <a:p>
            <a:pPr marL="191770" marR="461009">
              <a:lnSpc>
                <a:spcPct val="100000"/>
              </a:lnSpc>
              <a:spcBef>
                <a:spcPts val="1105"/>
              </a:spcBef>
            </a:pPr>
            <a:r>
              <a:rPr sz="1600" b="1" i="1" spc="-10" dirty="0">
                <a:solidFill>
                  <a:srgbClr val="C00000"/>
                </a:solidFill>
                <a:latin typeface="Trebuchet MS"/>
                <a:cs typeface="Trebuchet MS"/>
              </a:rPr>
              <a:t>100-</a:t>
            </a:r>
            <a:r>
              <a:rPr sz="1600" b="1" i="1" dirty="0">
                <a:solidFill>
                  <a:srgbClr val="C00000"/>
                </a:solidFill>
                <a:latin typeface="Trebuchet MS"/>
                <a:cs typeface="Trebuchet MS"/>
              </a:rPr>
              <a:t>процентное</a:t>
            </a:r>
            <a:r>
              <a:rPr sz="1600" b="1" i="1" spc="-6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b="1" i="1" dirty="0">
                <a:solidFill>
                  <a:srgbClr val="003399"/>
                </a:solidFill>
                <a:latin typeface="Trebuchet MS"/>
                <a:cs typeface="Trebuchet MS"/>
              </a:rPr>
              <a:t>обеспечение</a:t>
            </a:r>
            <a:r>
              <a:rPr sz="1600" b="1" i="1" spc="-4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003399"/>
                </a:solidFill>
                <a:latin typeface="Trebuchet MS"/>
                <a:cs typeface="Trebuchet MS"/>
              </a:rPr>
              <a:t>онлайн видеотрансляции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80886" y="5189346"/>
            <a:ext cx="31540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8145" marR="390525" indent="127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0000"/>
                </a:solidFill>
                <a:latin typeface="Trebuchet MS"/>
                <a:cs typeface="Trebuchet MS"/>
              </a:rPr>
              <a:t>(продолжительность </a:t>
            </a:r>
            <a:r>
              <a:rPr sz="1800" b="1" dirty="0">
                <a:solidFill>
                  <a:srgbClr val="C00000"/>
                </a:solidFill>
                <a:latin typeface="Trebuchet MS"/>
                <a:cs typeface="Trebuchet MS"/>
              </a:rPr>
              <a:t>итогового</a:t>
            </a:r>
            <a:r>
              <a:rPr sz="1800" b="1" spc="-5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rebuchet MS"/>
                <a:cs typeface="Trebuchet MS"/>
              </a:rPr>
              <a:t>сочинения</a:t>
            </a:r>
            <a:endParaRPr sz="1800">
              <a:latin typeface="Trebuchet MS"/>
              <a:cs typeface="Trebuchet MS"/>
            </a:endParaRPr>
          </a:p>
          <a:p>
            <a:pPr marL="12700" marR="5080" indent="635" algn="ctr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Trebuchet MS"/>
                <a:cs typeface="Trebuchet MS"/>
              </a:rPr>
              <a:t>(изложения),</a:t>
            </a:r>
            <a:r>
              <a:rPr sz="1800" b="1" spc="-6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rebuchet MS"/>
                <a:cs typeface="Trebuchet MS"/>
              </a:rPr>
              <a:t>экзаменов увеличивается</a:t>
            </a:r>
            <a:r>
              <a:rPr sz="1800" b="1" spc="-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rebuchet MS"/>
                <a:cs typeface="Trebuchet MS"/>
              </a:rPr>
              <a:t>на</a:t>
            </a:r>
            <a:r>
              <a:rPr sz="1800" b="1" spc="-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rebuchet MS"/>
                <a:cs typeface="Trebuchet MS"/>
              </a:rPr>
              <a:t>1,5</a:t>
            </a:r>
            <a:r>
              <a:rPr sz="1800" b="1" spc="-2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rebuchet MS"/>
                <a:cs typeface="Trebuchet MS"/>
              </a:rPr>
              <a:t>часа).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32054" y="199644"/>
            <a:ext cx="8735695" cy="1004569"/>
            <a:chOff x="432054" y="199644"/>
            <a:chExt cx="8735695" cy="100456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5008" y="199644"/>
              <a:ext cx="2424684" cy="10043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2054" y="1136141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9742" rIns="0" bIns="0" rtlCol="0">
            <a:spAutoFit/>
          </a:bodyPr>
          <a:lstStyle/>
          <a:p>
            <a:pPr marL="117602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rebuchet MS"/>
                <a:cs typeface="Trebuchet MS"/>
              </a:rPr>
              <a:t>Сроки</a:t>
            </a:r>
            <a:r>
              <a:rPr sz="3600" spc="-185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проведения</a:t>
            </a:r>
            <a:r>
              <a:rPr sz="3600" spc="-190" dirty="0">
                <a:latin typeface="Trebuchet MS"/>
                <a:cs typeface="Trebuchet MS"/>
              </a:rPr>
              <a:t> </a:t>
            </a:r>
            <a:r>
              <a:rPr sz="3600" spc="-25" dirty="0">
                <a:latin typeface="Trebuchet MS"/>
                <a:cs typeface="Trebuchet MS"/>
              </a:rPr>
              <a:t>ЕГЭ</a:t>
            </a:r>
            <a:endParaRPr sz="36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851404" y="1257300"/>
            <a:ext cx="6600190" cy="2863215"/>
            <a:chOff x="2851404" y="1257300"/>
            <a:chExt cx="6600190" cy="286321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1404" y="1257300"/>
              <a:ext cx="6599682" cy="91211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0876" y="1744980"/>
              <a:ext cx="4664202" cy="91211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14344" y="2232660"/>
              <a:ext cx="5560313" cy="91211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79064" y="2720339"/>
              <a:ext cx="1722882" cy="91211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22904" y="3279614"/>
              <a:ext cx="1235202" cy="10137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66844" y="2720339"/>
              <a:ext cx="906018" cy="91211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26508" y="2720339"/>
              <a:ext cx="4473701" cy="91211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70348" y="3279614"/>
              <a:ext cx="3986022" cy="1013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93108" y="3208020"/>
              <a:ext cx="3891534" cy="912113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3099054" y="1400682"/>
            <a:ext cx="596709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22045" marR="5080" indent="-1109980">
              <a:lnSpc>
                <a:spcPct val="100000"/>
              </a:lnSpc>
              <a:spcBef>
                <a:spcPts val="105"/>
              </a:spcBef>
            </a:pPr>
            <a:r>
              <a:rPr sz="3200" b="1" i="1" spc="-10" dirty="0">
                <a:solidFill>
                  <a:srgbClr val="001F5F"/>
                </a:solidFill>
                <a:latin typeface="Arial"/>
                <a:cs typeface="Arial"/>
              </a:rPr>
              <a:t>Министерство</a:t>
            </a:r>
            <a:r>
              <a:rPr sz="3200" b="1" i="1" spc="-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spc="-10" dirty="0">
                <a:solidFill>
                  <a:srgbClr val="001F5F"/>
                </a:solidFill>
                <a:latin typeface="Arial"/>
                <a:cs typeface="Arial"/>
              </a:rPr>
              <a:t>образования 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3200" b="1" i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науки</a:t>
            </a:r>
            <a:r>
              <a:rPr sz="32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spc="-10" dirty="0">
                <a:solidFill>
                  <a:srgbClr val="001F5F"/>
                </a:solidFill>
                <a:latin typeface="Arial"/>
                <a:cs typeface="Arial"/>
              </a:rPr>
              <a:t>Российской</a:t>
            </a:r>
            <a:endParaRPr sz="3200">
              <a:latin typeface="Arial"/>
              <a:cs typeface="Arial"/>
            </a:endParaRPr>
          </a:p>
          <a:p>
            <a:pPr marL="339725" marR="43180" indent="335280">
              <a:lnSpc>
                <a:spcPct val="100000"/>
              </a:lnSpc>
            </a:pP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Федерации</a:t>
            </a:r>
            <a:r>
              <a:rPr sz="3200" b="1" i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spc="-10" dirty="0">
                <a:solidFill>
                  <a:srgbClr val="001F5F"/>
                </a:solidFill>
                <a:latin typeface="Arial"/>
                <a:cs typeface="Arial"/>
              </a:rPr>
              <a:t>определяет </a:t>
            </a:r>
            <a:r>
              <a:rPr sz="3200" b="1" i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сроки</a:t>
            </a:r>
            <a:r>
              <a:rPr sz="32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3200" b="1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единое</a:t>
            </a:r>
            <a:r>
              <a:rPr sz="3200" b="1" i="1" u="sng" spc="-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3200" b="1" i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расписание</a:t>
            </a:r>
            <a:endParaRPr sz="3200">
              <a:latin typeface="Arial"/>
              <a:cs typeface="Arial"/>
            </a:endParaRPr>
          </a:p>
          <a:p>
            <a:pPr marL="1454150">
              <a:lnSpc>
                <a:spcPct val="100000"/>
              </a:lnSpc>
              <a:spcBef>
                <a:spcPts val="5"/>
              </a:spcBef>
            </a:pP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проведения</a:t>
            </a:r>
            <a:r>
              <a:rPr sz="3200" b="1" i="1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spc="-25" dirty="0">
                <a:solidFill>
                  <a:srgbClr val="001F5F"/>
                </a:solidFill>
                <a:latin typeface="Arial"/>
                <a:cs typeface="Arial"/>
              </a:rPr>
              <a:t>ЕГЭ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475232" y="2036064"/>
            <a:ext cx="1629410" cy="2333625"/>
            <a:chOff x="1475232" y="2036064"/>
            <a:chExt cx="1629410" cy="2333625"/>
          </a:xfrm>
        </p:grpSpPr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84376" y="2045208"/>
              <a:ext cx="1610868" cy="231495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479804" y="2040636"/>
              <a:ext cx="1620520" cy="2324100"/>
            </a:xfrm>
            <a:custGeom>
              <a:avLst/>
              <a:gdLst/>
              <a:ahLst/>
              <a:cxnLst/>
              <a:rect l="l" t="t" r="r" b="b"/>
              <a:pathLst>
                <a:path w="1620520" h="2324100">
                  <a:moveTo>
                    <a:pt x="0" y="2324100"/>
                  </a:moveTo>
                  <a:lnTo>
                    <a:pt x="1620011" y="2324100"/>
                  </a:lnTo>
                  <a:lnTo>
                    <a:pt x="1620011" y="0"/>
                  </a:lnTo>
                  <a:lnTo>
                    <a:pt x="0" y="0"/>
                  </a:lnTo>
                  <a:lnTo>
                    <a:pt x="0" y="2324100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475232" y="4799076"/>
            <a:ext cx="2030095" cy="1527175"/>
            <a:chOff x="1475232" y="4799076"/>
            <a:chExt cx="2030095" cy="1527175"/>
          </a:xfrm>
        </p:grpSpPr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84376" y="4808220"/>
              <a:ext cx="2011679" cy="150876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479804" y="4803648"/>
              <a:ext cx="2021205" cy="1518285"/>
            </a:xfrm>
            <a:custGeom>
              <a:avLst/>
              <a:gdLst/>
              <a:ahLst/>
              <a:cxnLst/>
              <a:rect l="l" t="t" r="r" b="b"/>
              <a:pathLst>
                <a:path w="2021204" h="1518285">
                  <a:moveTo>
                    <a:pt x="0" y="1517903"/>
                  </a:moveTo>
                  <a:lnTo>
                    <a:pt x="2020824" y="1517903"/>
                  </a:lnTo>
                  <a:lnTo>
                    <a:pt x="2020824" y="0"/>
                  </a:lnTo>
                  <a:lnTo>
                    <a:pt x="0" y="0"/>
                  </a:lnTo>
                  <a:lnTo>
                    <a:pt x="0" y="1517903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7022592" y="5222747"/>
            <a:ext cx="1862455" cy="1393190"/>
            <a:chOff x="7022592" y="5222747"/>
            <a:chExt cx="1862455" cy="1393190"/>
          </a:xfrm>
        </p:grpSpPr>
        <p:sp>
          <p:nvSpPr>
            <p:cNvPr id="26" name="object 26"/>
            <p:cNvSpPr/>
            <p:nvPr/>
          </p:nvSpPr>
          <p:spPr>
            <a:xfrm>
              <a:off x="7032498" y="5691377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427" y="376377"/>
                  </a:lnTo>
                  <a:lnTo>
                    <a:pt x="0" y="457200"/>
                  </a:lnTo>
                  <a:lnTo>
                    <a:pt x="376427" y="538022"/>
                  </a:lnTo>
                  <a:lnTo>
                    <a:pt x="457200" y="914400"/>
                  </a:lnTo>
                  <a:lnTo>
                    <a:pt x="537972" y="538022"/>
                  </a:lnTo>
                  <a:lnTo>
                    <a:pt x="914400" y="457200"/>
                  </a:lnTo>
                  <a:lnTo>
                    <a:pt x="537972" y="37637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32498" y="5691377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376427" y="376377"/>
                  </a:lnTo>
                  <a:lnTo>
                    <a:pt x="457200" y="0"/>
                  </a:lnTo>
                  <a:lnTo>
                    <a:pt x="537972" y="376377"/>
                  </a:lnTo>
                  <a:lnTo>
                    <a:pt x="914400" y="457200"/>
                  </a:lnTo>
                  <a:lnTo>
                    <a:pt x="537972" y="538022"/>
                  </a:lnTo>
                  <a:lnTo>
                    <a:pt x="457200" y="914400"/>
                  </a:lnTo>
                  <a:lnTo>
                    <a:pt x="376427" y="538022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960614" y="523265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427" y="376377"/>
                  </a:lnTo>
                  <a:lnTo>
                    <a:pt x="0" y="457200"/>
                  </a:lnTo>
                  <a:lnTo>
                    <a:pt x="376427" y="538022"/>
                  </a:lnTo>
                  <a:lnTo>
                    <a:pt x="457200" y="914400"/>
                  </a:lnTo>
                  <a:lnTo>
                    <a:pt x="537971" y="538022"/>
                  </a:lnTo>
                  <a:lnTo>
                    <a:pt x="914400" y="457200"/>
                  </a:lnTo>
                  <a:lnTo>
                    <a:pt x="537971" y="37637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960614" y="523265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376427" y="376377"/>
                  </a:lnTo>
                  <a:lnTo>
                    <a:pt x="457200" y="0"/>
                  </a:lnTo>
                  <a:lnTo>
                    <a:pt x="537971" y="376377"/>
                  </a:lnTo>
                  <a:lnTo>
                    <a:pt x="914400" y="457200"/>
                  </a:lnTo>
                  <a:lnTo>
                    <a:pt x="537971" y="538022"/>
                  </a:lnTo>
                  <a:lnTo>
                    <a:pt x="457200" y="914400"/>
                  </a:lnTo>
                  <a:lnTo>
                    <a:pt x="376427" y="538022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941445" y="4276166"/>
            <a:ext cx="3354070" cy="1117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7310">
              <a:lnSpc>
                <a:spcPts val="2155"/>
              </a:lnSpc>
              <a:spcBef>
                <a:spcPts val="100"/>
              </a:spcBef>
            </a:pPr>
            <a:r>
              <a:rPr sz="1800" b="1" u="sng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Arial"/>
                <a:cs typeface="Arial"/>
              </a:rPr>
              <a:t>3</a:t>
            </a:r>
            <a:r>
              <a:rPr sz="1800" b="1" u="sng" spc="-4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Arial"/>
                <a:cs typeface="Arial"/>
              </a:rPr>
              <a:t>периода</a:t>
            </a:r>
            <a:r>
              <a:rPr sz="1800" b="1" u="sng" spc="-50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20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Arial"/>
                <a:cs typeface="Arial"/>
              </a:rPr>
              <a:t>ГИА</a:t>
            </a:r>
            <a:r>
              <a:rPr sz="1800" b="1" spc="-20" dirty="0">
                <a:solidFill>
                  <a:srgbClr val="003366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45"/>
              </a:lnSpc>
            </a:pPr>
            <a:r>
              <a:rPr sz="18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-</a:t>
            </a:r>
            <a:r>
              <a:rPr sz="1800" b="1" dirty="0">
                <a:solidFill>
                  <a:srgbClr val="003366"/>
                </a:solidFill>
                <a:latin typeface="Arial"/>
                <a:cs typeface="Arial"/>
              </a:rPr>
              <a:t>досрочный</a:t>
            </a:r>
            <a:r>
              <a:rPr sz="1800" b="1" spc="-114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66"/>
                </a:solidFill>
                <a:latin typeface="Arial"/>
                <a:cs typeface="Arial"/>
              </a:rPr>
              <a:t>(апрель)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40"/>
              </a:lnSpc>
            </a:pPr>
            <a:r>
              <a:rPr sz="18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-</a:t>
            </a:r>
            <a:r>
              <a:rPr sz="1800" b="1" dirty="0">
                <a:solidFill>
                  <a:srgbClr val="003366"/>
                </a:solidFill>
                <a:latin typeface="Arial"/>
                <a:cs typeface="Arial"/>
              </a:rPr>
              <a:t>основной</a:t>
            </a:r>
            <a:r>
              <a:rPr sz="1800" b="1" spc="-6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66"/>
                </a:solidFill>
                <a:latin typeface="Arial"/>
                <a:cs typeface="Arial"/>
              </a:rPr>
              <a:t>(май</a:t>
            </a:r>
            <a:r>
              <a:rPr sz="1800" b="1" spc="-5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66"/>
                </a:solidFill>
                <a:latin typeface="Arial"/>
                <a:cs typeface="Arial"/>
              </a:rPr>
              <a:t>-</a:t>
            </a:r>
            <a:r>
              <a:rPr sz="1800" b="1" spc="-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66"/>
                </a:solidFill>
                <a:latin typeface="Arial"/>
                <a:cs typeface="Arial"/>
              </a:rPr>
              <a:t>июнь)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55"/>
              </a:lnSpc>
            </a:pPr>
            <a:r>
              <a:rPr sz="18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-</a:t>
            </a:r>
            <a:r>
              <a:rPr sz="1800" b="1" spc="-10" dirty="0">
                <a:solidFill>
                  <a:srgbClr val="003366"/>
                </a:solidFill>
                <a:latin typeface="Arial"/>
                <a:cs typeface="Arial"/>
              </a:rPr>
              <a:t>дополнительный</a:t>
            </a:r>
            <a:r>
              <a:rPr sz="1800" b="1"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66"/>
                </a:solidFill>
                <a:latin typeface="Arial"/>
                <a:cs typeface="Arial"/>
              </a:rPr>
              <a:t>(сентябрь)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9546335" y="3709415"/>
            <a:ext cx="2656840" cy="3159760"/>
            <a:chOff x="9546335" y="3709415"/>
            <a:chExt cx="2656840" cy="3159760"/>
          </a:xfrm>
        </p:grpSpPr>
        <p:sp>
          <p:nvSpPr>
            <p:cNvPr id="32" name="object 32"/>
            <p:cNvSpPr/>
            <p:nvPr/>
          </p:nvSpPr>
          <p:spPr>
            <a:xfrm>
              <a:off x="9556241" y="3719321"/>
              <a:ext cx="2636520" cy="3139440"/>
            </a:xfrm>
            <a:custGeom>
              <a:avLst/>
              <a:gdLst/>
              <a:ahLst/>
              <a:cxnLst/>
              <a:rect l="l" t="t" r="r" b="b"/>
              <a:pathLst>
                <a:path w="2636520" h="3139440">
                  <a:moveTo>
                    <a:pt x="2636520" y="0"/>
                  </a:moveTo>
                  <a:lnTo>
                    <a:pt x="0" y="0"/>
                  </a:lnTo>
                  <a:lnTo>
                    <a:pt x="0" y="3139440"/>
                  </a:lnTo>
                  <a:lnTo>
                    <a:pt x="2636520" y="3139440"/>
                  </a:lnTo>
                  <a:lnTo>
                    <a:pt x="2636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56241" y="3719321"/>
              <a:ext cx="2636520" cy="3139440"/>
            </a:xfrm>
            <a:custGeom>
              <a:avLst/>
              <a:gdLst/>
              <a:ahLst/>
              <a:cxnLst/>
              <a:rect l="l" t="t" r="r" b="b"/>
              <a:pathLst>
                <a:path w="2636520" h="3139440">
                  <a:moveTo>
                    <a:pt x="0" y="3139440"/>
                  </a:moveTo>
                  <a:lnTo>
                    <a:pt x="2636520" y="3139440"/>
                  </a:lnTo>
                  <a:lnTo>
                    <a:pt x="2636520" y="0"/>
                  </a:lnTo>
                  <a:lnTo>
                    <a:pt x="0" y="0"/>
                  </a:lnTo>
                  <a:lnTo>
                    <a:pt x="0" y="3139440"/>
                  </a:lnTo>
                  <a:close/>
                </a:path>
              </a:pathLst>
            </a:custGeom>
            <a:ln w="19812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9635997" y="3745229"/>
            <a:ext cx="2391410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3505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Georgia"/>
                <a:cs typeface="Georgia"/>
              </a:rPr>
              <a:t>Изменились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сроки,</a:t>
            </a:r>
            <a:r>
              <a:rPr sz="1800" spc="-55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в </a:t>
            </a:r>
            <a:r>
              <a:rPr sz="1800" dirty="0">
                <a:latin typeface="Georgia"/>
                <a:cs typeface="Georgia"/>
              </a:rPr>
              <a:t>которые</a:t>
            </a:r>
            <a:r>
              <a:rPr sz="1800" spc="-5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выпускники </a:t>
            </a:r>
            <a:r>
              <a:rPr sz="1800" dirty="0">
                <a:latin typeface="Georgia"/>
                <a:cs typeface="Georgia"/>
              </a:rPr>
              <a:t>прошлых</a:t>
            </a:r>
            <a:r>
              <a:rPr sz="1800" spc="-4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лет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могут</a:t>
            </a:r>
            <a:endParaRPr sz="18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участвовать</a:t>
            </a:r>
            <a:r>
              <a:rPr sz="1800" spc="-5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в</a:t>
            </a:r>
            <a:r>
              <a:rPr sz="1800" spc="-4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ЕГЭ:</a:t>
            </a:r>
            <a:r>
              <a:rPr sz="1800" spc="-45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со </a:t>
            </a:r>
            <a:r>
              <a:rPr sz="1800" dirty="0">
                <a:latin typeface="Georgia"/>
                <a:cs typeface="Georgia"/>
              </a:rPr>
              <a:t>следующего</a:t>
            </a:r>
            <a:r>
              <a:rPr sz="1800" spc="-100" dirty="0">
                <a:latin typeface="Georgia"/>
                <a:cs typeface="Georgia"/>
              </a:rPr>
              <a:t> </a:t>
            </a:r>
            <a:r>
              <a:rPr sz="1800" spc="-20" dirty="0">
                <a:latin typeface="Georgia"/>
                <a:cs typeface="Georgia"/>
              </a:rPr>
              <a:t>года </a:t>
            </a:r>
            <a:r>
              <a:rPr sz="1800" dirty="0">
                <a:latin typeface="Georgia"/>
                <a:cs typeface="Georgia"/>
              </a:rPr>
              <a:t>сдавать</a:t>
            </a:r>
            <a:r>
              <a:rPr sz="1800" spc="-7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экзамены</a:t>
            </a:r>
            <a:r>
              <a:rPr sz="1800" spc="-75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они </a:t>
            </a:r>
            <a:r>
              <a:rPr sz="1800" dirty="0">
                <a:latin typeface="Georgia"/>
                <a:cs typeface="Georgia"/>
              </a:rPr>
              <a:t>смогут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только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60" dirty="0">
                <a:latin typeface="Georgia"/>
                <a:cs typeface="Georgia"/>
              </a:rPr>
              <a:t>в </a:t>
            </a:r>
            <a:r>
              <a:rPr sz="1800" dirty="0">
                <a:latin typeface="Georgia"/>
                <a:cs typeface="Georgia"/>
              </a:rPr>
              <a:t>резервные</a:t>
            </a:r>
            <a:r>
              <a:rPr sz="1800" spc="-9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сроки</a:t>
            </a:r>
            <a:endParaRPr sz="1800">
              <a:latin typeface="Georgia"/>
              <a:cs typeface="Georgia"/>
            </a:endParaRPr>
          </a:p>
          <a:p>
            <a:pPr marL="12700" marR="332105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основного</a:t>
            </a:r>
            <a:r>
              <a:rPr sz="1800" spc="-8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периода проведения экзаменов.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64413" y="47244"/>
            <a:ext cx="8735695" cy="1003300"/>
            <a:chOff x="264413" y="47244"/>
            <a:chExt cx="8735695" cy="10033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367" y="47244"/>
              <a:ext cx="2426208" cy="10027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64413" y="982218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2907" rIns="0" bIns="0" rtlCol="0">
            <a:spAutoFit/>
          </a:bodyPr>
          <a:lstStyle/>
          <a:p>
            <a:pPr marL="103187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rebuchet MS"/>
                <a:cs typeface="Trebuchet MS"/>
              </a:rPr>
              <a:t>ПОДАЧА</a:t>
            </a:r>
            <a:r>
              <a:rPr spc="-20" dirty="0">
                <a:latin typeface="Trebuchet MS"/>
                <a:cs typeface="Trebuchet MS"/>
              </a:rPr>
              <a:t> </a:t>
            </a:r>
            <a:r>
              <a:rPr spc="-10" dirty="0">
                <a:latin typeface="Trebuchet MS"/>
                <a:cs typeface="Trebuchet MS"/>
              </a:rPr>
              <a:t>ЗАЯВЛЕНИЯ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27530" y="1112201"/>
            <a:ext cx="8562975" cy="4306570"/>
          </a:xfrm>
          <a:prstGeom prst="rect">
            <a:avLst/>
          </a:prstGeom>
        </p:spPr>
        <p:txBody>
          <a:bodyPr vert="horz" wrap="square" lIns="0" tIns="311785" rIns="0" bIns="0" rtlCol="0">
            <a:spAutoFit/>
          </a:bodyPr>
          <a:lstStyle/>
          <a:p>
            <a:pPr marR="240029" algn="ctr">
              <a:lnSpc>
                <a:spcPct val="100000"/>
              </a:lnSpc>
              <a:spcBef>
                <a:spcPts val="2455"/>
              </a:spcBef>
            </a:pPr>
            <a:r>
              <a:rPr sz="36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</a:t>
            </a:r>
            <a:r>
              <a:rPr sz="3600" b="1" i="1" u="sng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36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1</a:t>
            </a:r>
            <a:r>
              <a:rPr sz="3600" b="1" i="1" u="sng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36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февраля!</a:t>
            </a:r>
            <a:endParaRPr sz="3600">
              <a:latin typeface="Arial"/>
              <a:cs typeface="Arial"/>
            </a:endParaRPr>
          </a:p>
          <a:p>
            <a:pPr marL="299085" marR="313055">
              <a:lnSpc>
                <a:spcPct val="100000"/>
              </a:lnSpc>
              <a:spcBef>
                <a:spcPts val="1830"/>
              </a:spcBef>
            </a:pP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Выпускник</a:t>
            </a:r>
            <a:r>
              <a:rPr sz="2800" b="1" i="1" spc="-8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</a:t>
            </a:r>
            <a:r>
              <a:rPr sz="2800" b="1" i="1" u="sng" spc="-1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своей</a:t>
            </a:r>
            <a:r>
              <a:rPr sz="2800" b="1" i="1" u="sng" spc="-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школе</a:t>
            </a:r>
            <a:r>
              <a:rPr sz="2800" b="1" i="1" u="sng" spc="-1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должен</a:t>
            </a:r>
            <a:r>
              <a:rPr sz="2800" b="1" i="1" spc="-10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написать </a:t>
            </a:r>
            <a:r>
              <a:rPr sz="28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заявление,</a:t>
            </a:r>
            <a:r>
              <a:rPr sz="2800" b="1" i="1" spc="-1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в</a:t>
            </a:r>
            <a:r>
              <a:rPr sz="2800" b="1" i="1" spc="-1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котором</a:t>
            </a:r>
            <a:r>
              <a:rPr sz="2800" b="1" i="1" spc="-8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указывается:</a:t>
            </a:r>
            <a:endParaRPr sz="2800">
              <a:latin typeface="Arial"/>
              <a:cs typeface="Arial"/>
            </a:endParaRPr>
          </a:p>
          <a:p>
            <a:pPr marL="229870" indent="-217170">
              <a:lnSpc>
                <a:spcPct val="100000"/>
              </a:lnSpc>
              <a:spcBef>
                <a:spcPts val="1680"/>
              </a:spcBef>
              <a:buChar char="-"/>
              <a:tabLst>
                <a:tab pos="229870" algn="l"/>
              </a:tabLst>
            </a:pPr>
            <a:r>
              <a:rPr sz="2800" b="1" i="1" u="sng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выбор</a:t>
            </a:r>
            <a:r>
              <a:rPr sz="2800" b="1" i="1" u="sng" spc="-100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sng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учебных</a:t>
            </a:r>
            <a:r>
              <a:rPr sz="2800" b="1" i="1" u="sng" spc="-80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sng" spc="-10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предметов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  <a:p>
            <a:pPr marL="12700" marR="556260" indent="217170">
              <a:lnSpc>
                <a:spcPct val="100000"/>
              </a:lnSpc>
              <a:spcBef>
                <a:spcPts val="1680"/>
              </a:spcBef>
              <a:buChar char="-"/>
              <a:tabLst>
                <a:tab pos="229870" algn="l"/>
              </a:tabLst>
            </a:pPr>
            <a:r>
              <a:rPr sz="2800" b="1" i="1" u="sng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уровень</a:t>
            </a:r>
            <a:r>
              <a:rPr sz="2800" b="1" i="1" spc="-1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ЕГЭ</a:t>
            </a:r>
            <a:r>
              <a:rPr sz="2800" b="1" i="1" spc="-1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по</a:t>
            </a:r>
            <a:r>
              <a:rPr sz="2800" b="1" i="1" spc="-1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математике</a:t>
            </a:r>
            <a:r>
              <a:rPr sz="2800" b="1" i="1" spc="-8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(базовый</a:t>
            </a:r>
            <a:r>
              <a:rPr sz="2800" b="1" i="1" spc="-1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25" dirty="0">
                <a:solidFill>
                  <a:srgbClr val="003399"/>
                </a:solidFill>
                <a:latin typeface="Arial"/>
                <a:cs typeface="Arial"/>
              </a:rPr>
              <a:t>или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профильный),</a:t>
            </a:r>
            <a:endParaRPr sz="2800">
              <a:latin typeface="Arial"/>
              <a:cs typeface="Arial"/>
            </a:endParaRPr>
          </a:p>
          <a:p>
            <a:pPr marL="229870" indent="-217170">
              <a:lnSpc>
                <a:spcPct val="100000"/>
              </a:lnSpc>
              <a:spcBef>
                <a:spcPts val="1685"/>
              </a:spcBef>
              <a:buChar char="-"/>
              <a:tabLst>
                <a:tab pos="229870" algn="l"/>
              </a:tabLst>
            </a:pPr>
            <a:r>
              <a:rPr sz="2800" b="1" i="1" u="sng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форма</a:t>
            </a:r>
            <a:r>
              <a:rPr sz="2800" b="1" i="1" spc="-9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25" dirty="0">
                <a:solidFill>
                  <a:srgbClr val="003399"/>
                </a:solidFill>
                <a:latin typeface="Arial"/>
                <a:cs typeface="Arial"/>
              </a:rPr>
              <a:t>итоговой</a:t>
            </a:r>
            <a:r>
              <a:rPr sz="2800" b="1" i="1" spc="-8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аттестации</a:t>
            </a:r>
            <a:r>
              <a:rPr sz="2800" b="1" i="1" spc="-9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(ЕГЭ</a:t>
            </a:r>
            <a:r>
              <a:rPr sz="2800" b="1" i="1" spc="-1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или</a:t>
            </a:r>
            <a:r>
              <a:rPr sz="2800" b="1" i="1" spc="-1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ГВЭ).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407408" y="5478779"/>
            <a:ext cx="1746885" cy="1152525"/>
            <a:chOff x="4407408" y="5478779"/>
            <a:chExt cx="1746885" cy="115252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6552" y="5487923"/>
              <a:ext cx="1728216" cy="113385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411980" y="5483351"/>
              <a:ext cx="1737360" cy="1143000"/>
            </a:xfrm>
            <a:custGeom>
              <a:avLst/>
              <a:gdLst/>
              <a:ahLst/>
              <a:cxnLst/>
              <a:rect l="l" t="t" r="r" b="b"/>
              <a:pathLst>
                <a:path w="1737360" h="1143000">
                  <a:moveTo>
                    <a:pt x="0" y="1143000"/>
                  </a:moveTo>
                  <a:lnTo>
                    <a:pt x="1737360" y="1143000"/>
                  </a:lnTo>
                  <a:lnTo>
                    <a:pt x="173736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9955530" y="4251197"/>
            <a:ext cx="2219325" cy="2586355"/>
          </a:xfrm>
          <a:custGeom>
            <a:avLst/>
            <a:gdLst/>
            <a:ahLst/>
            <a:cxnLst/>
            <a:rect l="l" t="t" r="r" b="b"/>
            <a:pathLst>
              <a:path w="2219325" h="2586354">
                <a:moveTo>
                  <a:pt x="2218944" y="0"/>
                </a:moveTo>
                <a:lnTo>
                  <a:pt x="0" y="0"/>
                </a:lnTo>
                <a:lnTo>
                  <a:pt x="0" y="2586228"/>
                </a:lnTo>
                <a:lnTo>
                  <a:pt x="2218944" y="2586228"/>
                </a:lnTo>
                <a:lnTo>
                  <a:pt x="22189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955530" y="4251197"/>
            <a:ext cx="2219325" cy="2586355"/>
          </a:xfrm>
          <a:prstGeom prst="rect">
            <a:avLst/>
          </a:prstGeom>
          <a:ln w="19811">
            <a:solidFill>
              <a:srgbClr val="90C225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04470" marR="200025" algn="ctr">
              <a:lnSpc>
                <a:spcPct val="100000"/>
              </a:lnSpc>
              <a:spcBef>
                <a:spcPts val="300"/>
              </a:spcBef>
            </a:pPr>
            <a:r>
              <a:rPr sz="1800" spc="-10" dirty="0">
                <a:latin typeface="Georgia"/>
                <a:cs typeface="Georgia"/>
              </a:rPr>
              <a:t>Устанавливается возможность</a:t>
            </a:r>
            <a:endParaRPr sz="1800">
              <a:latin typeface="Georgia"/>
              <a:cs typeface="Georgia"/>
            </a:endParaRPr>
          </a:p>
          <a:p>
            <a:pPr marL="134620" marR="128905" indent="63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Georgia"/>
                <a:cs typeface="Georgia"/>
              </a:rPr>
              <a:t>организации</a:t>
            </a:r>
            <a:r>
              <a:rPr sz="1800" spc="-95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для </a:t>
            </a:r>
            <a:r>
              <a:rPr sz="1800" spc="-10" dirty="0">
                <a:latin typeface="Georgia"/>
                <a:cs typeface="Georgia"/>
              </a:rPr>
              <a:t>участников </a:t>
            </a:r>
            <a:r>
              <a:rPr sz="1800" dirty="0">
                <a:latin typeface="Georgia"/>
                <a:cs typeface="Georgia"/>
              </a:rPr>
              <a:t>экзаменов</a:t>
            </a:r>
            <a:r>
              <a:rPr sz="1800" spc="-9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подачи заявлений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об</a:t>
            </a:r>
            <a:endParaRPr sz="1800">
              <a:latin typeface="Georgia"/>
              <a:cs typeface="Georgia"/>
            </a:endParaRPr>
          </a:p>
          <a:p>
            <a:pPr marL="102870" marR="96520" algn="ctr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участии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в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ГИА-</a:t>
            </a:r>
            <a:r>
              <a:rPr sz="1800" dirty="0">
                <a:latin typeface="Georgia"/>
                <a:cs typeface="Georgia"/>
              </a:rPr>
              <a:t>11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в </a:t>
            </a:r>
            <a:r>
              <a:rPr sz="1800" spc="-10" dirty="0">
                <a:latin typeface="Georgia"/>
                <a:cs typeface="Georgia"/>
              </a:rPr>
              <a:t>дистанционной форме.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20356" y="-4572"/>
            <a:ext cx="4772660" cy="6868159"/>
            <a:chOff x="7420356" y="-4572"/>
            <a:chExt cx="4772660" cy="6868159"/>
          </a:xfrm>
        </p:grpSpPr>
        <p:sp>
          <p:nvSpPr>
            <p:cNvPr id="3" name="object 3"/>
            <p:cNvSpPr/>
            <p:nvPr/>
          </p:nvSpPr>
          <p:spPr>
            <a:xfrm>
              <a:off x="9371076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24928" y="3681983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2344" y="3590543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710308" y="140589"/>
            <a:ext cx="68681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dirty="0">
                <a:latin typeface="Trebuchet MS"/>
                <a:cs typeface="Trebuchet MS"/>
              </a:rPr>
              <a:t>Согласие</a:t>
            </a:r>
            <a:r>
              <a:rPr sz="2400" i="0" spc="-60" dirty="0">
                <a:latin typeface="Trebuchet MS"/>
                <a:cs typeface="Trebuchet MS"/>
              </a:rPr>
              <a:t> </a:t>
            </a:r>
            <a:r>
              <a:rPr sz="2400" i="0" dirty="0">
                <a:latin typeface="Trebuchet MS"/>
                <a:cs typeface="Trebuchet MS"/>
              </a:rPr>
              <a:t>на</a:t>
            </a:r>
            <a:r>
              <a:rPr sz="2400" i="0" spc="-50" dirty="0">
                <a:latin typeface="Trebuchet MS"/>
                <a:cs typeface="Trebuchet MS"/>
              </a:rPr>
              <a:t> </a:t>
            </a:r>
            <a:r>
              <a:rPr sz="2400" i="0" dirty="0">
                <a:latin typeface="Trebuchet MS"/>
                <a:cs typeface="Trebuchet MS"/>
              </a:rPr>
              <a:t>обработку</a:t>
            </a:r>
            <a:r>
              <a:rPr sz="2400" i="0" spc="-70" dirty="0">
                <a:latin typeface="Trebuchet MS"/>
                <a:cs typeface="Trebuchet MS"/>
              </a:rPr>
              <a:t> </a:t>
            </a:r>
            <a:r>
              <a:rPr sz="2400" i="0" dirty="0">
                <a:latin typeface="Trebuchet MS"/>
                <a:cs typeface="Trebuchet MS"/>
              </a:rPr>
              <a:t>персональных</a:t>
            </a:r>
            <a:r>
              <a:rPr sz="2400" i="0" spc="-75" dirty="0">
                <a:latin typeface="Trebuchet MS"/>
                <a:cs typeface="Trebuchet MS"/>
              </a:rPr>
              <a:t> </a:t>
            </a:r>
            <a:r>
              <a:rPr sz="2400" i="0" spc="-10" dirty="0">
                <a:latin typeface="Trebuchet MS"/>
                <a:cs typeface="Trebuchet MS"/>
              </a:rPr>
              <a:t>данных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60905" y="1006601"/>
            <a:ext cx="628015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7955" marR="143510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Для</a:t>
            </a:r>
            <a:r>
              <a:rPr sz="20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обучающихся,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C00000"/>
                </a:solidFill>
                <a:latin typeface="Trebuchet MS"/>
                <a:cs typeface="Trebuchet MS"/>
              </a:rPr>
              <a:t>отказавшихся</a:t>
            </a:r>
            <a:r>
              <a:rPr sz="2000" spc="-6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C00000"/>
                </a:solidFill>
                <a:latin typeface="Trebuchet MS"/>
                <a:cs typeface="Trebuchet MS"/>
              </a:rPr>
              <a:t>дать</a:t>
            </a:r>
            <a:r>
              <a:rPr sz="2000" spc="-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C00000"/>
                </a:solidFill>
                <a:latin typeface="Trebuchet MS"/>
                <a:cs typeface="Trebuchet MS"/>
              </a:rPr>
              <a:t>согласие</a:t>
            </a:r>
            <a:r>
              <a:rPr sz="2000" spc="-3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C00000"/>
                </a:solidFill>
                <a:latin typeface="Trebuchet MS"/>
                <a:cs typeface="Trebuchet MS"/>
              </a:rPr>
              <a:t>на </a:t>
            </a:r>
            <a:r>
              <a:rPr sz="2000" dirty="0">
                <a:solidFill>
                  <a:srgbClr val="C00000"/>
                </a:solidFill>
                <a:latin typeface="Trebuchet MS"/>
                <a:cs typeface="Trebuchet MS"/>
              </a:rPr>
              <a:t>обработку</a:t>
            </a:r>
            <a:r>
              <a:rPr sz="2000" spc="-7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C00000"/>
                </a:solidFill>
                <a:latin typeface="Trebuchet MS"/>
                <a:cs typeface="Trebuchet MS"/>
              </a:rPr>
              <a:t>персональных</a:t>
            </a:r>
            <a:r>
              <a:rPr sz="2000" spc="-5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C00000"/>
                </a:solidFill>
                <a:latin typeface="Trebuchet MS"/>
                <a:cs typeface="Trebuchet MS"/>
              </a:rPr>
              <a:t>данных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,</a:t>
            </a:r>
            <a:r>
              <a:rPr sz="2000" spc="-6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ГИА</a:t>
            </a:r>
            <a:r>
              <a:rPr sz="2000" spc="-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по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образовательным</a:t>
            </a:r>
            <a:r>
              <a:rPr sz="2000" spc="-9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программам</a:t>
            </a:r>
            <a:r>
              <a:rPr sz="2000" spc="-114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среднего</a:t>
            </a:r>
            <a:r>
              <a:rPr sz="2000" spc="-8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общего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образования</a:t>
            </a:r>
            <a:r>
              <a:rPr sz="2000" spc="-6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может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быть</a:t>
            </a:r>
            <a:r>
              <a:rPr sz="20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организована</a:t>
            </a:r>
            <a:r>
              <a:rPr sz="2000" spc="-7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без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rebuchet MS"/>
                <a:cs typeface="Trebuchet MS"/>
              </a:rPr>
              <a:t>внесения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их</a:t>
            </a:r>
            <a:r>
              <a:rPr sz="2000" spc="-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персональных</a:t>
            </a:r>
            <a:r>
              <a:rPr sz="2000" spc="-5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данных</a:t>
            </a:r>
            <a:r>
              <a:rPr sz="2000" spc="-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в</a:t>
            </a:r>
            <a:r>
              <a:rPr sz="20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Trebuchet MS"/>
                <a:cs typeface="Trebuchet MS"/>
              </a:rPr>
              <a:t>ИС.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39316" y="3814064"/>
            <a:ext cx="660971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Trebuchet MS"/>
                <a:cs typeface="Trebuchet MS"/>
              </a:rPr>
              <a:t>Результаты</a:t>
            </a:r>
            <a:r>
              <a:rPr sz="2400" b="1" spc="-10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rebuchet MS"/>
                <a:cs typeface="Trebuchet MS"/>
              </a:rPr>
              <a:t>такого</a:t>
            </a:r>
            <a:r>
              <a:rPr sz="2400" b="1" spc="-10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rebuchet MS"/>
                <a:cs typeface="Trebuchet MS"/>
              </a:rPr>
              <a:t>обучающегося</a:t>
            </a:r>
            <a:r>
              <a:rPr sz="2400" b="1" spc="-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rebuchet MS"/>
                <a:cs typeface="Trebuchet MS"/>
              </a:rPr>
              <a:t>будут </a:t>
            </a:r>
            <a:r>
              <a:rPr sz="2400" b="1" dirty="0">
                <a:solidFill>
                  <a:srgbClr val="FF0000"/>
                </a:solidFill>
                <a:latin typeface="Trebuchet MS"/>
                <a:cs typeface="Trebuchet MS"/>
              </a:rPr>
              <a:t>отсутствовать</a:t>
            </a:r>
            <a:r>
              <a:rPr sz="2400" b="1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rebuchet MS"/>
                <a:cs typeface="Trebuchet MS"/>
              </a:rPr>
              <a:t>в</a:t>
            </a:r>
            <a:r>
              <a:rPr sz="2400" b="1" spc="-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rebuchet MS"/>
                <a:cs typeface="Trebuchet MS"/>
              </a:rPr>
              <a:t>ФИС</a:t>
            </a:r>
            <a:r>
              <a:rPr sz="2400" b="1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rebuchet MS"/>
                <a:cs typeface="Trebuchet MS"/>
              </a:rPr>
              <a:t>и</a:t>
            </a:r>
            <a:r>
              <a:rPr sz="2400" b="1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rebuchet MS"/>
                <a:cs typeface="Trebuchet MS"/>
              </a:rPr>
              <a:t>РИС,</a:t>
            </a:r>
            <a:r>
              <a:rPr sz="2400" b="1" spc="-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rebuchet MS"/>
                <a:cs typeface="Trebuchet MS"/>
              </a:rPr>
              <a:t>что</a:t>
            </a:r>
            <a:r>
              <a:rPr sz="2400" b="1" spc="-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повлечет</a:t>
            </a:r>
            <a:r>
              <a:rPr sz="2400" b="1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за</a:t>
            </a:r>
            <a:r>
              <a:rPr sz="2400" b="1" spc="-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собой</a:t>
            </a:r>
            <a:r>
              <a:rPr sz="2400"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ограничение</a:t>
            </a:r>
            <a:r>
              <a:rPr sz="24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его</a:t>
            </a:r>
            <a:r>
              <a:rPr sz="24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прав</a:t>
            </a:r>
            <a:r>
              <a:rPr sz="24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в</a:t>
            </a:r>
            <a:r>
              <a:rPr sz="24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части</a:t>
            </a:r>
            <a:endParaRPr sz="2400">
              <a:latin typeface="Trebuchet MS"/>
              <a:cs typeface="Trebuchet MS"/>
            </a:endParaRPr>
          </a:p>
          <a:p>
            <a:pPr marL="106680" marR="99695" algn="ctr">
              <a:lnSpc>
                <a:spcPct val="100000"/>
              </a:lnSpc>
            </a:pP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поступления</a:t>
            </a:r>
            <a:r>
              <a:rPr sz="2400" b="1" u="sng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на</a:t>
            </a:r>
            <a:r>
              <a:rPr sz="24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обучение</a:t>
            </a:r>
            <a:r>
              <a:rPr sz="24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по</a:t>
            </a:r>
            <a:r>
              <a:rPr sz="2400" b="1" spc="-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образовательным</a:t>
            </a:r>
            <a:r>
              <a:rPr sz="2400" b="1" u="sng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программам</a:t>
            </a:r>
            <a:r>
              <a:rPr sz="2400" b="1" u="sng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высшего</a:t>
            </a:r>
            <a:r>
              <a:rPr sz="2400" b="1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образования</a:t>
            </a:r>
            <a:r>
              <a:rPr sz="2400" b="1" u="sng" spc="-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–</a:t>
            </a:r>
            <a:r>
              <a:rPr sz="2400" b="1" u="sng" spc="-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программам</a:t>
            </a:r>
            <a:r>
              <a:rPr sz="2400" b="1" u="sng" spc="-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бакалавриата</a:t>
            </a:r>
            <a:r>
              <a:rPr sz="2400" b="1" u="sng" spc="-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и</a:t>
            </a:r>
            <a:r>
              <a:rPr sz="2400" b="1" spc="-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программ</a:t>
            </a:r>
            <a:r>
              <a:rPr sz="2400"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специалитета.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07669" y="190500"/>
            <a:ext cx="8737600" cy="1004569"/>
            <a:chOff x="407669" y="190500"/>
            <a:chExt cx="8737600" cy="100456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2147" y="190500"/>
              <a:ext cx="2424684" cy="10043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07669" y="1125474"/>
              <a:ext cx="8737600" cy="0"/>
            </a:xfrm>
            <a:custGeom>
              <a:avLst/>
              <a:gdLst/>
              <a:ahLst/>
              <a:cxnLst/>
              <a:rect l="l" t="t" r="r" b="b"/>
              <a:pathLst>
                <a:path w="8737600">
                  <a:moveTo>
                    <a:pt x="0" y="0"/>
                  </a:moveTo>
                  <a:lnTo>
                    <a:pt x="8737091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9061" rIns="0" bIns="0" rtlCol="0">
            <a:spAutoFit/>
          </a:bodyPr>
          <a:lstStyle/>
          <a:p>
            <a:pPr marL="1553845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Trebuchet MS"/>
                <a:cs typeface="Trebuchet MS"/>
              </a:rPr>
              <a:t>ВЫБОР</a:t>
            </a:r>
            <a:r>
              <a:rPr spc="-25" dirty="0">
                <a:latin typeface="Trebuchet MS"/>
                <a:cs typeface="Trebuchet MS"/>
              </a:rPr>
              <a:t> </a:t>
            </a:r>
            <a:r>
              <a:rPr spc="-10" dirty="0">
                <a:latin typeface="Trebuchet MS"/>
                <a:cs typeface="Trebuchet MS"/>
              </a:rPr>
              <a:t>ПРЕДМЕТОВ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7760" y="1708391"/>
            <a:ext cx="7334250" cy="117120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340611" y="1882597"/>
            <a:ext cx="6771640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ts val="2735"/>
              </a:lnSpc>
              <a:spcBef>
                <a:spcPts val="100"/>
              </a:spcBef>
              <a:buFont typeface="Trebuchet MS"/>
              <a:buChar char="•"/>
              <a:tabLst>
                <a:tab pos="240665" algn="l"/>
              </a:tabLst>
            </a:pP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Математика</a:t>
            </a:r>
            <a:r>
              <a:rPr sz="2400" b="1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и</a:t>
            </a:r>
            <a:r>
              <a:rPr sz="2400" b="1" spc="-4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русский</a:t>
            </a:r>
            <a:r>
              <a:rPr sz="2400" b="1" spc="-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язык</a:t>
            </a:r>
            <a:r>
              <a:rPr sz="2400" b="1" spc="-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–</a:t>
            </a:r>
            <a:r>
              <a:rPr sz="2400" b="1" spc="-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обязательные</a:t>
            </a:r>
            <a:endParaRPr sz="2400">
              <a:latin typeface="Trebuchet MS"/>
              <a:cs typeface="Trebuchet MS"/>
            </a:endParaRPr>
          </a:p>
          <a:p>
            <a:pPr marL="241300">
              <a:lnSpc>
                <a:spcPts val="2735"/>
              </a:lnSpc>
            </a:pPr>
            <a:r>
              <a:rPr sz="2400" b="1" dirty="0">
                <a:solidFill>
                  <a:srgbClr val="003366"/>
                </a:solidFill>
                <a:latin typeface="Trebuchet MS"/>
                <a:cs typeface="Trebuchet MS"/>
              </a:rPr>
              <a:t>учебные</a:t>
            </a:r>
            <a:r>
              <a:rPr sz="2400" b="1" spc="-70" dirty="0">
                <a:solidFill>
                  <a:srgbClr val="003366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003366"/>
                </a:solidFill>
                <a:latin typeface="Trebuchet MS"/>
                <a:cs typeface="Trebuchet MS"/>
              </a:rPr>
              <a:t>предметы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6903" y="3389376"/>
            <a:ext cx="7325106" cy="117119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343025" y="3399535"/>
            <a:ext cx="6488430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8600">
              <a:lnSpc>
                <a:spcPts val="2590"/>
              </a:lnSpc>
              <a:spcBef>
                <a:spcPts val="425"/>
              </a:spcBef>
              <a:buFont typeface="Trebuchet MS"/>
              <a:buChar char="•"/>
              <a:tabLst>
                <a:tab pos="241300" algn="l"/>
                <a:tab pos="5572760" algn="l"/>
              </a:tabLst>
            </a:pPr>
            <a:r>
              <a:rPr sz="2400" b="1" dirty="0">
                <a:solidFill>
                  <a:srgbClr val="003366"/>
                </a:solidFill>
                <a:latin typeface="Trebuchet MS"/>
                <a:cs typeface="Trebuchet MS"/>
              </a:rPr>
              <a:t>Экзамены</a:t>
            </a:r>
            <a:r>
              <a:rPr sz="2400" b="1" spc="-50" dirty="0">
                <a:solidFill>
                  <a:srgbClr val="003366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по</a:t>
            </a:r>
            <a:r>
              <a:rPr sz="2400" b="1" spc="-5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другим</a:t>
            </a:r>
            <a:r>
              <a:rPr sz="2400" b="1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rebuchet MS"/>
                <a:cs typeface="Trebuchet MS"/>
              </a:rPr>
              <a:t>учебным</a:t>
            </a:r>
            <a:r>
              <a:rPr sz="2400" b="1" spc="-50" dirty="0">
                <a:solidFill>
                  <a:srgbClr val="003366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предметам </a:t>
            </a:r>
            <a:r>
              <a:rPr sz="2400" b="1" spc="-10" dirty="0">
                <a:solidFill>
                  <a:srgbClr val="003366"/>
                </a:solidFill>
                <a:latin typeface="Trebuchet MS"/>
                <a:cs typeface="Trebuchet MS"/>
              </a:rPr>
              <a:t>обучающиеся</a:t>
            </a:r>
            <a:r>
              <a:rPr sz="2400" b="1" spc="-70" dirty="0">
                <a:solidFill>
                  <a:srgbClr val="003366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сдают</a:t>
            </a:r>
            <a:r>
              <a:rPr sz="2400" b="1" spc="-8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добровольно,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	</a:t>
            </a:r>
            <a:r>
              <a:rPr sz="2400" b="1" spc="-25" dirty="0">
                <a:solidFill>
                  <a:srgbClr val="003366"/>
                </a:solidFill>
                <a:latin typeface="Trebuchet MS"/>
                <a:cs typeface="Trebuchet MS"/>
              </a:rPr>
              <a:t>по </a:t>
            </a:r>
            <a:r>
              <a:rPr sz="2400" b="1" dirty="0">
                <a:solidFill>
                  <a:srgbClr val="003366"/>
                </a:solidFill>
                <a:latin typeface="Trebuchet MS"/>
                <a:cs typeface="Trebuchet MS"/>
              </a:rPr>
              <a:t>своему</a:t>
            </a:r>
            <a:r>
              <a:rPr sz="2400" b="1" spc="-5" dirty="0">
                <a:solidFill>
                  <a:srgbClr val="003366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003366"/>
                </a:solidFill>
                <a:latin typeface="Trebuchet MS"/>
                <a:cs typeface="Trebuchet MS"/>
              </a:rPr>
              <a:t>выбору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0327" y="5036832"/>
            <a:ext cx="7796022" cy="154762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341882" y="5235955"/>
            <a:ext cx="7384415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97815" marR="5080" indent="-285750">
              <a:lnSpc>
                <a:spcPts val="2590"/>
              </a:lnSpc>
              <a:spcBef>
                <a:spcPts val="425"/>
              </a:spcBef>
              <a:buFont typeface="Trebuchet MS"/>
              <a:buChar char="•"/>
              <a:tabLst>
                <a:tab pos="299085" algn="l"/>
              </a:tabLst>
            </a:pPr>
            <a:r>
              <a:rPr sz="2400" b="1" dirty="0">
                <a:solidFill>
                  <a:srgbClr val="003366"/>
                </a:solidFill>
                <a:latin typeface="Trebuchet MS"/>
                <a:cs typeface="Trebuchet MS"/>
              </a:rPr>
              <a:t>Выбранные</a:t>
            </a:r>
            <a:r>
              <a:rPr sz="2400" b="1" spc="-95" dirty="0">
                <a:solidFill>
                  <a:srgbClr val="003366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rebuchet MS"/>
                <a:cs typeface="Trebuchet MS"/>
              </a:rPr>
              <a:t>учебные</a:t>
            </a:r>
            <a:r>
              <a:rPr sz="2400" b="1" spc="-80" dirty="0">
                <a:solidFill>
                  <a:srgbClr val="003366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rebuchet MS"/>
                <a:cs typeface="Trebuchet MS"/>
              </a:rPr>
              <a:t>предметы</a:t>
            </a:r>
            <a:r>
              <a:rPr sz="2400" b="1" spc="-120" dirty="0">
                <a:solidFill>
                  <a:srgbClr val="003366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003366"/>
                </a:solidFill>
                <a:latin typeface="Trebuchet MS"/>
                <a:cs typeface="Trebuchet MS"/>
              </a:rPr>
              <a:t>необходимо 	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указать</a:t>
            </a:r>
            <a:r>
              <a:rPr sz="2400" b="1" spc="-6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в</a:t>
            </a:r>
            <a:r>
              <a:rPr sz="2400" b="1" spc="-7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заявлении</a:t>
            </a:r>
            <a:r>
              <a:rPr sz="2400" b="1" spc="-7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rebuchet MS"/>
                <a:cs typeface="Trebuchet MS"/>
              </a:rPr>
              <a:t>(для</a:t>
            </a:r>
            <a:r>
              <a:rPr sz="2400" b="1" spc="-70" dirty="0">
                <a:solidFill>
                  <a:srgbClr val="003366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003366"/>
                </a:solidFill>
                <a:latin typeface="Trebuchet MS"/>
                <a:cs typeface="Trebuchet MS"/>
              </a:rPr>
              <a:t>несовершеннолетних 	</a:t>
            </a:r>
            <a:r>
              <a:rPr sz="2400" b="1" dirty="0">
                <a:solidFill>
                  <a:srgbClr val="003366"/>
                </a:solidFill>
                <a:latin typeface="Trebuchet MS"/>
                <a:cs typeface="Trebuchet MS"/>
              </a:rPr>
              <a:t>подпись</a:t>
            </a:r>
            <a:r>
              <a:rPr sz="2400" b="1" spc="-55" dirty="0">
                <a:solidFill>
                  <a:srgbClr val="003366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003366"/>
                </a:solidFill>
                <a:latin typeface="Trebuchet MS"/>
                <a:cs typeface="Trebuchet MS"/>
              </a:rPr>
              <a:t>родителей)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223948" y="1265110"/>
            <a:ext cx="1612900" cy="2196465"/>
            <a:chOff x="8223948" y="1265110"/>
            <a:chExt cx="1612900" cy="219646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34298" y="1275448"/>
              <a:ext cx="1126299" cy="141809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228710" y="1269872"/>
              <a:ext cx="1137920" cy="1429385"/>
            </a:xfrm>
            <a:custGeom>
              <a:avLst/>
              <a:gdLst/>
              <a:ahLst/>
              <a:cxnLst/>
              <a:rect l="l" t="t" r="r" b="b"/>
              <a:pathLst>
                <a:path w="1137920" h="1429385">
                  <a:moveTo>
                    <a:pt x="233172" y="0"/>
                  </a:moveTo>
                  <a:lnTo>
                    <a:pt x="1137412" y="167004"/>
                  </a:lnTo>
                  <a:lnTo>
                    <a:pt x="904113" y="1429130"/>
                  </a:lnTo>
                  <a:lnTo>
                    <a:pt x="0" y="1262126"/>
                  </a:lnTo>
                  <a:lnTo>
                    <a:pt x="233172" y="0"/>
                  </a:lnTo>
                  <a:close/>
                </a:path>
              </a:pathLst>
            </a:custGeom>
            <a:ln w="9525">
              <a:solidFill>
                <a:srgbClr val="2A50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16314" y="1984438"/>
              <a:ext cx="1209738" cy="146612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610345" y="1978532"/>
              <a:ext cx="1221740" cy="1478280"/>
            </a:xfrm>
            <a:custGeom>
              <a:avLst/>
              <a:gdLst/>
              <a:ahLst/>
              <a:cxnLst/>
              <a:rect l="l" t="t" r="r" b="b"/>
              <a:pathLst>
                <a:path w="1221740" h="1478279">
                  <a:moveTo>
                    <a:pt x="359155" y="0"/>
                  </a:moveTo>
                  <a:lnTo>
                    <a:pt x="1221612" y="252856"/>
                  </a:lnTo>
                  <a:lnTo>
                    <a:pt x="862456" y="1477899"/>
                  </a:lnTo>
                  <a:lnTo>
                    <a:pt x="0" y="1225041"/>
                  </a:lnTo>
                  <a:lnTo>
                    <a:pt x="359155" y="0"/>
                  </a:lnTo>
                  <a:close/>
                </a:path>
              </a:pathLst>
            </a:custGeom>
            <a:ln w="9525">
              <a:solidFill>
                <a:srgbClr val="00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74280" y="3707891"/>
            <a:ext cx="1754124" cy="1434084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9951719" y="3471670"/>
            <a:ext cx="2250440" cy="3396615"/>
            <a:chOff x="9951719" y="3471670"/>
            <a:chExt cx="2250440" cy="3396615"/>
          </a:xfrm>
        </p:grpSpPr>
        <p:sp>
          <p:nvSpPr>
            <p:cNvPr id="20" name="object 20"/>
            <p:cNvSpPr/>
            <p:nvPr/>
          </p:nvSpPr>
          <p:spPr>
            <a:xfrm>
              <a:off x="9961625" y="3481576"/>
              <a:ext cx="2230755" cy="3376929"/>
            </a:xfrm>
            <a:custGeom>
              <a:avLst/>
              <a:gdLst/>
              <a:ahLst/>
              <a:cxnLst/>
              <a:rect l="l" t="t" r="r" b="b"/>
              <a:pathLst>
                <a:path w="2230754" h="3376929">
                  <a:moveTo>
                    <a:pt x="2230374" y="0"/>
                  </a:moveTo>
                  <a:lnTo>
                    <a:pt x="0" y="0"/>
                  </a:lnTo>
                  <a:lnTo>
                    <a:pt x="0" y="3376421"/>
                  </a:lnTo>
                  <a:lnTo>
                    <a:pt x="2230374" y="3376421"/>
                  </a:lnTo>
                  <a:lnTo>
                    <a:pt x="22303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961625" y="3481576"/>
              <a:ext cx="2230755" cy="3376929"/>
            </a:xfrm>
            <a:custGeom>
              <a:avLst/>
              <a:gdLst/>
              <a:ahLst/>
              <a:cxnLst/>
              <a:rect l="l" t="t" r="r" b="b"/>
              <a:pathLst>
                <a:path w="2230754" h="3376929">
                  <a:moveTo>
                    <a:pt x="2230374" y="0"/>
                  </a:moveTo>
                  <a:lnTo>
                    <a:pt x="0" y="0"/>
                  </a:lnTo>
                  <a:lnTo>
                    <a:pt x="0" y="3376421"/>
                  </a:lnTo>
                </a:path>
              </a:pathLst>
            </a:custGeom>
            <a:ln w="19812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0106659" y="3506165"/>
            <a:ext cx="1940560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" marR="37465" indent="-127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Georgia"/>
                <a:cs typeface="Georgia"/>
              </a:rPr>
              <a:t>Приказом предусмотрена возможность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для </a:t>
            </a:r>
            <a:r>
              <a:rPr sz="1800" spc="-10" dirty="0">
                <a:latin typeface="Georgia"/>
                <a:cs typeface="Georgia"/>
              </a:rPr>
              <a:t>участников экзаменов</a:t>
            </a:r>
            <a:endParaRPr sz="1800">
              <a:latin typeface="Georgia"/>
              <a:cs typeface="Georgia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Georgia"/>
                <a:cs typeface="Georgia"/>
              </a:rPr>
              <a:t>изменить</a:t>
            </a:r>
            <a:endParaRPr sz="1800">
              <a:latin typeface="Georgia"/>
              <a:cs typeface="Georgia"/>
            </a:endParaRPr>
          </a:p>
          <a:p>
            <a:pPr marL="142240" marR="5080" indent="-129539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выбранный</a:t>
            </a:r>
            <a:r>
              <a:rPr sz="1800" spc="-8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ранее </a:t>
            </a:r>
            <a:r>
              <a:rPr sz="1800" dirty="0">
                <a:latin typeface="Georgia"/>
                <a:cs typeface="Georgia"/>
              </a:rPr>
              <a:t>уровень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ЕГЭ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по </a:t>
            </a:r>
            <a:r>
              <a:rPr sz="1800" dirty="0">
                <a:latin typeface="Georgia"/>
                <a:cs typeface="Georgia"/>
              </a:rPr>
              <a:t>математике</a:t>
            </a:r>
            <a:r>
              <a:rPr sz="1800" spc="-85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с</a:t>
            </a:r>
            <a:endParaRPr sz="1800">
              <a:latin typeface="Georgia"/>
              <a:cs typeface="Georgia"/>
            </a:endParaRPr>
          </a:p>
          <a:p>
            <a:pPr marL="35560" marR="26670" indent="-1270" algn="ctr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базового</a:t>
            </a:r>
            <a:r>
              <a:rPr sz="1800" spc="-105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на </a:t>
            </a:r>
            <a:r>
              <a:rPr sz="1800" dirty="0">
                <a:latin typeface="Georgia"/>
                <a:cs typeface="Georgia"/>
              </a:rPr>
              <a:t>профильный</a:t>
            </a:r>
            <a:r>
              <a:rPr sz="1800" spc="-105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или </a:t>
            </a:r>
            <a:r>
              <a:rPr sz="1800" spc="-10" dirty="0">
                <a:latin typeface="Georgia"/>
                <a:cs typeface="Georgia"/>
              </a:rPr>
              <a:t>наоборот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30310" y="1305306"/>
            <a:ext cx="1409852" cy="167086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64413" y="225552"/>
            <a:ext cx="8735695" cy="1003300"/>
            <a:chOff x="264413" y="225552"/>
            <a:chExt cx="8735695" cy="10033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367" y="225552"/>
              <a:ext cx="2426208" cy="100279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4413" y="1160526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4037" rIns="0" bIns="0" rtlCol="0">
            <a:spAutoFit/>
          </a:bodyPr>
          <a:lstStyle/>
          <a:p>
            <a:pPr marL="1177925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Trebuchet MS"/>
                <a:cs typeface="Trebuchet MS"/>
              </a:rPr>
              <a:t>Предметы</a:t>
            </a:r>
            <a:r>
              <a:rPr spc="-40" dirty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по</a:t>
            </a:r>
            <a:r>
              <a:rPr spc="-15" dirty="0">
                <a:latin typeface="Trebuchet MS"/>
                <a:cs typeface="Trebuchet MS"/>
              </a:rPr>
              <a:t> </a:t>
            </a:r>
            <a:r>
              <a:rPr spc="-10" dirty="0">
                <a:latin typeface="Trebuchet MS"/>
                <a:cs typeface="Trebuchet MS"/>
              </a:rPr>
              <a:t>выбору</a:t>
            </a: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477263" y="1401063"/>
          <a:ext cx="6694170" cy="5307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94170"/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Можно</a:t>
                      </a:r>
                      <a:r>
                        <a:rPr sz="1800" b="1" i="1" spc="-5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i="1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выбрать</a:t>
                      </a:r>
                      <a:r>
                        <a:rPr sz="1800" b="1" i="1" spc="-75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i="1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любое</a:t>
                      </a:r>
                      <a:r>
                        <a:rPr sz="1800" b="1" i="1" spc="-6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i="1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количество</a:t>
                      </a:r>
                      <a:r>
                        <a:rPr sz="1800" b="1" i="1" spc="-4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i="1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предметов</a:t>
                      </a:r>
                      <a:r>
                        <a:rPr sz="1800" b="1" i="1" spc="-9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i="1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из</a:t>
                      </a:r>
                      <a:r>
                        <a:rPr sz="1800" b="1" i="1" spc="-55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списка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0C22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1" i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Обществознание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1" i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Физика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i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Химия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i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Биология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i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История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400" b="1" i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Литература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400" b="1" i="1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Информатика</a:t>
                      </a:r>
                      <a:r>
                        <a:rPr sz="2400" b="1" i="1" spc="-2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2400" b="1" i="1" spc="-2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spc="-2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ИКТ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b="1" i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(информационно-коммуникационные</a:t>
                      </a:r>
                      <a:r>
                        <a:rPr sz="1800" b="1" i="1" spc="10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технологии)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b="1" i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География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b="1" i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Иностранные</a:t>
                      </a:r>
                      <a:r>
                        <a:rPr sz="2400" b="1" i="1" spc="-114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языки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b="1" i="1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(английский,</a:t>
                      </a:r>
                      <a:r>
                        <a:rPr sz="1800" b="1" i="1" spc="-4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немецкий,</a:t>
                      </a:r>
                      <a:r>
                        <a:rPr sz="1800" b="1" i="1" spc="-2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французский</a:t>
                      </a:r>
                      <a:r>
                        <a:rPr sz="1800" b="1" i="1" spc="-5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800" b="1" i="1" spc="-3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испанский,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i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китайский)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8731377" y="2022982"/>
            <a:ext cx="678815" cy="380365"/>
          </a:xfrm>
          <a:custGeom>
            <a:avLst/>
            <a:gdLst/>
            <a:ahLst/>
            <a:cxnLst/>
            <a:rect l="l" t="t" r="r" b="b"/>
            <a:pathLst>
              <a:path w="678815" h="380364">
                <a:moveTo>
                  <a:pt x="58166" y="0"/>
                </a:moveTo>
                <a:lnTo>
                  <a:pt x="0" y="193166"/>
                </a:lnTo>
                <a:lnTo>
                  <a:pt x="620522" y="380111"/>
                </a:lnTo>
                <a:lnTo>
                  <a:pt x="678688" y="186943"/>
                </a:lnTo>
                <a:lnTo>
                  <a:pt x="58166" y="0"/>
                </a:lnTo>
                <a:close/>
              </a:path>
            </a:pathLst>
          </a:custGeom>
          <a:solidFill>
            <a:srgbClr val="25368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8305165" y="2482595"/>
            <a:ext cx="1379855" cy="4081145"/>
            <a:chOff x="8305165" y="2482595"/>
            <a:chExt cx="1379855" cy="408114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05165" y="2482595"/>
              <a:ext cx="1315847" cy="161260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28279" y="3630675"/>
              <a:ext cx="1331302" cy="16417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8279" y="4912296"/>
              <a:ext cx="1356728" cy="165125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623681" y="3164966"/>
              <a:ext cx="678815" cy="2814955"/>
            </a:xfrm>
            <a:custGeom>
              <a:avLst/>
              <a:gdLst/>
              <a:ahLst/>
              <a:cxnLst/>
              <a:rect l="l" t="t" r="r" b="b"/>
              <a:pathLst>
                <a:path w="678815" h="2814954">
                  <a:moveTo>
                    <a:pt x="678688" y="2621661"/>
                  </a:moveTo>
                  <a:lnTo>
                    <a:pt x="58166" y="2434729"/>
                  </a:lnTo>
                  <a:lnTo>
                    <a:pt x="0" y="2627947"/>
                  </a:lnTo>
                  <a:lnTo>
                    <a:pt x="620522" y="2814878"/>
                  </a:lnTo>
                  <a:lnTo>
                    <a:pt x="678688" y="2621661"/>
                  </a:lnTo>
                  <a:close/>
                </a:path>
                <a:path w="678815" h="2814954">
                  <a:moveTo>
                    <a:pt x="678688" y="1334262"/>
                  </a:moveTo>
                  <a:lnTo>
                    <a:pt x="58166" y="1147318"/>
                  </a:lnTo>
                  <a:lnTo>
                    <a:pt x="0" y="1340485"/>
                  </a:lnTo>
                  <a:lnTo>
                    <a:pt x="620522" y="1527429"/>
                  </a:lnTo>
                  <a:lnTo>
                    <a:pt x="678688" y="1334262"/>
                  </a:lnTo>
                  <a:close/>
                </a:path>
                <a:path w="678815" h="2814954">
                  <a:moveTo>
                    <a:pt x="678688" y="186944"/>
                  </a:moveTo>
                  <a:lnTo>
                    <a:pt x="58166" y="0"/>
                  </a:lnTo>
                  <a:lnTo>
                    <a:pt x="0" y="193167"/>
                  </a:lnTo>
                  <a:lnTo>
                    <a:pt x="620522" y="380111"/>
                  </a:lnTo>
                  <a:lnTo>
                    <a:pt x="678688" y="186944"/>
                  </a:lnTo>
                  <a:close/>
                </a:path>
              </a:pathLst>
            </a:custGeom>
            <a:solidFill>
              <a:srgbClr val="2536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1623</Words>
  <Application>Microsoft Office PowerPoint</Application>
  <PresentationFormat>Произвольный</PresentationFormat>
  <Paragraphs>342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Office Theme</vt:lpstr>
      <vt:lpstr>Слайд 1</vt:lpstr>
      <vt:lpstr>Нормативно-правовая база</vt:lpstr>
      <vt:lpstr>Кто может участвовать в ЕГЭ</vt:lpstr>
      <vt:lpstr>ГВЭ</vt:lpstr>
      <vt:lpstr>Сроки проведения ЕГЭ</vt:lpstr>
      <vt:lpstr>ПОДАЧА ЗАЯВЛЕНИЯ</vt:lpstr>
      <vt:lpstr>Согласие на обработку персональных данных</vt:lpstr>
      <vt:lpstr>ВЫБОР ПРЕДМЕТОВ</vt:lpstr>
      <vt:lpstr>Предметы по выбору</vt:lpstr>
      <vt:lpstr>Математика</vt:lpstr>
      <vt:lpstr>Для получения аттестата</vt:lpstr>
      <vt:lpstr>Неудовлетворительный</vt:lpstr>
      <vt:lpstr>ЕГЭ по информатике</vt:lpstr>
      <vt:lpstr>ЕГЭ по иностранным языкам</vt:lpstr>
      <vt:lpstr>Выбор предметов</vt:lpstr>
      <vt:lpstr>Право выбора -</vt:lpstr>
      <vt:lpstr>Для поступления в вузы</vt:lpstr>
      <vt:lpstr>ВАЖНО!</vt:lpstr>
      <vt:lpstr>Продолжительность экзаменов</vt:lpstr>
      <vt:lpstr>РАЗРЕШЕНО</vt:lpstr>
      <vt:lpstr>ЗАПРЕЩЕНО</vt:lpstr>
      <vt:lpstr>АПЕЛЛЯЦИЯ</vt:lpstr>
      <vt:lpstr>Тематические направления итогового сочинения 2023/24 учебного года</vt:lpstr>
      <vt:lpstr>АПЕЛЛЯЦИЯ</vt:lpstr>
      <vt:lpstr>Оборудование ППЭ</vt:lpstr>
      <vt:lpstr>Слайд 26</vt:lpstr>
      <vt:lpstr>Слайд 27</vt:lpstr>
      <vt:lpstr>Слайд 28</vt:lpstr>
      <vt:lpstr>Итоговая отметка (в аттестате)</vt:lpstr>
      <vt:lpstr>Итоговая отметка (в аттестате)</vt:lpstr>
      <vt:lpstr>Выдача медали «За особые успехи в учении»</vt:lpstr>
      <vt:lpstr>КАК ВЫБРАТЬ ВУЗ?</vt:lpstr>
      <vt:lpstr>Слайд 33</vt:lpstr>
      <vt:lpstr>Информирование о ЕГЭ</vt:lpstr>
      <vt:lpstr>«Горячая» линия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МБОУ НЦО</cp:lastModifiedBy>
  <cp:revision>6</cp:revision>
  <dcterms:created xsi:type="dcterms:W3CDTF">2023-11-10T16:49:32Z</dcterms:created>
  <dcterms:modified xsi:type="dcterms:W3CDTF">2023-11-15T00:57:46Z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2023-11-10T00:00:00Z</vt:filetime>
  </property>
  <property fmtid="{D5CDD505-2E9C-101B-9397-08002B2CF9AE}" pid="5" name="Producer">
    <vt:lpwstr>Microsoft® PowerPoint® 2016</vt:lpwstr>
  </property>
</Properties>
</file>