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82" r:id="rId4"/>
    <p:sldId id="283" r:id="rId5"/>
    <p:sldId id="284" r:id="rId6"/>
    <p:sldId id="286" r:id="rId7"/>
    <p:sldId id="285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70" r:id="rId20"/>
    <p:sldId id="281" r:id="rId21"/>
    <p:sldId id="276" r:id="rId22"/>
    <p:sldId id="299" r:id="rId23"/>
    <p:sldId id="278" r:id="rId24"/>
    <p:sldId id="260" r:id="rId25"/>
    <p:sldId id="302" r:id="rId26"/>
    <p:sldId id="261" r:id="rId27"/>
    <p:sldId id="262" r:id="rId28"/>
    <p:sldId id="279" r:id="rId29"/>
    <p:sldId id="271" r:id="rId30"/>
    <p:sldId id="264" r:id="rId31"/>
    <p:sldId id="267" r:id="rId32"/>
    <p:sldId id="26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чт 16.11.23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k-fisoko.obrnadzor.g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cok.cross-edu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br>
              <a:rPr lang="ru-RU" sz="2400" dirty="0"/>
            </a:br>
            <a:br>
              <a:rPr lang="ru-RU" sz="2400" dirty="0"/>
            </a:br>
            <a:r>
              <a:rPr lang="ru-RU" sz="1600" dirty="0" err="1"/>
              <a:t>Ильяшевич</a:t>
            </a:r>
            <a:r>
              <a:rPr lang="ru-RU" sz="1600" dirty="0"/>
              <a:t> Ирина </a:t>
            </a:r>
            <a:r>
              <a:rPr lang="ru-RU" sz="1600" dirty="0" err="1"/>
              <a:t>викторовна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8680"/>
            <a:ext cx="8458200" cy="432048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Подготовка обучающихся </a:t>
            </a:r>
          </a:p>
          <a:p>
            <a:pPr marL="742950" indent="-742950" algn="ctr"/>
            <a:r>
              <a:rPr lang="ru-RU" sz="4400" dirty="0"/>
              <a:t>4-х классов к написанию </a:t>
            </a:r>
          </a:p>
          <a:p>
            <a:pPr marL="742950" indent="-742950" algn="ctr"/>
            <a:r>
              <a:rPr lang="ru-RU" sz="4400" dirty="0"/>
              <a:t>краевых диагностических </a:t>
            </a:r>
          </a:p>
          <a:p>
            <a:pPr marL="742950" indent="-742950" algn="ctr"/>
            <a:r>
              <a:rPr lang="ru-RU" sz="4400" dirty="0"/>
              <a:t>и Всероссийских </a:t>
            </a:r>
          </a:p>
          <a:p>
            <a:pPr marL="742950" indent="-742950" algn="ctr"/>
            <a:r>
              <a:rPr lang="ru-RU" sz="4400" dirty="0"/>
              <a:t>проверочных  работ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079E4-14CE-40CF-8B6A-CE6A9863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ИНСТРУКТАЖ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4CF346-8D6F-46D2-8E3E-A013EF206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сейчас они будут писать проверочную работу;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говорят, сколько в ней заданий, о том, что выполнять эти задания можно в любом порядке, главное решить как можно больше;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показывают листки с заданиями с двух сторон;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предупреждают, что если вдруг ученик поймет, что он ошибся в ответе, то можно зачеркнуть неправильный вариант и написать правильный.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04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DF6D7-D28A-441A-B7C8-D8508952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ВПР ПО РУССКОМУ ЯЗЫКУ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3BE42-66E7-4F4A-8143-24F38C196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этапа</a:t>
            </a:r>
          </a:p>
          <a:p>
            <a:pPr indent="44958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каждую часть отводится 45 минут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первой части ВПР - диктант и два задания, которые с этим диктантом связаны. 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второй части - 15 вопросов, на которые необходимо ответить, есть вопросы общего характера, по темам, которые изучаются в курсе начальной школы, кроме того, 2 часть предполагает работу по тексту.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833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9A486-4B7E-44A2-AA23-0A735BB6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оценивания выполнения работы по русскому языку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53B0DA9-A352-499B-A75F-7C3DA94201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930349"/>
              </p:ext>
            </p:extLst>
          </p:nvPr>
        </p:nvGraphicFramePr>
        <p:xfrm>
          <a:off x="304801" y="1412776"/>
          <a:ext cx="8443662" cy="3795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919">
                  <a:extLst>
                    <a:ext uri="{9D8B030D-6E8A-4147-A177-3AD203B41FA5}">
                      <a16:colId xmlns:a16="http://schemas.microsoft.com/office/drawing/2014/main" val="1480090517"/>
                    </a:ext>
                  </a:extLst>
                </a:gridCol>
                <a:gridCol w="1630193">
                  <a:extLst>
                    <a:ext uri="{9D8B030D-6E8A-4147-A177-3AD203B41FA5}">
                      <a16:colId xmlns:a16="http://schemas.microsoft.com/office/drawing/2014/main" val="3433061992"/>
                    </a:ext>
                  </a:extLst>
                </a:gridCol>
                <a:gridCol w="1688556">
                  <a:extLst>
                    <a:ext uri="{9D8B030D-6E8A-4147-A177-3AD203B41FA5}">
                      <a16:colId xmlns:a16="http://schemas.microsoft.com/office/drawing/2014/main" val="2864202511"/>
                    </a:ext>
                  </a:extLst>
                </a:gridCol>
                <a:gridCol w="1688556">
                  <a:extLst>
                    <a:ext uri="{9D8B030D-6E8A-4147-A177-3AD203B41FA5}">
                      <a16:colId xmlns:a16="http://schemas.microsoft.com/office/drawing/2014/main" val="1807474199"/>
                    </a:ext>
                  </a:extLst>
                </a:gridCol>
                <a:gridCol w="1689438">
                  <a:extLst>
                    <a:ext uri="{9D8B030D-6E8A-4147-A177-3AD203B41FA5}">
                      <a16:colId xmlns:a16="http://schemas.microsoft.com/office/drawing/2014/main" val="64714201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Отметка по </a:t>
                      </a:r>
                      <a:r>
                        <a:rPr lang="ru-RU" sz="3200" dirty="0" err="1">
                          <a:effectLst/>
                        </a:rPr>
                        <a:t>пятибальной</a:t>
                      </a:r>
                      <a:r>
                        <a:rPr lang="ru-RU" sz="3200" dirty="0">
                          <a:effectLst/>
                        </a:rPr>
                        <a:t> шкале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«2»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«3»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«4»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«5»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231329"/>
                  </a:ext>
                </a:extLst>
              </a:tr>
              <a:tr h="102705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Баллы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0-13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14-23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24-32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33-38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10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647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454AA-158A-4DC1-9C9C-D8F05C4C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FB70D5D-5F8C-436C-9074-B0F19BCD8D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73821"/>
              </p:ext>
            </p:extLst>
          </p:nvPr>
        </p:nvGraphicFramePr>
        <p:xfrm>
          <a:off x="304800" y="1556792"/>
          <a:ext cx="8587680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845">
                  <a:extLst>
                    <a:ext uri="{9D8B030D-6E8A-4147-A177-3AD203B41FA5}">
                      <a16:colId xmlns:a16="http://schemas.microsoft.com/office/drawing/2014/main" val="850629978"/>
                    </a:ext>
                  </a:extLst>
                </a:gridCol>
                <a:gridCol w="1163010">
                  <a:extLst>
                    <a:ext uri="{9D8B030D-6E8A-4147-A177-3AD203B41FA5}">
                      <a16:colId xmlns:a16="http://schemas.microsoft.com/office/drawing/2014/main" val="288531092"/>
                    </a:ext>
                  </a:extLst>
                </a:gridCol>
                <a:gridCol w="1349857">
                  <a:extLst>
                    <a:ext uri="{9D8B030D-6E8A-4147-A177-3AD203B41FA5}">
                      <a16:colId xmlns:a16="http://schemas.microsoft.com/office/drawing/2014/main" val="1931483776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2394587087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2709716381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3644139376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3540956680"/>
                    </a:ext>
                  </a:extLst>
                </a:gridCol>
              </a:tblGrid>
              <a:tr h="10088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Группы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Распределение отметок в 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005460"/>
                  </a:ext>
                </a:extLst>
              </a:tr>
              <a:tr h="1077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4606409"/>
                  </a:ext>
                </a:extLst>
              </a:tr>
              <a:tr h="1008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Красноярский край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906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35662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5,84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31,53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46,04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16,59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92637"/>
                  </a:ext>
                </a:extLst>
              </a:tr>
              <a:tr h="1008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Нижнеингашский 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267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7,12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44,57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36,7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11,61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38083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74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3536C-E208-4A1A-897D-C3A05107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ВПР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C50DF-5FEF-4D66-982D-6A38A7ED6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абота проводится в один день 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работу отводится 45 минут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бучающимся необходимо выполнить 12 заданий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решать примеры и разные задачи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чертить разные геометрические фигуры, определять их площади и периметры</a:t>
            </a: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на логическое и пространственное мышление.</a:t>
            </a:r>
            <a:endParaRPr lang="ru-RU" sz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535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9D2E4-2F8B-44C5-96CE-EFF7AA77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оценивания выполнения работы по математике 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142B8C-E2E9-4335-8784-53BC9ECBE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80301"/>
              </p:ext>
            </p:extLst>
          </p:nvPr>
        </p:nvGraphicFramePr>
        <p:xfrm>
          <a:off x="304801" y="1196752"/>
          <a:ext cx="8371654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919">
                  <a:extLst>
                    <a:ext uri="{9D8B030D-6E8A-4147-A177-3AD203B41FA5}">
                      <a16:colId xmlns:a16="http://schemas.microsoft.com/office/drawing/2014/main" val="2683453957"/>
                    </a:ext>
                  </a:extLst>
                </a:gridCol>
                <a:gridCol w="1601393">
                  <a:extLst>
                    <a:ext uri="{9D8B030D-6E8A-4147-A177-3AD203B41FA5}">
                      <a16:colId xmlns:a16="http://schemas.microsoft.com/office/drawing/2014/main" val="878643892"/>
                    </a:ext>
                  </a:extLst>
                </a:gridCol>
                <a:gridCol w="1674156">
                  <a:extLst>
                    <a:ext uri="{9D8B030D-6E8A-4147-A177-3AD203B41FA5}">
                      <a16:colId xmlns:a16="http://schemas.microsoft.com/office/drawing/2014/main" val="1629420275"/>
                    </a:ext>
                  </a:extLst>
                </a:gridCol>
                <a:gridCol w="1674156">
                  <a:extLst>
                    <a:ext uri="{9D8B030D-6E8A-4147-A177-3AD203B41FA5}">
                      <a16:colId xmlns:a16="http://schemas.microsoft.com/office/drawing/2014/main" val="3447330069"/>
                    </a:ext>
                  </a:extLst>
                </a:gridCol>
                <a:gridCol w="1675030">
                  <a:extLst>
                    <a:ext uri="{9D8B030D-6E8A-4147-A177-3AD203B41FA5}">
                      <a16:colId xmlns:a16="http://schemas.microsoft.com/office/drawing/2014/main" val="1367254004"/>
                    </a:ext>
                  </a:extLst>
                </a:gridCol>
              </a:tblGrid>
              <a:tr h="329137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Отметка по </a:t>
                      </a:r>
                      <a:r>
                        <a:rPr lang="ru-RU" sz="3200" dirty="0" err="1">
                          <a:effectLst/>
                        </a:rPr>
                        <a:t>пятибальной</a:t>
                      </a:r>
                      <a:r>
                        <a:rPr lang="ru-RU" sz="3200" dirty="0">
                          <a:effectLst/>
                        </a:rPr>
                        <a:t> шкале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«2»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«3»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«4»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«5»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37356"/>
                  </a:ext>
                </a:extLst>
              </a:tr>
              <a:tr h="182119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Баллы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0-5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6-9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10-14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15-20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82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11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9FF4E-058F-4AE6-9246-002E93CE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7F6712D-EF77-44EC-BBCF-CA17C62B64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494365"/>
              </p:ext>
            </p:extLst>
          </p:nvPr>
        </p:nvGraphicFramePr>
        <p:xfrm>
          <a:off x="304800" y="1700808"/>
          <a:ext cx="8587680" cy="4032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845">
                  <a:extLst>
                    <a:ext uri="{9D8B030D-6E8A-4147-A177-3AD203B41FA5}">
                      <a16:colId xmlns:a16="http://schemas.microsoft.com/office/drawing/2014/main" val="3545870830"/>
                    </a:ext>
                  </a:extLst>
                </a:gridCol>
                <a:gridCol w="1163010">
                  <a:extLst>
                    <a:ext uri="{9D8B030D-6E8A-4147-A177-3AD203B41FA5}">
                      <a16:colId xmlns:a16="http://schemas.microsoft.com/office/drawing/2014/main" val="998636777"/>
                    </a:ext>
                  </a:extLst>
                </a:gridCol>
                <a:gridCol w="1349857">
                  <a:extLst>
                    <a:ext uri="{9D8B030D-6E8A-4147-A177-3AD203B41FA5}">
                      <a16:colId xmlns:a16="http://schemas.microsoft.com/office/drawing/2014/main" val="4057571919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107084141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1609758930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3715262362"/>
                    </a:ext>
                  </a:extLst>
                </a:gridCol>
                <a:gridCol w="874992">
                  <a:extLst>
                    <a:ext uri="{9D8B030D-6E8A-4147-A177-3AD203B41FA5}">
                      <a16:colId xmlns:a16="http://schemas.microsoft.com/office/drawing/2014/main" val="1000787278"/>
                    </a:ext>
                  </a:extLst>
                </a:gridCol>
              </a:tblGrid>
              <a:tr h="9911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Группы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Распределение отметок в 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64892"/>
                  </a:ext>
                </a:extLst>
              </a:tr>
              <a:tr h="1058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4760736"/>
                  </a:ext>
                </a:extLst>
              </a:tr>
              <a:tr h="991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Красноярский край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908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35818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2,96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20,61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44,33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32,1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4425922"/>
                  </a:ext>
                </a:extLst>
              </a:tr>
              <a:tr h="991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Нижнеингашский 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276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6,52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36,96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39,13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17,39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517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306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E7CC1-6801-49F9-AD61-7945DA1A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ВПР По ОКРУЖАЮЩЕМУ МИРУ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A5679A3-8A8A-44E2-A6E4-1772E5DF9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228807"/>
              </p:ext>
            </p:extLst>
          </p:nvPr>
        </p:nvGraphicFramePr>
        <p:xfrm>
          <a:off x="539552" y="1412776"/>
          <a:ext cx="8280920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3629524331"/>
                    </a:ext>
                  </a:extLst>
                </a:gridCol>
                <a:gridCol w="1583830">
                  <a:extLst>
                    <a:ext uri="{9D8B030D-6E8A-4147-A177-3AD203B41FA5}">
                      <a16:colId xmlns:a16="http://schemas.microsoft.com/office/drawing/2014/main" val="740753142"/>
                    </a:ext>
                  </a:extLst>
                </a:gridCol>
                <a:gridCol w="1656011">
                  <a:extLst>
                    <a:ext uri="{9D8B030D-6E8A-4147-A177-3AD203B41FA5}">
                      <a16:colId xmlns:a16="http://schemas.microsoft.com/office/drawing/2014/main" val="3951998393"/>
                    </a:ext>
                  </a:extLst>
                </a:gridCol>
                <a:gridCol w="1656011">
                  <a:extLst>
                    <a:ext uri="{9D8B030D-6E8A-4147-A177-3AD203B41FA5}">
                      <a16:colId xmlns:a16="http://schemas.microsoft.com/office/drawing/2014/main" val="1635773833"/>
                    </a:ext>
                  </a:extLst>
                </a:gridCol>
                <a:gridCol w="1656876">
                  <a:extLst>
                    <a:ext uri="{9D8B030D-6E8A-4147-A177-3AD203B41FA5}">
                      <a16:colId xmlns:a16="http://schemas.microsoft.com/office/drawing/2014/main" val="3752930219"/>
                    </a:ext>
                  </a:extLst>
                </a:gridCol>
              </a:tblGrid>
              <a:tr h="311226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Отметка по </a:t>
                      </a:r>
                      <a:r>
                        <a:rPr lang="ru-RU" sz="3200" dirty="0" err="1">
                          <a:effectLst/>
                        </a:rPr>
                        <a:t>пятибальной</a:t>
                      </a:r>
                      <a:r>
                        <a:rPr lang="ru-RU" sz="3200" dirty="0">
                          <a:effectLst/>
                        </a:rPr>
                        <a:t> шкале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«2»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«3»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«4»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«5»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243789"/>
                  </a:ext>
                </a:extLst>
              </a:tr>
              <a:tr h="99218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Баллы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0-7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effectLst/>
                        </a:rPr>
                        <a:t>8-17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18-26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</a:rPr>
                        <a:t>27-32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19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99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859A8-3B73-4595-A14B-430D071A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F740C20-B50C-44FE-B88A-649CB23BE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980397"/>
              </p:ext>
            </p:extLst>
          </p:nvPr>
        </p:nvGraphicFramePr>
        <p:xfrm>
          <a:off x="304800" y="1628800"/>
          <a:ext cx="8686800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180">
                  <a:extLst>
                    <a:ext uri="{9D8B030D-6E8A-4147-A177-3AD203B41FA5}">
                      <a16:colId xmlns:a16="http://schemas.microsoft.com/office/drawing/2014/main" val="569497768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3728759301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416977090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82917061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312738553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96579632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717983534"/>
                    </a:ext>
                  </a:extLst>
                </a:gridCol>
              </a:tblGrid>
              <a:tr h="8382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Группы участников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Кол-во ОО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Кол-во участников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Распределение отметок в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86399"/>
                  </a:ext>
                </a:extLst>
              </a:tr>
              <a:tr h="895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1626672"/>
                  </a:ext>
                </a:extLst>
              </a:tr>
              <a:tr h="83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Вся выборка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35268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1581147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1,15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19,12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55,34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24,38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4635723"/>
                  </a:ext>
                </a:extLst>
              </a:tr>
              <a:tr h="83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Красноярский край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908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35782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0,77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17,25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56,67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25,3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88294"/>
                  </a:ext>
                </a:extLst>
              </a:tr>
              <a:tr h="83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Нижнеингашский 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274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1,09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28,1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53,65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17,15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351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89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/>
              <a:t>Информационный портал Всероссийских проверочных  работ </a:t>
            </a:r>
          </a:p>
          <a:p>
            <a:pPr algn="ctr">
              <a:buNone/>
            </a:pPr>
            <a:r>
              <a:rPr lang="ru-RU" sz="3600"/>
              <a:t>– Федеральная информационная система оценки качества образования – </a:t>
            </a:r>
          </a:p>
          <a:p>
            <a:pPr algn="ctr">
              <a:buNone/>
            </a:pPr>
            <a:r>
              <a:rPr lang="ru-RU" sz="3600"/>
              <a:t>ФИС ОКО</a:t>
            </a:r>
          </a:p>
          <a:p>
            <a:pPr algn="ctr">
              <a:buNone/>
            </a:pPr>
            <a:r>
              <a:rPr lang="en-US" sz="3600" dirty="0">
                <a:hlinkClick r:id="rId2"/>
              </a:rPr>
              <a:t>https://lk-fisoko.obrnadzor.gov.ru/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278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DC9E1-C899-4F79-A4C4-41127328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Всероссийские проверочные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58B20-CC6F-4517-A16A-59588F6B6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/>
              <a:t>С 2016 года</a:t>
            </a:r>
          </a:p>
          <a:p>
            <a:pPr>
              <a:buFontTx/>
              <a:buChar char="-"/>
            </a:pPr>
            <a:r>
              <a:rPr lang="ru-RU" sz="6000" dirty="0"/>
              <a:t>Математика </a:t>
            </a:r>
          </a:p>
          <a:p>
            <a:pPr>
              <a:buFontTx/>
              <a:buChar char="-"/>
            </a:pPr>
            <a:r>
              <a:rPr lang="ru-RU" sz="6000" dirty="0"/>
              <a:t>Русский язык </a:t>
            </a:r>
          </a:p>
          <a:p>
            <a:pPr>
              <a:buFontTx/>
              <a:buChar char="-"/>
            </a:pPr>
            <a:r>
              <a:rPr lang="ru-RU" sz="6000" dirty="0"/>
              <a:t>Окружающий мир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106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DC9E1-C899-4F79-A4C4-41127328702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dirty="0"/>
              <a:t>КРАЕВЫЕ ДИАГНОСТИЧЕСКИЕ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58B20-CC6F-4517-A16A-59588F6B6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Две краевые диагностические работы:</a:t>
            </a:r>
          </a:p>
          <a:p>
            <a:pPr>
              <a:buFontTx/>
              <a:buChar char="-"/>
            </a:pPr>
            <a:r>
              <a:rPr lang="ru-RU" sz="3600" b="1" dirty="0"/>
              <a:t>Работа по читательской грамотности (чтение и понимание текста)</a:t>
            </a:r>
          </a:p>
          <a:p>
            <a:pPr>
              <a:buFontTx/>
              <a:buChar char="-"/>
            </a:pPr>
            <a:r>
              <a:rPr lang="ru-RU" sz="3600" b="1" dirty="0"/>
              <a:t>Групповой проект</a:t>
            </a:r>
          </a:p>
        </p:txBody>
      </p:sp>
    </p:spTree>
    <p:extLst>
      <p:ext uri="{BB962C8B-B14F-4D97-AF65-F5344CB8AC3E}">
        <p14:creationId xmlns:p14="http://schemas.microsoft.com/office/powerpoint/2010/main" val="280582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47E8D-24D4-46A3-A0C7-6D06CDEE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ЧИТАТЕЛЬСКАЯ ГРАМОТНОСТЬ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B1E3D-6F2D-4C8A-8117-D927EABE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287 обучающихся 4-Х КЛАССОВ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effectLst/>
              <a:latin typeface="Franklin Gothic Book (Основной текст)"/>
              <a:ea typeface="Calibri" panose="020F0502020204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8B58B25-AC02-4734-A411-E4FF4CE6D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05330"/>
              </p:ext>
            </p:extLst>
          </p:nvPr>
        </p:nvGraphicFramePr>
        <p:xfrm>
          <a:off x="304800" y="2276872"/>
          <a:ext cx="8686800" cy="3928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2904">
                  <a:extLst>
                    <a:ext uri="{9D8B030D-6E8A-4147-A177-3AD203B41FA5}">
                      <a16:colId xmlns:a16="http://schemas.microsoft.com/office/drawing/2014/main" val="2194592879"/>
                    </a:ext>
                  </a:extLst>
                </a:gridCol>
                <a:gridCol w="1921478">
                  <a:extLst>
                    <a:ext uri="{9D8B030D-6E8A-4147-A177-3AD203B41FA5}">
                      <a16:colId xmlns:a16="http://schemas.microsoft.com/office/drawing/2014/main" val="2280698060"/>
                    </a:ext>
                  </a:extLst>
                </a:gridCol>
                <a:gridCol w="1642174">
                  <a:extLst>
                    <a:ext uri="{9D8B030D-6E8A-4147-A177-3AD203B41FA5}">
                      <a16:colId xmlns:a16="http://schemas.microsoft.com/office/drawing/2014/main" val="3639026203"/>
                    </a:ext>
                  </a:extLst>
                </a:gridCol>
                <a:gridCol w="1525467">
                  <a:extLst>
                    <a:ext uri="{9D8B030D-6E8A-4147-A177-3AD203B41FA5}">
                      <a16:colId xmlns:a16="http://schemas.microsoft.com/office/drawing/2014/main" val="863302797"/>
                    </a:ext>
                  </a:extLst>
                </a:gridCol>
                <a:gridCol w="1994777">
                  <a:extLst>
                    <a:ext uri="{9D8B030D-6E8A-4147-A177-3AD203B41FA5}">
                      <a16:colId xmlns:a16="http://schemas.microsoft.com/office/drawing/2014/main" val="3519475794"/>
                    </a:ext>
                  </a:extLst>
                </a:gridCol>
              </a:tblGrid>
              <a:tr h="9796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достижений (% учащихся, результаты которых соответствуют данному уровню достижений)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31501"/>
                  </a:ext>
                </a:extLst>
              </a:tr>
              <a:tr h="124149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Недостаточный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Пониженный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(пороговый)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Базовый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Повышенный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880927"/>
                  </a:ext>
                </a:extLst>
              </a:tr>
              <a:tr h="4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Красноярский край (%)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6,67%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18,27%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50,00%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25,06%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2919321"/>
                  </a:ext>
                </a:extLst>
              </a:tr>
              <a:tr h="47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Нижнеингашский район (%)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3,14%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13,59%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51,22%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32,06%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822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67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1E58E-3526-47A8-A58B-F2284D88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8E63A3-F38B-46D7-9999-5C5A09D5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1-я - общее понимание, ориентация в тексте – освоили успешно</a:t>
            </a:r>
          </a:p>
          <a:p>
            <a:pPr marL="0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2-я - глубокое и детальное понимание содержания и формы текста</a:t>
            </a:r>
          </a:p>
          <a:p>
            <a:pPr marL="0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3-я - использование информации из текста для различных целей, ее осмысление и оценка - результаты существенно ниже. </a:t>
            </a:r>
          </a:p>
          <a:p>
            <a:pPr marL="0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Применять полученные из текста знания в новых ситуациях большинству четвероклассников трудно (половина четвероклассников выполняет не более 25% заданий этой группы).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093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B4780-58ED-47E8-942D-358F971B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B65869-AA05-468E-B8A4-1A9144A1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>
              <a:effectLst/>
              <a:latin typeface="Franklin Gothic Medium (Заголовки)"/>
              <a:ea typeface="Times New Roman" panose="02020603050405020304" pitchFamily="18" charset="0"/>
            </a:endParaRPr>
          </a:p>
          <a:p>
            <a:r>
              <a:rPr lang="ru-RU" sz="4000" dirty="0">
                <a:effectLst/>
                <a:latin typeface="Franklin Gothic Medium (Заголовки)"/>
                <a:ea typeface="Times New Roman" panose="02020603050405020304" pitchFamily="18" charset="0"/>
              </a:rPr>
              <a:t>Планируемая дата проведения КДР4 по </a:t>
            </a:r>
            <a:r>
              <a:rPr lang="ru-RU" sz="4000" i="1" dirty="0">
                <a:effectLst/>
                <a:latin typeface="Franklin Gothic Medium (Заголовки)"/>
                <a:ea typeface="Times New Roman" panose="02020603050405020304" pitchFamily="18" charset="0"/>
              </a:rPr>
              <a:t>читательской грамотности</a:t>
            </a:r>
            <a:r>
              <a:rPr lang="ru-RU" sz="4000" dirty="0">
                <a:effectLst/>
                <a:latin typeface="Franklin Gothic Medium (Заголовки)"/>
                <a:ea typeface="Times New Roman" panose="02020603050405020304" pitchFamily="18" charset="0"/>
              </a:rPr>
              <a:t> в четвёртых классах — </a:t>
            </a:r>
            <a:r>
              <a:rPr lang="ru-RU" sz="4000" b="1" dirty="0">
                <a:latin typeface="Franklin Gothic Medium (Заголовки)"/>
                <a:ea typeface="Times New Roman" panose="02020603050405020304" pitchFamily="18" charset="0"/>
              </a:rPr>
              <a:t>6 </a:t>
            </a:r>
            <a:r>
              <a:rPr lang="ru-RU" sz="4000" b="1" dirty="0">
                <a:effectLst/>
                <a:latin typeface="Franklin Gothic Medium (Заголовки)"/>
                <a:ea typeface="Times New Roman" panose="02020603050405020304" pitchFamily="18" charset="0"/>
              </a:rPr>
              <a:t>марта 2024 года</a:t>
            </a:r>
            <a:endParaRPr lang="ru-RU" sz="4000" dirty="0">
              <a:effectLst/>
              <a:latin typeface="Franklin Gothic Medium (Заголовки)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83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групповой проект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3600" dirty="0"/>
              <a:t>Группа из 3-5 детей что-то мастерит, рисует или исследует, а потом представляет свою работу классу.</a:t>
            </a:r>
          </a:p>
          <a:p>
            <a:pPr algn="just">
              <a:buNone/>
            </a:pPr>
            <a:endParaRPr lang="ru-RU" sz="3600" dirty="0"/>
          </a:p>
          <a:p>
            <a:pPr algn="just">
              <a:buNone/>
            </a:pPr>
            <a:r>
              <a:rPr lang="ru-RU" sz="3600" dirty="0"/>
              <a:t>	Умение работать в команде входит в число ключевых навыков </a:t>
            </a:r>
            <a:r>
              <a:rPr lang="en-US" sz="3600" dirty="0"/>
              <a:t>XXI </a:t>
            </a:r>
            <a:r>
              <a:rPr lang="ru-RU" sz="3600" dirty="0"/>
              <a:t>века.</a:t>
            </a:r>
          </a:p>
        </p:txBody>
      </p:sp>
    </p:spTree>
    <p:extLst>
      <p:ext uri="{BB962C8B-B14F-4D97-AF65-F5344CB8AC3E}">
        <p14:creationId xmlns:p14="http://schemas.microsoft.com/office/powerpoint/2010/main" val="3655846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47E8D-24D4-46A3-A0C7-6D06CDEE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ГРУППОВОЙ ПРОЕКТ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B1E3D-6F2D-4C8A-8117-D927EABE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279 обучающихся 4-Х КЛАССОВ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effectLst/>
              <a:latin typeface="Franklin Gothic Book (Основной текст)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FB54E9B-64AF-4588-AAC9-4C088A338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1824"/>
              </p:ext>
            </p:extLst>
          </p:nvPr>
        </p:nvGraphicFramePr>
        <p:xfrm>
          <a:off x="304800" y="2420888"/>
          <a:ext cx="8587680" cy="3102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975">
                  <a:extLst>
                    <a:ext uri="{9D8B030D-6E8A-4147-A177-3AD203B41FA5}">
                      <a16:colId xmlns:a16="http://schemas.microsoft.com/office/drawing/2014/main" val="3984333045"/>
                    </a:ext>
                  </a:extLst>
                </a:gridCol>
                <a:gridCol w="1884975">
                  <a:extLst>
                    <a:ext uri="{9D8B030D-6E8A-4147-A177-3AD203B41FA5}">
                      <a16:colId xmlns:a16="http://schemas.microsoft.com/office/drawing/2014/main" val="3671259992"/>
                    </a:ext>
                  </a:extLst>
                </a:gridCol>
                <a:gridCol w="2408865">
                  <a:extLst>
                    <a:ext uri="{9D8B030D-6E8A-4147-A177-3AD203B41FA5}">
                      <a16:colId xmlns:a16="http://schemas.microsoft.com/office/drawing/2014/main" val="347762651"/>
                    </a:ext>
                  </a:extLst>
                </a:gridCol>
                <a:gridCol w="2408865">
                  <a:extLst>
                    <a:ext uri="{9D8B030D-6E8A-4147-A177-3AD203B41FA5}">
                      <a16:colId xmlns:a16="http://schemas.microsoft.com/office/drawing/2014/main" val="2123211683"/>
                    </a:ext>
                  </a:extLst>
                </a:gridCol>
              </a:tblGrid>
              <a:tr h="11764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достижений (% учащихся, результаты которых соответствуют данному уровню достижений)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98069"/>
                  </a:ext>
                </a:extLst>
              </a:tr>
              <a:tr h="568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Ниже базового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Базовый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Повышенный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851209"/>
                  </a:ext>
                </a:extLst>
              </a:tr>
              <a:tr h="568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Красноярский край (%)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3,81%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49,90%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46,29%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94190"/>
                  </a:ext>
                </a:extLst>
              </a:tr>
              <a:tr h="568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Нижнеингашский район (%)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4,66%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58,06%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37,28%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62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448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Групповой проект – не экзамен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125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/>
              <a:t>1. Может ли ваш ребёнок организовать свою работу и на равных работать с другими.</a:t>
            </a:r>
          </a:p>
          <a:p>
            <a:pPr marL="514350" indent="-514350">
              <a:buNone/>
            </a:pPr>
            <a:r>
              <a:rPr lang="ru-RU" dirty="0"/>
              <a:t>2. Участвует ли он в уточнении замысла работы, предлагая свои идеи или только выполняет порученное?</a:t>
            </a:r>
          </a:p>
          <a:p>
            <a:pPr marL="514350" indent="-514350">
              <a:buNone/>
            </a:pPr>
            <a:r>
              <a:rPr lang="ru-RU" dirty="0"/>
              <a:t>3. Получается ли у него выполнить ту часть работы, которую он берёт на себя?</a:t>
            </a:r>
          </a:p>
          <a:p>
            <a:pPr marL="514350" indent="-514350">
              <a:buNone/>
            </a:pPr>
            <a:r>
              <a:rPr lang="ru-RU" dirty="0"/>
              <a:t>4. Может ли он рассказать о том, что получилось?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Три уровня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04865"/>
            <a:ext cx="8686800" cy="3456384"/>
          </a:xfrm>
        </p:spPr>
        <p:txBody>
          <a:bodyPr>
            <a:normAutofit/>
          </a:bodyPr>
          <a:lstStyle/>
          <a:p>
            <a:r>
              <a:rPr lang="ru-RU" sz="4000" dirty="0"/>
              <a:t>базовый</a:t>
            </a:r>
          </a:p>
          <a:p>
            <a:r>
              <a:rPr lang="ru-RU" sz="4000" dirty="0"/>
              <a:t>повышенный</a:t>
            </a:r>
          </a:p>
          <a:p>
            <a:r>
              <a:rPr lang="ru-RU" sz="4000" dirty="0"/>
              <a:t>ниже базового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57D04-87EA-41DA-AA44-313E06C9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ГРУППОВОЙ ПРОЕКТ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F50AB-079F-473A-B52C-84D593C04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>
              <a:effectLst/>
              <a:latin typeface="Franklin Gothic Medium (Заголовки)"/>
              <a:ea typeface="Times New Roman" panose="02020603050405020304" pitchFamily="18" charset="0"/>
            </a:endParaRPr>
          </a:p>
          <a:p>
            <a:r>
              <a:rPr lang="ru-RU" sz="3600" dirty="0">
                <a:effectLst/>
                <a:latin typeface="Franklin Gothic Medium (Заголовки)"/>
                <a:ea typeface="Times New Roman" panose="02020603050405020304" pitchFamily="18" charset="0"/>
              </a:rPr>
              <a:t>Проведение </a:t>
            </a:r>
            <a:r>
              <a:rPr lang="ru-RU" sz="3600" dirty="0">
                <a:latin typeface="Franklin Gothic Medium (Заголовки)"/>
                <a:ea typeface="Times New Roman" panose="02020603050405020304" pitchFamily="18" charset="0"/>
              </a:rPr>
              <a:t>краевой диагностической работы «Г</a:t>
            </a:r>
            <a:r>
              <a:rPr lang="ru-RU" sz="3600" dirty="0">
                <a:effectLst/>
                <a:latin typeface="Franklin Gothic Medium (Заголовки)"/>
                <a:ea typeface="Times New Roman" panose="02020603050405020304" pitchFamily="18" charset="0"/>
              </a:rPr>
              <a:t>рупповой проект» в 2024 году планируется </a:t>
            </a:r>
            <a:r>
              <a:rPr lang="ru-RU" sz="3600" dirty="0">
                <a:latin typeface="Franklin Gothic Medium (Заголовки)"/>
                <a:ea typeface="Times New Roman" panose="02020603050405020304" pitchFamily="18" charset="0"/>
              </a:rPr>
              <a:t>с 20-22</a:t>
            </a:r>
            <a:r>
              <a:rPr lang="ru-RU" sz="3600" dirty="0">
                <a:effectLst/>
                <a:latin typeface="Franklin Gothic Medium (Заголовки)"/>
                <a:ea typeface="Times New Roman" panose="02020603050405020304" pitchFamily="18" charset="0"/>
              </a:rPr>
              <a:t> февраля.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312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ГРУППОВОЙ ПРОЕКТ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r>
              <a:rPr lang="ru-RU" sz="4000" dirty="0"/>
              <a:t>Какие учебные умения ваш ребёнок освоил, а какие ещё нет;</a:t>
            </a:r>
          </a:p>
          <a:p>
            <a:r>
              <a:rPr lang="ru-RU" sz="4000" dirty="0"/>
              <a:t>Какой уровень результатов он показал.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189DA-69E0-451F-A969-0FE4BB4D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ГЛАВНАЯ 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FE5EA-05E6-45CC-8708-E7728644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уровня подготовки школьников по итогам окончания уровня начального общего образования</a:t>
            </a:r>
          </a:p>
          <a:p>
            <a:pPr algn="just">
              <a:buFontTx/>
              <a:buChar char="-"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овершенствование преподавания учебных предметов в основной школе. </a:t>
            </a:r>
            <a:endParaRPr lang="ru-RU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330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Материалы   КДР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sz="3600" dirty="0"/>
              <a:t>Центр оценки качества образования </a:t>
            </a:r>
          </a:p>
          <a:p>
            <a:pPr algn="ctr">
              <a:buNone/>
            </a:pPr>
            <a:r>
              <a:rPr lang="ru-RU" sz="3600" dirty="0"/>
              <a:t>	Красноярского края  </a:t>
            </a:r>
          </a:p>
          <a:p>
            <a:pPr algn="ctr">
              <a:buNone/>
            </a:pPr>
            <a:r>
              <a:rPr lang="en-US" sz="3600" dirty="0">
                <a:hlinkClick r:id="rId2"/>
              </a:rPr>
              <a:t>http://cok.cross-edu.ru</a:t>
            </a:r>
            <a:r>
              <a:rPr lang="ru-RU" sz="3600" dirty="0"/>
              <a:t> </a:t>
            </a:r>
          </a:p>
          <a:p>
            <a:pPr algn="ctr">
              <a:buNone/>
            </a:pPr>
            <a:r>
              <a:rPr lang="ru-RU" sz="3600" dirty="0"/>
              <a:t>	Раздел </a:t>
            </a:r>
          </a:p>
          <a:p>
            <a:pPr algn="ctr">
              <a:buNone/>
            </a:pPr>
            <a:r>
              <a:rPr lang="ru-RU" sz="3600" dirty="0"/>
              <a:t>	«Краевые диагностические работы,</a:t>
            </a:r>
          </a:p>
          <a:p>
            <a:pPr algn="ctr">
              <a:buNone/>
            </a:pPr>
            <a:r>
              <a:rPr lang="ru-RU" sz="3600" dirty="0"/>
              <a:t>4 класс»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sz="3600" dirty="0"/>
              <a:t>Итоговые контрольные работы проводятся, для  того, чтобы оценить образовательные достижения учеников и дать информацию учителям 5-х классов, чтобы они могли по-разному работать с разными группами учеников, а не учить всех одинаково.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ru-RU" sz="4800" dirty="0"/>
          </a:p>
          <a:p>
            <a:pPr algn="ctr">
              <a:buNone/>
            </a:pPr>
            <a:endParaRPr lang="ru-RU" sz="4800" dirty="0"/>
          </a:p>
          <a:p>
            <a:pPr algn="ctr">
              <a:buNone/>
            </a:pPr>
            <a:r>
              <a:rPr lang="ru-RU" sz="4800" dirty="0"/>
              <a:t>ЖЕЛАЕМ    УСПЕХОВ!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6DE1D-BEB7-4521-9BA4-C5F91EB5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F4ADF-5EB2-4A1F-8251-B8A6000EC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Отличительные особенности ВПР:</a:t>
            </a:r>
          </a:p>
          <a:p>
            <a:pPr>
              <a:buFontTx/>
              <a:buChar char="-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динство подходов к составлению вариантов, проведению самих работ и их оцениванию;</a:t>
            </a:r>
          </a:p>
          <a:p>
            <a:pPr>
              <a:buFontTx/>
              <a:buChar char="-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спользование современных технологий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163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5634E-B114-4AF4-81E4-27567046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F9508F-59FB-464F-9D4E-356D86FEB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влияют на выставление годовых и итоговых отметок обучающимся.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они могут быть полезны родителям для определения образовательной траектории  детей.</a:t>
            </a:r>
            <a:endParaRPr lang="ru-RU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6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34EE0-58ED-49AF-8A38-8D31ADB5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ПРАВИЛА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26AE4-766A-4978-AA4E-201A436DA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каждый предмет будет отведен определённый день.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написание ответов по каждому предмету отведено 45 минут.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Запрещается пользоваться любыми справочными материалами во время выполнения заданий.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журнале будет поставлена отметка за ВПР, как при контрольной работе.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21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F7AE2-6FDE-4D8A-9E09-E9F5E106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3F57D9-E22F-455E-861F-B561EED0E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Сроки проведения ВПР в 2024 году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 язык, математика, окружающий мир</a:t>
            </a:r>
          </a:p>
          <a:p>
            <a:pPr marL="114300" indent="0" fontAlgn="base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Период: с 15 марта 2024 года – 20 мая 2024 года.</a:t>
            </a:r>
          </a:p>
          <a:p>
            <a:pPr marL="0" indent="0">
              <a:buNone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16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0386A-D1A9-4FFF-AAC5-13C31870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51AEEF-0072-47FD-8A7F-6432CAB6E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следить за режимом учащегося;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полноценный сон;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находиться на свежем воздухе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полноценно питаться;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огда весь год процесс учебы не запускался, то с прохождением ВПР сложностей не будет.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13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93627-2290-4B1E-B8C5-B4027C7EF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1A3635-0096-4F18-813A-41A28BA58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специальные бланки заданий</a:t>
            </a:r>
          </a:p>
          <a:p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специальный четырехзначный код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оценивания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54329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719</TotalTime>
  <Words>973</Words>
  <Application>Microsoft Office PowerPoint</Application>
  <PresentationFormat>Экран (4:3)</PresentationFormat>
  <Paragraphs>239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Calibri</vt:lpstr>
      <vt:lpstr>Franklin Gothic Book</vt:lpstr>
      <vt:lpstr>Franklin Gothic Book (Основной текст)</vt:lpstr>
      <vt:lpstr>Franklin Gothic Medium</vt:lpstr>
      <vt:lpstr>Franklin Gothic Medium (Заголовки)</vt:lpstr>
      <vt:lpstr>Symbol</vt:lpstr>
      <vt:lpstr>Times New Roman</vt:lpstr>
      <vt:lpstr>Wingdings 2</vt:lpstr>
      <vt:lpstr>Трек</vt:lpstr>
      <vt:lpstr>  Ильяшевич Ирина викторовна</vt:lpstr>
      <vt:lpstr>Всероссийские проверочные работы</vt:lpstr>
      <vt:lpstr>ГЛАВНАЯ ЦЕЛЬ</vt:lpstr>
      <vt:lpstr>Презентация PowerPoint</vt:lpstr>
      <vt:lpstr>Презентация PowerPoint</vt:lpstr>
      <vt:lpstr>ПРАВИЛА</vt:lpstr>
      <vt:lpstr>Презентация PowerPoint</vt:lpstr>
      <vt:lpstr>Презентация PowerPoint</vt:lpstr>
      <vt:lpstr>Презентация PowerPoint</vt:lpstr>
      <vt:lpstr>ИНСТРУКТАЖ</vt:lpstr>
      <vt:lpstr>ВПР ПО РУССКОМУ ЯЗЫКУ</vt:lpstr>
      <vt:lpstr>Система оценивания выполнения работы по русскому языку</vt:lpstr>
      <vt:lpstr>Презентация PowerPoint</vt:lpstr>
      <vt:lpstr>ВПР По математике</vt:lpstr>
      <vt:lpstr>Система оценивания выполнения работы по математике </vt:lpstr>
      <vt:lpstr>Презентация PowerPoint</vt:lpstr>
      <vt:lpstr>ВПР По ОКРУЖАЮЩЕМУ МИРУ</vt:lpstr>
      <vt:lpstr>Презентация PowerPoint</vt:lpstr>
      <vt:lpstr>Презентация PowerPoint</vt:lpstr>
      <vt:lpstr>КРАЕВЫЕ ДИАГНОСТИЧЕСКИЕ РАБОТЫ</vt:lpstr>
      <vt:lpstr>ЧИТАТЕЛЬСКАЯ ГРАМОТНОСТЬ</vt:lpstr>
      <vt:lpstr>Презентация PowerPoint</vt:lpstr>
      <vt:lpstr>Презентация PowerPoint</vt:lpstr>
      <vt:lpstr>групповой проект</vt:lpstr>
      <vt:lpstr>ГРУППОВОЙ ПРОЕКТ</vt:lpstr>
      <vt:lpstr>Групповой проект – не экзамен</vt:lpstr>
      <vt:lpstr>Три уровня</vt:lpstr>
      <vt:lpstr>ГРУППОВОЙ ПРОЕКТ</vt:lpstr>
      <vt:lpstr>ГРУППОВОЙ ПРОЕКТ</vt:lpstr>
      <vt:lpstr>Материалы   КДР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Ильяшевич И.В.</dc:title>
  <dc:creator>мероприятия</dc:creator>
  <cp:lastModifiedBy>Ирина Ильяшевич</cp:lastModifiedBy>
  <cp:revision>18</cp:revision>
  <dcterms:created xsi:type="dcterms:W3CDTF">2016-11-22T12:11:39Z</dcterms:created>
  <dcterms:modified xsi:type="dcterms:W3CDTF">2023-11-16T02:16:03Z</dcterms:modified>
</cp:coreProperties>
</file>