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30425"/>
            <a:ext cx="8001056" cy="187007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Приёмы формирования внимания </a:t>
            </a:r>
            <a:br>
              <a:rPr lang="ru-RU" sz="4000" dirty="0" smtClean="0"/>
            </a:br>
            <a:r>
              <a:rPr lang="ru-RU" sz="4000" dirty="0" smtClean="0"/>
              <a:t>у младших школьников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2.1.  Становление  внимания  у  младших  школьников  в  процессе  учебной  деятельности.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Обучаясь  способам  счета , письма и чтения  «   ребенок  изменяет  себя  «  -  он  овладевает  способами  умственных  и  служебных  действий,  необходимых  для  него  самого.  </a:t>
            </a:r>
            <a:r>
              <a:rPr lang="ru-RU" dirty="0" err="1" smtClean="0"/>
              <a:t>Рефлексируя</a:t>
            </a:r>
            <a:r>
              <a:rPr lang="ru-RU" dirty="0" smtClean="0"/>
              <a:t> ,  он  осуществляет  оценку  себя  нынешнего   и себя  прежнего.</a:t>
            </a:r>
          </a:p>
          <a:p>
            <a:r>
              <a:rPr lang="ru-RU" dirty="0" smtClean="0"/>
              <a:t>Произвольность  у  ребенка  формируется  в  результате  того ,чего  именно  требует  его  позиция  ученика :  слушание  объяснения  нового  правила , решение  уравнений , задач  и  т.п..  Постепенно  он  научается  делать  то ,  что  нужно , а  не  то  ,чего  ему  хочется.</a:t>
            </a:r>
          </a:p>
          <a:p>
            <a:r>
              <a:rPr lang="ru-RU" dirty="0" smtClean="0"/>
              <a:t>Осознание  собственной  ответственности  младших  школьников  за  усвоение  знаний – одно  из  самых  главных  средств  развития  произвольного  внимания. Это  средство  стимулирует  ученика  внимательно  выполнять  даже  самое  неинтересное  задание.</a:t>
            </a:r>
          </a:p>
          <a:p>
            <a:r>
              <a:rPr lang="ru-RU" dirty="0" smtClean="0"/>
              <a:t>Формирование  произвольного  внимания  тесно  связано  с  развитием  его  свойств.  Внимание  детей  неустойчиво  и  поэтому  одна  из  главных  проблем  учителя  в  начальной  школе – это  рассеянность  детей.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Один  из  самых  главных  факторов  успеваемости  -  произвольное  внимание. </a:t>
            </a:r>
          </a:p>
          <a:p>
            <a:r>
              <a:rPr lang="ru-RU" dirty="0" smtClean="0"/>
              <a:t>  Умение  учителя  внести  некоторую  эмоциональную  насыщенность ,  так  мотивировать  ребенка  на  выполнение  задания . чтобы  оно  возбудило  интерес -  является  очень  важным  для  организации  внимания.  Вместе  с  этим  лучше  ,  чтобы  задания  были  доступны ,  но  не  слишком  легкие  для  учащихся ,  тогда  они  смогут  почувствовать  свою  успешность  в  обучении. Так , например , Н. Ф. Добрынин  считал важным  средством  развития  произвольного  внимания  не  просто  деятельность ,  а  осознание  значимости  этой  деятельности  для  личности  человека  и  на  сколько  важно  внимание  для  ее  выполнения.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Средствами  развития  внимания  школьников  в  учебной  деятельности,  по  мнению  М. Н.  </a:t>
            </a:r>
            <a:r>
              <a:rPr lang="ru-RU" dirty="0" err="1" smtClean="0"/>
              <a:t>Шардакова</a:t>
            </a:r>
            <a:r>
              <a:rPr lang="ru-RU" dirty="0" smtClean="0"/>
              <a:t>  являются:</a:t>
            </a:r>
          </a:p>
          <a:p>
            <a:r>
              <a:rPr lang="ru-RU" dirty="0" smtClean="0"/>
              <a:t>-  первые  минуты  урока</a:t>
            </a:r>
          </a:p>
          <a:p>
            <a:r>
              <a:rPr lang="ru-RU" dirty="0" smtClean="0"/>
              <a:t>-  взаимосвязь  нового  материала  с  уже  освоенным</a:t>
            </a:r>
          </a:p>
          <a:p>
            <a:r>
              <a:rPr lang="ru-RU" dirty="0" smtClean="0"/>
              <a:t>-  разнообразие  упражнений  на  закрепление  изученного  материала</a:t>
            </a:r>
          </a:p>
          <a:p>
            <a:r>
              <a:rPr lang="ru-RU" dirty="0" smtClean="0"/>
              <a:t>-  заинтересованность  всех  учащихся  в  деятельности.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Чем  выше  уровень  развития  внимания , тем  выше  работоспособность  на  уроке. В  свою  очередь  работоспособность  прямо  влияет  на  продуктивность  урока.</a:t>
            </a:r>
          </a:p>
          <a:p>
            <a:r>
              <a:rPr lang="ru-RU" dirty="0" smtClean="0"/>
              <a:t>Работоспособность  младших  школьников  снижается  довольно  быстро ,только   рациональное  переключение  внимания  с  одного  вида  деятельности  на  другой  позволяет  отодвинуть  время  утомления.</a:t>
            </a:r>
          </a:p>
          <a:p>
            <a:r>
              <a:rPr lang="ru-RU" dirty="0" smtClean="0"/>
              <a:t>  На  работоспособность  учеников  влияют  личностные  и  организационные  факторы.  К  личностным  факторам  можно  отнести : состояние  здоровья, .возраст ,  пол,  тип  нервной   деятельности, эмоциональное  состояние , тренированность ,мотивация.  К  организационным  факторам  относятся :  организация  рабочей  позы  и  рабочего  места , условия  обучения ,  соответствие  средств  обучения,  режим  труда  и  отдыха.</a:t>
            </a:r>
          </a:p>
          <a:p>
            <a:r>
              <a:rPr lang="ru-RU" dirty="0" smtClean="0"/>
              <a:t>Работоспособность  учащихся  в  течении учебного  дня   нестабильна, ей  присуще  фазовое  развитие :  вхождение ,оптимальная  работоспособность  и  утомление.</a:t>
            </a:r>
          </a:p>
          <a:p>
            <a:r>
              <a:rPr lang="ru-RU" dirty="0" smtClean="0"/>
              <a:t>При  организации и  планировании  урока  необходимо  учитывать  динамику  работоспособности 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Таблица. Динамика работоспособности.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b="1" dirty="0" smtClean="0"/>
              <a:t>Эффективность усвоения знаний школьников в течении урока следующая</a:t>
            </a:r>
            <a:r>
              <a:rPr lang="en-US" sz="2000" b="1" dirty="0" smtClean="0"/>
              <a:t>: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1600" dirty="0" smtClean="0"/>
              <a:t>Воспитание  внимания  младшего  школьника  происходит  через   организацию  общей  системы  в  процессе  обучения  и  воспитания  и  строится  в  зависимости  от  динамики  работоспособности  учащихся.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4"/>
          <a:ext cx="9144032" cy="3544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3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Нагрузка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523">
                <a:tc>
                  <a:txBody>
                    <a:bodyPr/>
                    <a:lstStyle/>
                    <a:p>
                      <a:r>
                        <a:rPr lang="ru-RU" dirty="0" smtClean="0"/>
                        <a:t>1-й этап.</a:t>
                      </a:r>
                    </a:p>
                    <a:p>
                      <a:r>
                        <a:rPr lang="ru-RU" dirty="0" smtClean="0"/>
                        <a:t>Врабатывание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Относительно небольшая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Репродуктивная,</a:t>
                      </a:r>
                      <a:r>
                        <a:rPr lang="ru-RU" baseline="0" dirty="0" smtClean="0"/>
                        <a:t> переходящая в продуктивную. Повторение.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237">
                <a:tc>
                  <a:txBody>
                    <a:bodyPr/>
                    <a:lstStyle/>
                    <a:p>
                      <a:r>
                        <a:rPr lang="ru-RU" dirty="0" smtClean="0"/>
                        <a:t>2-й</a:t>
                      </a:r>
                      <a:r>
                        <a:rPr lang="ru-RU" baseline="0" dirty="0" smtClean="0"/>
                        <a:t> этап. Максимальная работоспособность.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Максимальное снижение</a:t>
                      </a:r>
                      <a:r>
                        <a:rPr lang="ru-RU" baseline="0" dirty="0" smtClean="0"/>
                        <a:t> на пятнадцатой минуте.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Продуктивная,</a:t>
                      </a:r>
                      <a:r>
                        <a:rPr lang="ru-RU" baseline="0" dirty="0" smtClean="0"/>
                        <a:t> творческая, знакомство с новым материалом.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963">
                <a:tc>
                  <a:txBody>
                    <a:bodyPr/>
                    <a:lstStyle/>
                    <a:p>
                      <a:r>
                        <a:rPr lang="ru-RU" dirty="0" smtClean="0"/>
                        <a:t>3-й этап.</a:t>
                      </a:r>
                      <a:r>
                        <a:rPr lang="ru-RU" baseline="0" dirty="0" smtClean="0"/>
                        <a:t> Конечный порыв.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Работоспособность</a:t>
                      </a:r>
                      <a:r>
                        <a:rPr lang="ru-RU" baseline="0" dirty="0" smtClean="0"/>
                        <a:t> немного повышается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Репродуктивная, отработка важных моментов пройденного материала.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06" y="4286256"/>
          <a:ext cx="535781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5-25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ru-RU" b="0" baseline="0" dirty="0" smtClean="0"/>
                        <a:t>минута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25- 35 минута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35-40 минута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60-40%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Из  вышесказанного  можно  сделать  вывод  -  младший  школьный  возраст  </a:t>
            </a:r>
            <a:r>
              <a:rPr lang="ru-RU" dirty="0" err="1" smtClean="0"/>
              <a:t>сентизивен</a:t>
            </a:r>
            <a:r>
              <a:rPr lang="ru-RU" dirty="0" smtClean="0"/>
              <a:t>  для  развития  произвольного  внимания.  Это  возможно  только  при  условии , что  учитель  будет  специально  обучать  учащихся  организации  учебной  деятельности  отведет  время  на  воспитание  произвольности   внимания .  Для этого  важно :</a:t>
            </a:r>
          </a:p>
          <a:p>
            <a:r>
              <a:rPr lang="ru-RU" dirty="0" smtClean="0"/>
              <a:t>      -      использовать  приемы  активизации  мыслительной  деятельности ;</a:t>
            </a:r>
          </a:p>
          <a:p>
            <a:r>
              <a:rPr lang="ru-RU" dirty="0" smtClean="0"/>
              <a:t>      -      развивать  учебную  мотивацию ;</a:t>
            </a:r>
          </a:p>
          <a:p>
            <a:r>
              <a:rPr lang="ru-RU" dirty="0" smtClean="0"/>
              <a:t>      -       рационально  организовывать  деятельность  на  уроке.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Так  же  для  развития  внимательности  значимо  соблюдение  дидактических  принципов.  Важным  средством  формирования  произвольного  внимания  являются  специальные  методики , упражнения , игры ,которые  можно  проводить даже  в  начале  урока.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Огромное  значение  для  развития  внимания  учеников  имеет  уровень  его  развития  у  других  детей.  А   значит  , внимание  развивается  и  совершенствуется  под  воздействием  обучения  и  воспитания  ребенка  как  в  школе , так  и  обществе.</a:t>
            </a:r>
          </a:p>
          <a:p>
            <a:r>
              <a:rPr lang="ru-RU" dirty="0" smtClean="0"/>
              <a:t>  Так же  упражнения  на  развитие  внимательности  можно  проводить  в  промежутках  между  основными  блоками  подачи  знаний  или  на  внеклассных  мероприятиях.</a:t>
            </a:r>
          </a:p>
          <a:p>
            <a:r>
              <a:rPr lang="ru-RU" dirty="0" smtClean="0"/>
              <a:t>   В  практике  существуют  различные  способы  отбора  упражнений  на  развитие  внимания  школьников.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Схема урока</a:t>
            </a:r>
            <a:endParaRPr lang="ru-RU" b="1" dirty="0"/>
          </a:p>
        </p:txBody>
      </p:sp>
      <p:pic>
        <p:nvPicPr>
          <p:cNvPr id="4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47"/>
            <a:ext cx="9144000" cy="487773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</a:t>
            </a:r>
          </a:p>
          <a:p>
            <a:pPr>
              <a:buNone/>
            </a:pPr>
            <a:r>
              <a:rPr lang="ru-RU" sz="2400" dirty="0" smtClean="0"/>
              <a:t>              </a:t>
            </a:r>
            <a:r>
              <a:rPr lang="ru-RU" sz="4400" b="1" dirty="0" smtClean="0"/>
              <a:t>Внимание</a:t>
            </a:r>
            <a:r>
              <a:rPr lang="ru-RU" sz="4400" dirty="0" smtClean="0"/>
              <a:t> ,  есть  та  дверь ,  через  которую   проходит  все  ,  что   только   входит   в  сознание  человека  из  окружающего  мира.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                </a:t>
            </a:r>
            <a:r>
              <a:rPr lang="ru-RU" sz="4000" dirty="0" smtClean="0"/>
              <a:t>К. Д.  Ушинский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007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/>
              <a:t>Введение.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Психолого-педагогические основания развития произвольного внимания младших школьников в учебной деятельности.</a:t>
            </a:r>
          </a:p>
          <a:p>
            <a:pPr marL="514350" indent="-514350">
              <a:buNone/>
            </a:pPr>
            <a:r>
              <a:rPr lang="ru-RU" sz="2000" dirty="0" smtClean="0"/>
              <a:t>2.1 Понятие о внимании и его видах в психолого-педагогической литературе.</a:t>
            </a:r>
          </a:p>
          <a:p>
            <a:pPr marL="514350" indent="-514350">
              <a:buNone/>
            </a:pPr>
            <a:r>
              <a:rPr lang="ru-RU" sz="2000" dirty="0" smtClean="0"/>
              <a:t>2.2 Становление внимания у младших школьников в процессе учебной деятельности.</a:t>
            </a:r>
          </a:p>
          <a:p>
            <a:pPr marL="514350" indent="-514350">
              <a:buNone/>
            </a:pPr>
            <a:r>
              <a:rPr lang="ru-RU" sz="2000" dirty="0" smtClean="0"/>
              <a:t>2.3 Методические рекомендации для развития произвольного внимания у детей младшего школьного возраста.</a:t>
            </a:r>
          </a:p>
          <a:p>
            <a:pPr marL="514350" indent="-514350">
              <a:buNone/>
            </a:pPr>
            <a:r>
              <a:rPr lang="ru-RU" sz="2800" dirty="0" smtClean="0"/>
              <a:t>3. Заключение.</a:t>
            </a:r>
          </a:p>
          <a:p>
            <a:pPr marL="514350" indent="-514350">
              <a:buNone/>
            </a:pPr>
            <a:r>
              <a:rPr lang="ru-RU" sz="2800" dirty="0" smtClean="0"/>
              <a:t>4. Список используемой литературы.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Введение</a:t>
            </a:r>
            <a:endParaRPr lang="ru-RU" dirty="0" smtClean="0"/>
          </a:p>
          <a:p>
            <a:r>
              <a:rPr lang="ru-RU" dirty="0" smtClean="0"/>
              <a:t>Основной  вид деятельности   ребенка  после  7  лет -  учение  в  школе. Эта  деятельность  вносит  существенные  изменения  в  протекание  всех  психических  процессов. Изменяется и внимание детей .Отсутствие необходимой  подготовленности  старших  дошкольников  к  работе  в  классе  , прежде  всего  выражается  в их  неумении  сосредотачиваться  на  содержании  урока, на  требованиях  учителя и  на  собственных  действиях.</a:t>
            </a:r>
          </a:p>
          <a:p>
            <a:r>
              <a:rPr lang="ru-RU" dirty="0" smtClean="0"/>
              <a:t>     Черты  внимания  младших  школьников , связанные с возрастными  особенностями  высшей  нервной  деятельности  детей , усугубляются  недостаточной  их  подготовленностью  к  учебному  труду;  узкий  оббьем  внимания , отсутствие  умения  распределять его  в  течении  длительного  времени  между  различными  делами :  смотреть  на  доску,  слушать  ответы  товарищей, указания  учителя  и  еще  следить  за  своей  работой  в  тетради.</a:t>
            </a:r>
          </a:p>
          <a:p>
            <a:r>
              <a:rPr lang="ru-RU" dirty="0" smtClean="0"/>
              <a:t>     Окружающие  нас  предметы  и  явления  действуют  через  органы  чувств  на  мозг , вызывая  ощущения , восприятия ,представления ,мысли , чувства  и  другие  психические  процессы . Все  они  являются  отражением  внешнего  мира  в  сознании.  Но    это  отражение  в  разных  условиях  различно.  Различие  в  восприятии  внешних  воздействий  зависит  от  внимания.</a:t>
            </a:r>
          </a:p>
          <a:p>
            <a:r>
              <a:rPr lang="ru-RU" dirty="0" smtClean="0"/>
              <a:t>Внимание    проявляется  не  только  при  восприятии  нами  предметов  и  явлений  внешнего  мира , но  и  тогда  , когда  мы  думаем  о  чем – либо  или  что- либо  представляем  в  уме.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2. 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 - педагогические  основания  развития  произвольного  внимания  младших  школьников  в  учебной  деятельности.</a:t>
            </a:r>
            <a:endParaRPr lang="ru-RU" dirty="0" smtClean="0"/>
          </a:p>
          <a:p>
            <a:r>
              <a:rPr lang="ru-RU" i="1" dirty="0" smtClean="0"/>
              <a:t>2.1.  Понятие  о  внимании  и  его  видах  в  </a:t>
            </a:r>
            <a:r>
              <a:rPr lang="ru-RU" i="1" dirty="0" err="1" smtClean="0"/>
              <a:t>психолого</a:t>
            </a:r>
            <a:r>
              <a:rPr lang="ru-RU" i="1" dirty="0" smtClean="0"/>
              <a:t> – педагогической  литературе.</a:t>
            </a:r>
            <a:endParaRPr lang="ru-RU" dirty="0" smtClean="0"/>
          </a:p>
          <a:p>
            <a:r>
              <a:rPr lang="ru-RU" dirty="0" smtClean="0"/>
              <a:t>Что  же  такое  внимание?  </a:t>
            </a:r>
          </a:p>
          <a:p>
            <a:r>
              <a:rPr lang="ru-RU" dirty="0" smtClean="0"/>
              <a:t>Внимание  имеет   физиологическую  и  психическую  основы.</a:t>
            </a:r>
          </a:p>
          <a:p>
            <a:r>
              <a:rPr lang="ru-RU" dirty="0" smtClean="0"/>
              <a:t>В  исследовании  физиологических  основ  внимания  большая  заслуга  принадлежит  отечественным  физиологам  И.М. </a:t>
            </a:r>
            <a:r>
              <a:rPr lang="ru-RU" dirty="0" err="1" smtClean="0"/>
              <a:t>Сеченову,И.П</a:t>
            </a:r>
            <a:r>
              <a:rPr lang="ru-RU" dirty="0" smtClean="0"/>
              <a:t>. Павлову, А.А. Ухтомскому.</a:t>
            </a:r>
          </a:p>
          <a:p>
            <a:r>
              <a:rPr lang="ru-RU" dirty="0" smtClean="0"/>
              <a:t>Согласно  взглядам  И.М.  Сеченова, внимание  человека  имеет  рефлекторный  характер  ( всякий  рефлекс, вызывается  определенным  воздействием  внешнего  мира  и  заканчивается  закономерно  связанным  с  этим  воздействием  мышечным  движением.  Сосредоточенность  начинается  с  приспособления  рецепторов   посредством  мышечных  движений  к  лучшему  восприятию.</a:t>
            </a:r>
          </a:p>
          <a:p>
            <a:r>
              <a:rPr lang="ru-RU" dirty="0" smtClean="0"/>
              <a:t>Устойчивое , концентрированное  внимание – результат  того ,что  ребенок  научается  управлять  своими  движениями.</a:t>
            </a:r>
          </a:p>
          <a:p>
            <a:r>
              <a:rPr lang="ru-RU" dirty="0" smtClean="0"/>
              <a:t>Например:</a:t>
            </a:r>
          </a:p>
          <a:p>
            <a:r>
              <a:rPr lang="ru-RU" dirty="0" smtClean="0"/>
              <a:t>Свет  падает  на  рецептор  ребенка. Сигнал  идет  в  мозг.  В  ответ  в  мозгу  образуется  участок  активности  -  доминанта. Глаз  блуждая  в  разные  стороны  получает  различной  силы  световые  ощущения, но  сильнее  всего, когда зрительная  ось  упала  на  предмет. Мозг  ребенка    так  устроен , что  свет  чем  ярче, тем  больше  ему  нравится. При  этом  условии  ребенок  без  всякого  рассуждения  , т.е. невольно  будет  стремиться  с  помощью  хаотических  движений  удержать  глаз  в  этом  положении, в  каком  ощущении  приятнее. Глаз  двигается,  непроизвольно. История  повторяется  тысячу  раз, приобретается  опыт  и  память, и  вот  ребенок  выучивается  смотреть.</a:t>
            </a:r>
          </a:p>
          <a:p>
            <a:r>
              <a:rPr lang="ru-RU" dirty="0" smtClean="0"/>
              <a:t>Внимание  -  психологический  феномен  ,в  отношении  которого  среди  ученых  нет  единого  мнения.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31495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Отечественный  психолог  Н. Ф. Добрынин  в  своих  трудах  подчеркивает  -  внимание  есть  особый  вид  психической  деятельности, и  выражается  в  выборе  и  поддержании  различных  процессов  этой  деятельности.</a:t>
            </a:r>
          </a:p>
          <a:p>
            <a:r>
              <a:rPr lang="ru-RU" dirty="0" smtClean="0"/>
              <a:t>По  мнению  С. Л. Рубинштейна , внимание  =  это  избирательная направленность  на  тот  или  иной  объект  и  сосредоточенность  на  нем,  некая  углубленность  в  направленную  на  объект  познавательную  деятельность.</a:t>
            </a:r>
          </a:p>
          <a:p>
            <a:r>
              <a:rPr lang="ru-RU" dirty="0" smtClean="0"/>
              <a:t>П.Я.Гальперин  определяет  внимание, как  свернутое  , идеальное  и  автоматизированное  действие  контроля.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Внимание  характеризуется и рядом  свойств.</a:t>
            </a:r>
          </a:p>
          <a:p>
            <a:r>
              <a:rPr lang="ru-RU" dirty="0" smtClean="0"/>
              <a:t>С.Л. Рубинштейн  доступно  дает  объяснение  всем  свойствам  внимания.</a:t>
            </a:r>
          </a:p>
          <a:p>
            <a:r>
              <a:rPr lang="ru-RU" dirty="0" smtClean="0"/>
              <a:t>1.  Объем  внимания  - это  количество  объектов, которые человек  </a:t>
            </a:r>
          </a:p>
          <a:p>
            <a:r>
              <a:rPr lang="ru-RU" dirty="0" smtClean="0"/>
              <a:t>                                             воспринимает  одновременно  с  достаточной</a:t>
            </a:r>
          </a:p>
          <a:p>
            <a:r>
              <a:rPr lang="ru-RU" dirty="0" smtClean="0"/>
              <a:t>                                             ясностью  и  отчетливостью.</a:t>
            </a:r>
          </a:p>
          <a:p>
            <a:r>
              <a:rPr lang="ru-RU" dirty="0" smtClean="0"/>
              <a:t>2.  Устойчивость  внимания  -  это  длительное  удержание  внимания  к</a:t>
            </a:r>
          </a:p>
          <a:p>
            <a:r>
              <a:rPr lang="ru-RU" dirty="0" smtClean="0"/>
              <a:t>                                                         одному  и  тому  же  предмету  или  </a:t>
            </a:r>
          </a:p>
          <a:p>
            <a:r>
              <a:rPr lang="ru-RU" dirty="0" smtClean="0"/>
              <a:t>                                                          деятельности.</a:t>
            </a:r>
          </a:p>
          <a:p>
            <a:r>
              <a:rPr lang="ru-RU" dirty="0" smtClean="0"/>
              <a:t>3.  Интенсивность  внимания  -  характеризуется  значительно  большой</a:t>
            </a:r>
          </a:p>
          <a:p>
            <a:r>
              <a:rPr lang="ru-RU" dirty="0" smtClean="0"/>
              <a:t>                                                            затратой  нервной  энергии  при  </a:t>
            </a:r>
            <a:r>
              <a:rPr lang="ru-RU" dirty="0" err="1" smtClean="0"/>
              <a:t>выпол</a:t>
            </a:r>
            <a:r>
              <a:rPr lang="ru-RU" dirty="0" smtClean="0"/>
              <a:t>-</a:t>
            </a:r>
          </a:p>
          <a:p>
            <a:r>
              <a:rPr lang="ru-RU" dirty="0" smtClean="0"/>
              <a:t>                                                            нении   данного  вида  деятельности.</a:t>
            </a:r>
          </a:p>
          <a:p>
            <a:r>
              <a:rPr lang="ru-RU" dirty="0" smtClean="0"/>
              <a:t>4.  Концентрация  внимания  -  это  степень  сосредоточения,  когда  оно  </a:t>
            </a:r>
          </a:p>
          <a:p>
            <a:r>
              <a:rPr lang="ru-RU" dirty="0" smtClean="0"/>
              <a:t>                                                           Направлено  на  какой  -  либо  один  </a:t>
            </a:r>
          </a:p>
          <a:p>
            <a:r>
              <a:rPr lang="ru-RU" dirty="0" smtClean="0"/>
              <a:t>                                                            объект  или  вид  деятельности  и  не</a:t>
            </a:r>
          </a:p>
          <a:p>
            <a:r>
              <a:rPr lang="ru-RU" dirty="0" smtClean="0"/>
              <a:t>                                                             распространяется  на  другие.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5.   Распределение  внимания  -  это  способность  человека  одновременно</a:t>
            </a:r>
          </a:p>
          <a:p>
            <a:r>
              <a:rPr lang="ru-RU" dirty="0" smtClean="0"/>
              <a:t>                                                              удерживать  в  центре  внимания  </a:t>
            </a:r>
            <a:r>
              <a:rPr lang="ru-RU" dirty="0" err="1" smtClean="0"/>
              <a:t>опреде</a:t>
            </a:r>
            <a:r>
              <a:rPr lang="ru-RU" dirty="0" smtClean="0"/>
              <a:t>-</a:t>
            </a:r>
          </a:p>
          <a:p>
            <a:r>
              <a:rPr lang="ru-RU" dirty="0" smtClean="0"/>
              <a:t>                                                               ленное  число  объектов. Это  </a:t>
            </a:r>
            <a:r>
              <a:rPr lang="ru-RU" dirty="0" err="1" smtClean="0"/>
              <a:t>возмож</a:t>
            </a:r>
            <a:r>
              <a:rPr lang="ru-RU" dirty="0" smtClean="0"/>
              <a:t>  -</a:t>
            </a:r>
          </a:p>
          <a:p>
            <a:r>
              <a:rPr lang="ru-RU" dirty="0" smtClean="0"/>
              <a:t>                                                                </a:t>
            </a:r>
            <a:r>
              <a:rPr lang="ru-RU" dirty="0" err="1" smtClean="0"/>
              <a:t>ность</a:t>
            </a:r>
            <a:r>
              <a:rPr lang="ru-RU" dirty="0" smtClean="0"/>
              <a:t>   одновременно  успешно  </a:t>
            </a:r>
            <a:r>
              <a:rPr lang="ru-RU" dirty="0" err="1" smtClean="0"/>
              <a:t>выпол</a:t>
            </a:r>
            <a:r>
              <a:rPr lang="ru-RU" dirty="0" smtClean="0"/>
              <a:t> –</a:t>
            </a:r>
          </a:p>
          <a:p>
            <a:r>
              <a:rPr lang="ru-RU" dirty="0" smtClean="0"/>
              <a:t>                                                                </a:t>
            </a:r>
            <a:r>
              <a:rPr lang="ru-RU" dirty="0" err="1" smtClean="0"/>
              <a:t>нять</a:t>
            </a:r>
            <a:r>
              <a:rPr lang="ru-RU" dirty="0" smtClean="0"/>
              <a:t>   два  и  более  различных  вида  де-</a:t>
            </a:r>
          </a:p>
          <a:p>
            <a:r>
              <a:rPr lang="ru-RU" dirty="0" smtClean="0"/>
              <a:t>                                                                 </a:t>
            </a:r>
            <a:r>
              <a:rPr lang="ru-RU" dirty="0" err="1" smtClean="0"/>
              <a:t>ятельности</a:t>
            </a:r>
            <a:r>
              <a:rPr lang="ru-RU" dirty="0" smtClean="0"/>
              <a:t> ( или  нескольких  действий). 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6. Переключение  внимания  -  это  сознательное  и  осмысленное  пере –</a:t>
            </a:r>
          </a:p>
          <a:p>
            <a:r>
              <a:rPr lang="ru-RU" dirty="0" smtClean="0"/>
              <a:t>                                                            </a:t>
            </a:r>
            <a:r>
              <a:rPr lang="ru-RU" dirty="0" err="1" smtClean="0"/>
              <a:t>мещение</a:t>
            </a:r>
            <a:r>
              <a:rPr lang="ru-RU" dirty="0" smtClean="0"/>
              <a:t>  внимания  с  одного  объекта</a:t>
            </a:r>
          </a:p>
          <a:p>
            <a:r>
              <a:rPr lang="ru-RU" dirty="0" smtClean="0"/>
              <a:t>                                                             на  другой  или  с  одной  деятельности</a:t>
            </a:r>
          </a:p>
          <a:p>
            <a:r>
              <a:rPr lang="ru-RU" dirty="0" smtClean="0"/>
              <a:t>                                                              на  другую  в связи  с  постановкой  но –</a:t>
            </a:r>
          </a:p>
          <a:p>
            <a:r>
              <a:rPr lang="ru-RU" dirty="0" smtClean="0"/>
              <a:t>                                                            вой  задачи. </a:t>
            </a:r>
          </a:p>
          <a:p>
            <a:r>
              <a:rPr lang="ru-RU" dirty="0" smtClean="0"/>
              <a:t>7.Колебания  внимания  -  выражаются  в  периодической  смене  </a:t>
            </a:r>
            <a:r>
              <a:rPr lang="ru-RU" dirty="0" err="1" smtClean="0"/>
              <a:t>объек</a:t>
            </a:r>
            <a:r>
              <a:rPr lang="ru-RU" dirty="0" smtClean="0"/>
              <a:t>-</a:t>
            </a:r>
          </a:p>
          <a:p>
            <a:r>
              <a:rPr lang="ru-RU" dirty="0" smtClean="0"/>
              <a:t>                                                   </a:t>
            </a:r>
            <a:r>
              <a:rPr lang="ru-RU" dirty="0" err="1" smtClean="0"/>
              <a:t>тов</a:t>
            </a:r>
            <a:r>
              <a:rPr lang="ru-RU" dirty="0" smtClean="0"/>
              <a:t>, на  которые  оно  обращается.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Внимание  имеет  и  свои  виды:</a:t>
            </a:r>
          </a:p>
          <a:p>
            <a:r>
              <a:rPr lang="ru-RU" dirty="0" smtClean="0"/>
              <a:t>Непроизвольное  внимание  ,произвольное  внимание, </a:t>
            </a:r>
            <a:r>
              <a:rPr lang="ru-RU" dirty="0" err="1" smtClean="0"/>
              <a:t>послепроизвольное</a:t>
            </a:r>
            <a:r>
              <a:rPr lang="ru-RU" dirty="0" smtClean="0"/>
              <a:t>  внимание.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НЕПРОИЗВОЛЬНОЕ  внимание  -  характеризуется  ярко  выраженным  ориентировочным  или  исследовательским  рефлексом , мы  автоматически  включаемся  в  восприятие  окружающих  нас  предметов  и  явлений;  возникает в результате непосредственного воздействия </a:t>
            </a:r>
            <a:r>
              <a:rPr lang="ru-RU" dirty="0" err="1" smtClean="0"/>
              <a:t>раздрожителей</a:t>
            </a:r>
            <a:r>
              <a:rPr lang="ru-RU" dirty="0" smtClean="0"/>
              <a:t> первой сигнальной системы, которые создают в коре полушарий участок возбуждения - </a:t>
            </a:r>
            <a:r>
              <a:rPr lang="ru-RU" dirty="0" err="1" smtClean="0"/>
              <a:t>доминанто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Вызывается силой </a:t>
            </a:r>
            <a:r>
              <a:rPr lang="ru-RU" dirty="0" err="1" smtClean="0"/>
              <a:t>раздрожителя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яркий  свет                                                            </a:t>
            </a:r>
          </a:p>
          <a:p>
            <a:r>
              <a:rPr lang="ru-RU" dirty="0" smtClean="0"/>
              <a:t>эмоции                  </a:t>
            </a:r>
          </a:p>
          <a:p>
            <a:r>
              <a:rPr lang="ru-RU" dirty="0" smtClean="0"/>
              <a:t>громкий  звук</a:t>
            </a:r>
          </a:p>
          <a:p>
            <a:r>
              <a:rPr lang="ru-RU" dirty="0" smtClean="0"/>
              <a:t>сильный  запах</a:t>
            </a:r>
          </a:p>
          <a:p>
            <a:r>
              <a:rPr lang="ru-RU" dirty="0" smtClean="0"/>
              <a:t>движение</a:t>
            </a:r>
          </a:p>
          <a:p>
            <a:r>
              <a:rPr lang="ru-RU" dirty="0" smtClean="0"/>
              <a:t>изменения  в  предметах</a:t>
            </a:r>
          </a:p>
          <a:p>
            <a:r>
              <a:rPr lang="ru-RU" dirty="0" smtClean="0"/>
              <a:t>контрастность</a:t>
            </a:r>
          </a:p>
          <a:p>
            <a:r>
              <a:rPr lang="ru-RU" dirty="0" smtClean="0"/>
              <a:t>внезапность</a:t>
            </a:r>
          </a:p>
          <a:p>
            <a:r>
              <a:rPr lang="ru-RU" dirty="0" smtClean="0"/>
              <a:t>внезапно  наступившая  тишина</a:t>
            </a:r>
          </a:p>
          <a:p>
            <a:r>
              <a:rPr lang="ru-RU" dirty="0" smtClean="0"/>
              <a:t>потребности</a:t>
            </a:r>
          </a:p>
          <a:p>
            <a:r>
              <a:rPr lang="ru-RU" dirty="0" smtClean="0"/>
              <a:t>интерес</a:t>
            </a:r>
          </a:p>
          <a:p>
            <a:r>
              <a:rPr lang="ru-RU" dirty="0" smtClean="0"/>
              <a:t>чувства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ПРОИЗВОЛЬНОЕ  внимание  -  принимает  участие  воля ; управляется  сознательной  целью ; характерно  наличие  задачи , которая  побуждает  к  сосредоточенности.</a:t>
            </a:r>
          </a:p>
          <a:p>
            <a:r>
              <a:rPr lang="ru-RU" dirty="0" smtClean="0"/>
              <a:t>Причины  произвольного  внимания  по  своему  происхождению  социальные ;  оно  не  созревает  в  организме , а  формируется  у  ребенка  при  его  общении  со  взрослыми.</a:t>
            </a:r>
          </a:p>
          <a:p>
            <a:r>
              <a:rPr lang="ru-RU" dirty="0" smtClean="0"/>
              <a:t>    Существует  тесная  связь  произвольного  внимания  и  речи.</a:t>
            </a:r>
          </a:p>
          <a:p>
            <a:r>
              <a:rPr lang="ru-RU" dirty="0" smtClean="0"/>
              <a:t>   Произвольное  внимание  ,  есть  результат  сложного  взаимодействия  двух  сигнальных  систем  при  ведущей ,   направляющей роли  второй  сигнальной  системы, т.е.  при  направляющей  роли  слова.</a:t>
            </a:r>
          </a:p>
          <a:p>
            <a:r>
              <a:rPr lang="ru-RU" dirty="0" smtClean="0"/>
              <a:t>     Работоспособность  человека  зависит  прежде  всего  от  умения  </a:t>
            </a:r>
            <a:r>
              <a:rPr lang="ru-RU" dirty="0" err="1" smtClean="0"/>
              <a:t>мобилизировать</a:t>
            </a:r>
            <a:r>
              <a:rPr lang="ru-RU" dirty="0" smtClean="0"/>
              <a:t>   произвольное  внимание.</a:t>
            </a:r>
          </a:p>
          <a:p>
            <a:r>
              <a:rPr lang="ru-RU" dirty="0" smtClean="0"/>
              <a:t>     Исторически  этот  вид внимания  возник  в  результате  труда  человека.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Характеристики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 -  целенаправленность</a:t>
            </a:r>
          </a:p>
          <a:p>
            <a:r>
              <a:rPr lang="ru-RU" dirty="0" smtClean="0"/>
              <a:t>-   организационный  характер</a:t>
            </a:r>
          </a:p>
          <a:p>
            <a:r>
              <a:rPr lang="ru-RU" dirty="0" smtClean="0"/>
              <a:t>-   устойчивость                   </a:t>
            </a:r>
          </a:p>
          <a:p>
            <a:r>
              <a:rPr lang="ru-RU" dirty="0" smtClean="0"/>
              <a:t>  Причины ,которые  обуславливают  произвольное  внимание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 -  интересы  человека;</a:t>
            </a:r>
          </a:p>
          <a:p>
            <a:r>
              <a:rPr lang="ru-RU" dirty="0" smtClean="0"/>
              <a:t>-  осознание  долга  и обязанности ;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Все  конкретные  акты  внимания  -  это  результат  формирования  новых  умственных  действий.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ПОСЛЕПРОИЗВОЛЬНОЕ  внимание  -  необходима  сознательная  цель, требуется  первоначальное  волевое  усилие,  но  впоследствии  человек  как  бы  « входит «  в  работу :  для  него  становится  интересным  и  значительным  содержание  и  процесс  деятельности, а  не  только  ее  результат.</a:t>
            </a:r>
          </a:p>
          <a:p>
            <a:r>
              <a:rPr lang="ru-RU" dirty="0" smtClean="0"/>
              <a:t>   </a:t>
            </a:r>
            <a:r>
              <a:rPr lang="ru-RU" dirty="0" err="1" smtClean="0"/>
              <a:t>Послепроизвольное</a:t>
            </a:r>
            <a:r>
              <a:rPr lang="ru-RU" dirty="0" smtClean="0"/>
              <a:t>  внимание  характеризуется  напряженной  интенсивностью  умственной  деятельности,  длительной, высокой  производительностью  труда.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940</Words>
  <Application>Microsoft Office PowerPoint</Application>
  <PresentationFormat>Экран (4:3)</PresentationFormat>
  <Paragraphs>169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Приёмы формирования внимания  у младших школьников</vt:lpstr>
      <vt:lpstr>Презентация PowerPoint</vt:lpstr>
      <vt:lpstr>Содержание.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урока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Приёмы формирования внимания у младших школьников</dc:title>
  <dc:creator>ASUS</dc:creator>
  <cp:lastModifiedBy>Пользователь</cp:lastModifiedBy>
  <cp:revision>16</cp:revision>
  <dcterms:created xsi:type="dcterms:W3CDTF">2021-08-26T09:36:39Z</dcterms:created>
  <dcterms:modified xsi:type="dcterms:W3CDTF">2021-09-09T14:09:06Z</dcterms:modified>
</cp:coreProperties>
</file>