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4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7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50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93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90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73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56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5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6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2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9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6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9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7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9EBB-4797-4841-A2B7-E72851D813A1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339308-8CB8-40DC-B974-1B33D649F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26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076D1-8A84-4122-A911-F210714D0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1" y="1280161"/>
            <a:ext cx="9523412" cy="2148839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Система работы с одарёнными детьми на уроках биологии и во внеурочное время.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118576-9052-4B95-BD79-155A051BD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ru-RU" sz="7200" dirty="0"/>
          </a:p>
          <a:p>
            <a:pPr algn="ctr"/>
            <a:r>
              <a:rPr lang="ru-RU" sz="2500" dirty="0"/>
              <a:t>2021г</a:t>
            </a:r>
          </a:p>
          <a:p>
            <a:pPr algn="r"/>
            <a:endParaRPr lang="ru-RU" sz="7200" dirty="0"/>
          </a:p>
          <a:p>
            <a:pPr algn="r"/>
            <a:endParaRPr lang="ru-RU" sz="7200" dirty="0"/>
          </a:p>
          <a:p>
            <a:pPr algn="r"/>
            <a:endParaRPr lang="ru-RU" sz="7200" dirty="0"/>
          </a:p>
          <a:p>
            <a:pPr algn="r"/>
            <a:endParaRPr lang="ru-RU" sz="7200" dirty="0"/>
          </a:p>
          <a:p>
            <a:pPr algn="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692140-C274-4454-8265-1E39FDD4690B}"/>
              </a:ext>
            </a:extLst>
          </p:cNvPr>
          <p:cNvSpPr/>
          <p:nvPr/>
        </p:nvSpPr>
        <p:spPr>
          <a:xfrm>
            <a:off x="7634288" y="3962399"/>
            <a:ext cx="3749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Учитель биологии МБОУ</a:t>
            </a:r>
          </a:p>
          <a:p>
            <a:pPr algn="r"/>
            <a:r>
              <a:rPr lang="ru-RU" dirty="0"/>
              <a:t>«</a:t>
            </a:r>
            <a:r>
              <a:rPr lang="ru-RU" dirty="0" err="1"/>
              <a:t>Тиличетская</a:t>
            </a:r>
            <a:r>
              <a:rPr lang="ru-RU" dirty="0"/>
              <a:t> СШ»</a:t>
            </a:r>
          </a:p>
          <a:p>
            <a:pPr algn="r"/>
            <a:r>
              <a:rPr lang="ru-RU" dirty="0" err="1"/>
              <a:t>Бородейка</a:t>
            </a:r>
            <a:r>
              <a:rPr lang="ru-RU" dirty="0"/>
              <a:t> А.В.</a:t>
            </a:r>
          </a:p>
        </p:txBody>
      </p:sp>
    </p:spTree>
    <p:extLst>
      <p:ext uri="{BB962C8B-B14F-4D97-AF65-F5344CB8AC3E}">
        <p14:creationId xmlns:p14="http://schemas.microsoft.com/office/powerpoint/2010/main" val="368744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A241-E89B-4730-9980-5F87BB94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/>
              <a:t>Этапы реализации моей деятельности с одаренными детьми в области биологии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34DDB-9559-4113-AD6E-5E2F1C65B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400" b="1" dirty="0"/>
              <a:t>1 этап </a:t>
            </a:r>
            <a:r>
              <a:rPr lang="ru-RU" sz="2400" dirty="0"/>
              <a:t>– Подготовительный – сентябрь-октябрь 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2 этап </a:t>
            </a:r>
            <a:r>
              <a:rPr lang="ru-RU" sz="2400" dirty="0"/>
              <a:t>– Практический – ноябрь-апрель 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3 этап - </a:t>
            </a:r>
            <a:r>
              <a:rPr lang="ru-RU" sz="2400" dirty="0"/>
              <a:t>Рефлексивно-аналитический - май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4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7BB22-E9DC-41D8-A9FB-184EBD63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08061"/>
          </a:xfrm>
        </p:spPr>
        <p:txBody>
          <a:bodyPr>
            <a:noAutofit/>
          </a:bodyPr>
          <a:lstStyle/>
          <a:p>
            <a:r>
              <a:rPr lang="ru-RU" sz="2800" b="1" u="sng" dirty="0"/>
              <a:t>План работы с одаренными обучающимися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75CB15-4261-41CC-9B6B-B494C66D06F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408388"/>
              </p:ext>
            </p:extLst>
          </p:nvPr>
        </p:nvGraphicFramePr>
        <p:xfrm>
          <a:off x="838200" y="1533378"/>
          <a:ext cx="5181600" cy="4192449"/>
        </p:xfrm>
        <a:graphic>
          <a:graphicData uri="http://schemas.openxmlformats.org/drawingml/2006/table">
            <a:tbl>
              <a:tblPr firstRow="1" firstCol="1" bandRow="1"/>
              <a:tblGrid>
                <a:gridCol w="289100">
                  <a:extLst>
                    <a:ext uri="{9D8B030D-6E8A-4147-A177-3AD203B41FA5}">
                      <a16:colId xmlns:a16="http://schemas.microsoft.com/office/drawing/2014/main" val="3271281468"/>
                    </a:ext>
                  </a:extLst>
                </a:gridCol>
                <a:gridCol w="3164939">
                  <a:extLst>
                    <a:ext uri="{9D8B030D-6E8A-4147-A177-3AD203B41FA5}">
                      <a16:colId xmlns:a16="http://schemas.microsoft.com/office/drawing/2014/main" val="375835553"/>
                    </a:ext>
                  </a:extLst>
                </a:gridCol>
                <a:gridCol w="1727561">
                  <a:extLst>
                    <a:ext uri="{9D8B030D-6E8A-4147-A177-3AD203B41FA5}">
                      <a16:colId xmlns:a16="http://schemas.microsoft.com/office/drawing/2014/main" val="1183327416"/>
                    </a:ext>
                  </a:extLst>
                </a:gridCol>
              </a:tblGrid>
              <a:tr h="2978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67728"/>
                  </a:ext>
                </a:extLst>
              </a:tr>
              <a:tr h="964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банка данных учащихся, имеющих высокий уровень учебно-познавательной деятельности.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32786"/>
                  </a:ext>
                </a:extLst>
              </a:tr>
              <a:tr h="1298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одаренных детей. Проведение диагностик по выявлению степени одаренности, уровня развития интеллектуальных возможностей учащихся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570277"/>
                  </a:ext>
                </a:extLst>
              </a:tr>
              <a:tr h="1631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индивидуализации, дифференциации учебной нагрузки учащихся в зависимости от уровня развития их познавательной сферы, мыслительных процессов.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900785"/>
                  </a:ext>
                </a:extLst>
              </a:tr>
            </a:tbl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7E1735B-BE25-405D-AB1A-C9AAA4CB01E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93552"/>
              </p:ext>
            </p:extLst>
          </p:nvPr>
        </p:nvGraphicFramePr>
        <p:xfrm>
          <a:off x="6172200" y="1533378"/>
          <a:ext cx="5181600" cy="4192451"/>
        </p:xfrm>
        <a:graphic>
          <a:graphicData uri="http://schemas.openxmlformats.org/drawingml/2006/table">
            <a:tbl>
              <a:tblPr firstRow="1" firstCol="1" bandRow="1"/>
              <a:tblGrid>
                <a:gridCol w="289100">
                  <a:extLst>
                    <a:ext uri="{9D8B030D-6E8A-4147-A177-3AD203B41FA5}">
                      <a16:colId xmlns:a16="http://schemas.microsoft.com/office/drawing/2014/main" val="3754061947"/>
                    </a:ext>
                  </a:extLst>
                </a:gridCol>
                <a:gridCol w="3164939">
                  <a:extLst>
                    <a:ext uri="{9D8B030D-6E8A-4147-A177-3AD203B41FA5}">
                      <a16:colId xmlns:a16="http://schemas.microsoft.com/office/drawing/2014/main" val="3674067110"/>
                    </a:ext>
                  </a:extLst>
                </a:gridCol>
                <a:gridCol w="1727561">
                  <a:extLst>
                    <a:ext uri="{9D8B030D-6E8A-4147-A177-3AD203B41FA5}">
                      <a16:colId xmlns:a16="http://schemas.microsoft.com/office/drawing/2014/main" val="1307195190"/>
                    </a:ext>
                  </a:extLst>
                </a:gridCol>
              </a:tblGrid>
              <a:tr h="631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школьников в предметных олимпиадах, конкурсах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948219"/>
                  </a:ext>
                </a:extLst>
              </a:tr>
              <a:tr h="631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консультаций, дополнительных занятий для мотивированных учащихся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регулярно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69974"/>
                  </a:ext>
                </a:extLst>
              </a:tr>
              <a:tr h="2298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планов индивидуальной работы с детьми;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проведения занятий с детьми; </a:t>
                      </a:r>
                      <a:endParaRPr lang="ru-RU" sz="900">
                        <a:effectLst/>
                        <a:latin typeface="Symbol" panose="05050102010706020507" pitchFamily="18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отработка форм, методов, приёмов работы;</a:t>
                      </a:r>
                      <a:endParaRPr lang="ru-RU" sz="900">
                        <a:effectLst/>
                        <a:latin typeface="Symbol" panose="05050102010706020507" pitchFamily="18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мониторинга результативности работы с одарёнными детьми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еженедельно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983549"/>
                  </a:ext>
                </a:extLst>
              </a:tr>
              <a:tr h="631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работы с одаренными учащимися, перспективы в работе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70" marR="58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70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54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86E3F-41F2-4530-B081-B52C1638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Ожидаемые 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05388-F620-4678-BC2A-9EED43326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2120"/>
            <a:ext cx="8915400" cy="4008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•	положительная динамика результативности участия обучающихся в олимпиадах, научно-практических конференциях, конкурсах разного уровня;</a:t>
            </a:r>
          </a:p>
          <a:p>
            <a:pPr marL="0" indent="0">
              <a:buNone/>
            </a:pPr>
            <a:r>
              <a:rPr lang="ru-RU" sz="2400" dirty="0"/>
              <a:t>•	развитие творческих и умственных способностей ученика;</a:t>
            </a:r>
          </a:p>
          <a:p>
            <a:pPr marL="0" indent="0">
              <a:buNone/>
            </a:pPr>
            <a:r>
              <a:rPr lang="ru-RU" sz="2400" dirty="0"/>
              <a:t>•	устойчивый интерес к биологии, желание самостоятельно работать и проявлять творческий подход при решении поставленных задач;</a:t>
            </a:r>
          </a:p>
          <a:p>
            <a:pPr marL="0" indent="0">
              <a:buNone/>
            </a:pPr>
            <a:r>
              <a:rPr lang="ru-RU" sz="2400" dirty="0"/>
              <a:t>•	участие в олимпиадах и достижение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8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9FF6C-56E5-4751-82D2-A25D2FC3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7C43D1-1A15-493B-ABEE-6CC5D6229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dirty="0"/>
              <a:t>Система работы с одаренными обучающимися способствует увеличению числа детей с интеллектуальной и творческой одаренностью, а также предполагает развитие исследовательской деятельности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417590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3B000-7487-4DBC-91EA-90099092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97480"/>
            <a:ext cx="8911687" cy="8686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744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CD76-F6CC-487E-879A-4EBCAC1D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/>
              <a:t>Актуальность проблемы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74D0F-2586-445B-8A29-A83883E6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/>
              <a:t>Талантливые, одарённые люди являются мощным ресурсом общественного развития. Они способны обеспечить нашей стране   социальное, культурное и духовно-нравственное преображение. Поэтому забота об одарённых детях сегодня – это забота о развитии науки, культуры и социальной жизни России в будущем.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89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4BA7C-BCF1-45DF-8AC9-DC00F4EF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916179-614C-40BA-A155-E5699EC8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400" dirty="0"/>
              <a:t>Развитие у обучающихся интереса к олимпиадной, проектной, исследовательской деятельности, способности мыслить творчески, а также закрепить в обучающихся уверенность в себе и своих знаниях.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10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DCEF1-EB5B-485A-80F9-B80CD62C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Задачи:</a:t>
            </a:r>
            <a:endParaRPr lang="ru-RU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AE86A-8E8C-4776-B3F6-A161BEC41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2560"/>
            <a:ext cx="8915400" cy="4983480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выявить способных и одаренных детей, проявляющих интерес к предмету;</a:t>
            </a:r>
          </a:p>
          <a:p>
            <a:pPr lvl="0"/>
            <a:r>
              <a:rPr lang="ru-RU" sz="2000" dirty="0"/>
              <a:t>формирование устойчивого мотива к учебной и творческой деятельности;</a:t>
            </a:r>
          </a:p>
          <a:p>
            <a:pPr lvl="0"/>
            <a:r>
              <a:rPr lang="ru-RU" sz="2000" dirty="0"/>
              <a:t>овладение элементами исследовательской деятельности;</a:t>
            </a:r>
          </a:p>
          <a:p>
            <a:pPr lvl="0"/>
            <a:r>
              <a:rPr lang="ru-RU" sz="2000" dirty="0"/>
              <a:t>развитие творческой и исследовательской активности обучающихся;</a:t>
            </a:r>
          </a:p>
          <a:p>
            <a:pPr lvl="0"/>
            <a:r>
              <a:rPr lang="ru-RU" sz="2000" dirty="0"/>
              <a:t>развитие навыков общения и взаимодействия со сверстниками в процессе исследовательской деятельности;</a:t>
            </a:r>
          </a:p>
          <a:p>
            <a:pPr lvl="0"/>
            <a:r>
              <a:rPr lang="ru-RU" sz="2000" dirty="0"/>
              <a:t>использовать индивидуальный подход в работе с одаренными обучающимися на уроках биологии и во внеурочное время с учетом возрастных и индивидуальных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20613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324A32-BD17-4E65-A6D4-E5FA95DB0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8806"/>
            <a:ext cx="5181600" cy="5178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/>
              <a:t>Направления работы: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	работа с одаренными и способными обучающимися на уроках биологии;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	внеклассная работа.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F7F7D4-1743-4D3D-A3AD-4EAEE5CC8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98806"/>
            <a:ext cx="5181600" cy="5178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/>
              <a:t>Методы работы:</a:t>
            </a:r>
          </a:p>
          <a:p>
            <a:pPr algn="ctr"/>
            <a:r>
              <a:rPr lang="ru-RU" dirty="0"/>
              <a:t>          тестирование;</a:t>
            </a:r>
          </a:p>
          <a:p>
            <a:pPr marL="0" indent="0">
              <a:buNone/>
            </a:pPr>
            <a:endParaRPr lang="ru-RU" dirty="0"/>
          </a:p>
          <a:p>
            <a:pPr algn="ctr"/>
            <a:r>
              <a:rPr lang="ru-RU" dirty="0"/>
              <a:t>собеседование;</a:t>
            </a:r>
          </a:p>
          <a:p>
            <a:pPr marL="0" indent="0">
              <a:buNone/>
            </a:pPr>
            <a:endParaRPr lang="ru-RU" dirty="0"/>
          </a:p>
          <a:p>
            <a:pPr algn="ctr"/>
            <a:r>
              <a:rPr lang="ru-RU" dirty="0"/>
              <a:t>творческие работы;</a:t>
            </a:r>
          </a:p>
          <a:p>
            <a:pPr marL="0" indent="0">
              <a:buNone/>
            </a:pPr>
            <a:endParaRPr lang="ru-RU" dirty="0"/>
          </a:p>
          <a:p>
            <a:pPr algn="ctr"/>
            <a:r>
              <a:rPr lang="ru-RU" dirty="0"/>
              <a:t>проектный метод.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59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E0DE-B2DD-4806-989E-9C836F4A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Формы работы: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FCA0E-25D0-4333-8001-5F621EDE0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440"/>
            <a:ext cx="8915400" cy="429578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•	урочная форма обучения с использованием системы заданий повышенной сложности;</a:t>
            </a:r>
          </a:p>
          <a:p>
            <a:pPr marL="0" indent="0">
              <a:buNone/>
            </a:pPr>
            <a:r>
              <a:rPr lang="ru-RU" sz="2400" dirty="0"/>
              <a:t>•	конкурсы;</a:t>
            </a:r>
          </a:p>
          <a:p>
            <a:pPr marL="0" indent="0">
              <a:buNone/>
            </a:pPr>
            <a:r>
              <a:rPr lang="ru-RU" sz="2400" dirty="0"/>
              <a:t>•	участие в олимпиадах;</a:t>
            </a:r>
          </a:p>
          <a:p>
            <a:pPr marL="0" indent="0">
              <a:buNone/>
            </a:pPr>
            <a:r>
              <a:rPr lang="ru-RU" sz="2400" dirty="0"/>
              <a:t>•	организация индивидуальных групповых занятий;</a:t>
            </a:r>
          </a:p>
          <a:p>
            <a:pPr marL="0" indent="0">
              <a:buNone/>
            </a:pPr>
            <a:r>
              <a:rPr lang="ru-RU" sz="2400" dirty="0"/>
              <a:t>•	проведение предметных недель;</a:t>
            </a:r>
          </a:p>
          <a:p>
            <a:pPr marL="0" indent="0">
              <a:buNone/>
            </a:pPr>
            <a:r>
              <a:rPr lang="ru-RU" sz="2400" dirty="0"/>
              <a:t>•	работа с электронными учебниками и ресурсами 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2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4E49D-8089-4819-A8FA-BFC9E11D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Принципы работы с одаренными детьми: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AAEC9-D9D5-4AAE-AD1E-779C84EA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340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принцип возрастания роли внеурочной деятельности одаренных обучающихся через подготовку к олимпиадам, конкурсам;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принцип усиления внимания к проблеме межпредметных связей в индивидуальной работе с обучающимися;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принцип создания условий для совместной работы учащихся при минимальной роли учителя.</a:t>
            </a:r>
          </a:p>
        </p:txBody>
      </p:sp>
    </p:spTree>
    <p:extLst>
      <p:ext uri="{BB962C8B-B14F-4D97-AF65-F5344CB8AC3E}">
        <p14:creationId xmlns:p14="http://schemas.microsoft.com/office/powerpoint/2010/main" val="100144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BE770-7E2C-4A7D-A0EB-6CF5E1FB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Содержание работы с одаренными детьми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837A0-D3E3-4E6B-8440-F444DC174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/>
              <a:t>Работа со способными и одаренными обучающимися на уроках биологии</a:t>
            </a:r>
          </a:p>
          <a:p>
            <a:pPr marL="0" indent="0">
              <a:buNone/>
            </a:pPr>
            <a:r>
              <a:rPr lang="ru-RU" dirty="0"/>
              <a:t>•	Задания на развитие логического мышления: нахождение общего, частного, промежуточного понятий; расположение понятий от более частных к более общим; нахождение обобщающего понятия для видовых; установление причинно-следственных отношений;</a:t>
            </a:r>
          </a:p>
          <a:p>
            <a:pPr marL="0" indent="0">
              <a:buNone/>
            </a:pPr>
            <a:r>
              <a:rPr lang="ru-RU" dirty="0"/>
              <a:t>•	Задания на развитие творческого мышления – выполнение творческих работ обучающимися;</a:t>
            </a:r>
          </a:p>
          <a:p>
            <a:pPr marL="0" indent="0">
              <a:buNone/>
            </a:pPr>
            <a:r>
              <a:rPr lang="ru-RU" dirty="0"/>
              <a:t>•	Задания на составление проектов – создание обучающимися проектов в результате самостоятельной деятельности;</a:t>
            </a:r>
          </a:p>
          <a:p>
            <a:pPr marL="0" indent="0">
              <a:buNone/>
            </a:pPr>
            <a:r>
              <a:rPr lang="ru-RU" dirty="0"/>
              <a:t>•	Задание на прогнозирование ситуаций.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31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589833-6F8B-4EC5-A295-2DA79F304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040" y="838200"/>
            <a:ext cx="9509760" cy="445249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Внеклассная работа с обучающимися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временных групп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Эвристические олимпиады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 олимпиадам, конкурсам, научно-практическим конференциям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6081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40</TotalTime>
  <Words>632</Words>
  <Application>Microsoft Office PowerPoint</Application>
  <PresentationFormat>Широкоэкранный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Система работы с одарёнными детьми на уроках биологии и во внеурочное время.</vt:lpstr>
      <vt:lpstr>Актуальность проблемы </vt:lpstr>
      <vt:lpstr>Цель</vt:lpstr>
      <vt:lpstr>Задачи:</vt:lpstr>
      <vt:lpstr>Презентация PowerPoint</vt:lpstr>
      <vt:lpstr>Формы работы:</vt:lpstr>
      <vt:lpstr>Принципы работы с одаренными детьми:</vt:lpstr>
      <vt:lpstr>Содержание работы с одаренными детьми</vt:lpstr>
      <vt:lpstr>Презентация PowerPoint</vt:lpstr>
      <vt:lpstr>Этапы реализации моей деятельности с одаренными детьми в области биологии</vt:lpstr>
      <vt:lpstr>План работы с одаренными обучающимися</vt:lpstr>
      <vt:lpstr>Ожидаемые результаты: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 одарёнными детьми на уроках биологии и во внеурочное время.</dc:title>
  <dc:creator>User</dc:creator>
  <cp:lastModifiedBy>User</cp:lastModifiedBy>
  <cp:revision>8</cp:revision>
  <dcterms:created xsi:type="dcterms:W3CDTF">2021-08-26T11:58:46Z</dcterms:created>
  <dcterms:modified xsi:type="dcterms:W3CDTF">2021-08-26T12:39:36Z</dcterms:modified>
</cp:coreProperties>
</file>