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7"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79" autoAdjust="0"/>
    <p:restoredTop sz="94660"/>
  </p:normalViewPr>
  <p:slideViewPr>
    <p:cSldViewPr>
      <p:cViewPr varScale="1">
        <p:scale>
          <a:sx n="68" d="100"/>
          <a:sy n="68" d="100"/>
        </p:scale>
        <p:origin x="-14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68DE92-F295-4AFD-8D10-1133E43DE644}" type="datetimeFigureOut">
              <a:rPr lang="ru-RU" smtClean="0"/>
              <a:pPr/>
              <a:t>20.11.2020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BF9B4-1310-4D57-AC20-5EC0C97F759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19BF9B4-1310-4D57-AC20-5EC0C97F759E}" type="slidenum">
              <a:rPr lang="ru-RU" smtClean="0"/>
              <a:pPr/>
              <a:t>20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20.11.2020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20.11.2020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20.11.2020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20.11.2020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20.11.2020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20.11.2020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14357"/>
            <a:ext cx="7772400" cy="2886094"/>
          </a:xfrm>
        </p:spPr>
        <p:txBody>
          <a:bodyPr>
            <a:normAutofit/>
          </a:bodyPr>
          <a:lstStyle/>
          <a:p>
            <a:r>
              <a:rPr lang="ru-RU" dirty="0" smtClean="0"/>
              <a:t>Приёмы формирования математической грамотности на уроках математики в начальных классах</a:t>
            </a:r>
            <a:endParaRPr lang="ru-RU" dirty="0"/>
          </a:p>
        </p:txBody>
      </p:sp>
      <p:sp>
        <p:nvSpPr>
          <p:cNvPr id="3" name="Подзаголовок 2"/>
          <p:cNvSpPr>
            <a:spLocks noGrp="1"/>
          </p:cNvSpPr>
          <p:nvPr>
            <p:ph type="subTitle" idx="1"/>
          </p:nvPr>
        </p:nvSpPr>
        <p:spPr/>
        <p:txBody>
          <a:bodyPr>
            <a:normAutofit/>
          </a:bodyPr>
          <a:lstStyle/>
          <a:p>
            <a:r>
              <a:rPr lang="ru-RU" sz="2800" dirty="0" smtClean="0">
                <a:solidFill>
                  <a:schemeClr val="tx1"/>
                </a:solidFill>
              </a:rPr>
              <a:t>Яковлева Г.М.</a:t>
            </a:r>
          </a:p>
          <a:p>
            <a:r>
              <a:rPr lang="ru-RU" sz="2800" dirty="0" smtClean="0">
                <a:solidFill>
                  <a:schemeClr val="tx1"/>
                </a:solidFill>
              </a:rPr>
              <a:t>учитель начальных классов</a:t>
            </a:r>
          </a:p>
          <a:p>
            <a:r>
              <a:rPr lang="ru-RU" sz="2800" dirty="0" smtClean="0">
                <a:solidFill>
                  <a:schemeClr val="tx1"/>
                </a:solidFill>
              </a:rPr>
              <a:t>МБОУ «</a:t>
            </a:r>
            <a:r>
              <a:rPr lang="ru-RU" sz="2800" dirty="0" err="1" smtClean="0">
                <a:solidFill>
                  <a:schemeClr val="tx1"/>
                </a:solidFill>
              </a:rPr>
              <a:t>Кучеровская</a:t>
            </a:r>
            <a:r>
              <a:rPr lang="ru-RU" sz="2800" dirty="0" smtClean="0">
                <a:solidFill>
                  <a:schemeClr val="tx1"/>
                </a:solidFill>
              </a:rPr>
              <a:t> СШ»</a:t>
            </a:r>
            <a:endParaRPr lang="ru-RU"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t>Собери слово</a:t>
            </a:r>
            <a:endParaRPr lang="ru-RU" sz="4000" dirty="0"/>
          </a:p>
        </p:txBody>
      </p:sp>
      <p:sp>
        <p:nvSpPr>
          <p:cNvPr id="3" name="Содержимое 2"/>
          <p:cNvSpPr>
            <a:spLocks noGrp="1"/>
          </p:cNvSpPr>
          <p:nvPr>
            <p:ph idx="1"/>
          </p:nvPr>
        </p:nvSpPr>
        <p:spPr/>
        <p:txBody>
          <a:bodyPr>
            <a:normAutofit fontScale="92500" lnSpcReduction="10000"/>
          </a:bodyPr>
          <a:lstStyle/>
          <a:p>
            <a:pPr>
              <a:buNone/>
            </a:pPr>
            <a:r>
              <a:rPr lang="ru-RU" dirty="0" smtClean="0"/>
              <a:t>     Ученикам  предлагался комплект слов, в которых буквы перепутаны местами. Нужно восстановить типичный порядок слов.</a:t>
            </a:r>
          </a:p>
          <a:p>
            <a:pPr>
              <a:buNone/>
            </a:pPr>
            <a:r>
              <a:rPr lang="ru-RU" dirty="0" smtClean="0"/>
              <a:t>·        </a:t>
            </a:r>
            <a:r>
              <a:rPr lang="ru-RU" dirty="0" smtClean="0">
                <a:solidFill>
                  <a:srgbClr val="0070C0"/>
                </a:solidFill>
              </a:rPr>
              <a:t>УМАСМ –</a:t>
            </a:r>
            <a:r>
              <a:rPr lang="ru-RU" dirty="0" smtClean="0"/>
              <a:t> </a:t>
            </a:r>
            <a:r>
              <a:rPr lang="ru-RU" dirty="0" smtClean="0">
                <a:solidFill>
                  <a:schemeClr val="accent2"/>
                </a:solidFill>
              </a:rPr>
              <a:t>(сумма)</a:t>
            </a:r>
          </a:p>
          <a:p>
            <a:pPr>
              <a:buNone/>
            </a:pPr>
            <a:r>
              <a:rPr lang="ru-RU" dirty="0" smtClean="0"/>
              <a:t>·        </a:t>
            </a:r>
            <a:r>
              <a:rPr lang="ru-RU" dirty="0" smtClean="0">
                <a:solidFill>
                  <a:srgbClr val="0070C0"/>
                </a:solidFill>
              </a:rPr>
              <a:t>АЕМОСЛАГЕ – </a:t>
            </a:r>
            <a:r>
              <a:rPr lang="ru-RU" dirty="0" smtClean="0"/>
              <a:t> </a:t>
            </a:r>
            <a:r>
              <a:rPr lang="ru-RU" dirty="0" smtClean="0">
                <a:solidFill>
                  <a:schemeClr val="accent2"/>
                </a:solidFill>
              </a:rPr>
              <a:t>(слагаемое)</a:t>
            </a:r>
          </a:p>
          <a:p>
            <a:pPr>
              <a:buNone/>
            </a:pPr>
            <a:r>
              <a:rPr lang="ru-RU" dirty="0" smtClean="0"/>
              <a:t>·        </a:t>
            </a:r>
            <a:r>
              <a:rPr lang="ru-RU" dirty="0" smtClean="0">
                <a:solidFill>
                  <a:srgbClr val="0070C0"/>
                </a:solidFill>
              </a:rPr>
              <a:t>ЧИТАВЫЕМОЕ</a:t>
            </a:r>
            <a:r>
              <a:rPr lang="ru-RU" dirty="0" smtClean="0"/>
              <a:t> </a:t>
            </a:r>
            <a:r>
              <a:rPr lang="ru-RU" dirty="0" smtClean="0">
                <a:solidFill>
                  <a:srgbClr val="0070C0"/>
                </a:solidFill>
              </a:rPr>
              <a:t>–</a:t>
            </a:r>
            <a:r>
              <a:rPr lang="ru-RU" dirty="0" smtClean="0"/>
              <a:t> </a:t>
            </a:r>
            <a:r>
              <a:rPr lang="ru-RU" dirty="0" smtClean="0">
                <a:solidFill>
                  <a:schemeClr val="accent2"/>
                </a:solidFill>
              </a:rPr>
              <a:t>(вычитаемое)</a:t>
            </a:r>
          </a:p>
          <a:p>
            <a:pPr>
              <a:buNone/>
            </a:pPr>
            <a:r>
              <a:rPr lang="ru-RU" dirty="0" smtClean="0"/>
              <a:t>·        </a:t>
            </a:r>
            <a:r>
              <a:rPr lang="ru-RU" dirty="0" smtClean="0">
                <a:solidFill>
                  <a:srgbClr val="0070C0"/>
                </a:solidFill>
              </a:rPr>
              <a:t>КРАТВАД –</a:t>
            </a:r>
            <a:r>
              <a:rPr lang="ru-RU" dirty="0" smtClean="0"/>
              <a:t> </a:t>
            </a:r>
            <a:r>
              <a:rPr lang="ru-RU" dirty="0" smtClean="0">
                <a:solidFill>
                  <a:schemeClr val="accent2"/>
                </a:solidFill>
              </a:rPr>
              <a:t>(квадрат)</a:t>
            </a:r>
          </a:p>
          <a:p>
            <a:pPr>
              <a:buNone/>
            </a:pPr>
            <a:r>
              <a:rPr lang="ru-RU" dirty="0" smtClean="0"/>
              <a:t>·        </a:t>
            </a:r>
            <a:r>
              <a:rPr lang="ru-RU" dirty="0" smtClean="0">
                <a:solidFill>
                  <a:srgbClr val="0070C0"/>
                </a:solidFill>
              </a:rPr>
              <a:t>УГОТЬРЕНИК</a:t>
            </a:r>
            <a:r>
              <a:rPr lang="ru-RU" dirty="0" smtClean="0"/>
              <a:t> </a:t>
            </a:r>
            <a:r>
              <a:rPr lang="ru-RU" dirty="0" smtClean="0">
                <a:solidFill>
                  <a:srgbClr val="0070C0"/>
                </a:solidFill>
              </a:rPr>
              <a:t>–</a:t>
            </a:r>
            <a:r>
              <a:rPr lang="ru-RU" dirty="0" smtClean="0"/>
              <a:t> </a:t>
            </a:r>
            <a:r>
              <a:rPr lang="ru-RU" dirty="0" smtClean="0">
                <a:solidFill>
                  <a:schemeClr val="accent2"/>
                </a:solidFill>
              </a:rPr>
              <a:t>(треугольник)</a:t>
            </a:r>
          </a:p>
          <a:p>
            <a:pPr>
              <a:buNone/>
            </a:pPr>
            <a:r>
              <a:rPr lang="ru-RU" dirty="0" smtClean="0"/>
              <a:t>·        </a:t>
            </a:r>
            <a:r>
              <a:rPr lang="ru-RU" dirty="0" smtClean="0">
                <a:solidFill>
                  <a:srgbClr val="0070C0"/>
                </a:solidFill>
              </a:rPr>
              <a:t>РЕЗОТОК</a:t>
            </a:r>
            <a:r>
              <a:rPr lang="ru-RU" dirty="0" smtClean="0"/>
              <a:t> </a:t>
            </a:r>
            <a:r>
              <a:rPr lang="ru-RU" dirty="0" smtClean="0">
                <a:solidFill>
                  <a:srgbClr val="0070C0"/>
                </a:solidFill>
              </a:rPr>
              <a:t>–</a:t>
            </a:r>
            <a:r>
              <a:rPr lang="ru-RU" dirty="0" smtClean="0"/>
              <a:t> </a:t>
            </a:r>
            <a:r>
              <a:rPr lang="ru-RU" dirty="0" smtClean="0">
                <a:solidFill>
                  <a:schemeClr val="accent2"/>
                </a:solidFill>
              </a:rPr>
              <a:t>(отрезок)</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Текст 3"/>
          <p:cNvSpPr>
            <a:spLocks noGrp="1"/>
          </p:cNvSpPr>
          <p:nvPr>
            <p:ph type="body" sz="half" idx="2"/>
          </p:nvPr>
        </p:nvSpPr>
        <p:spPr>
          <a:xfrm>
            <a:off x="457200" y="214290"/>
            <a:ext cx="4900618" cy="6215106"/>
          </a:xfrm>
        </p:spPr>
        <p:txBody>
          <a:bodyPr>
            <a:normAutofit fontScale="92500" lnSpcReduction="10000"/>
          </a:bodyPr>
          <a:lstStyle/>
          <a:p>
            <a:r>
              <a:rPr lang="ru-RU" sz="3000" dirty="0" smtClean="0"/>
              <a:t>Особое внимание уделяю задачам, в которых требуется выделить в жизненных ситуациях проблему, решаемую средствами математики, построить модель решения.</a:t>
            </a:r>
          </a:p>
          <a:p>
            <a:r>
              <a:rPr lang="ru-RU" sz="3000" dirty="0" smtClean="0"/>
              <a:t>Формирую общие способы решения сюжетных математических задач, учу детей действовать в ситуациях, возникающих в повседневной жизни, применяя математические знания.</a:t>
            </a:r>
          </a:p>
          <a:p>
            <a:endParaRPr lang="ru-RU" dirty="0"/>
          </a:p>
        </p:txBody>
      </p:sp>
      <p:pic>
        <p:nvPicPr>
          <p:cNvPr id="5" name="Содержимое 4" descr="C:\Users\1\Desktop\Доклад\cover1__w600.jpg"/>
          <p:cNvPicPr>
            <a:picLocks noGrp="1"/>
          </p:cNvPicPr>
          <p:nvPr>
            <p:ph idx="1"/>
          </p:nvPr>
        </p:nvPicPr>
        <p:blipFill>
          <a:blip r:embed="rId2" cstate="print"/>
          <a:srcRect/>
          <a:stretch>
            <a:fillRect/>
          </a:stretch>
        </p:blipFill>
        <p:spPr bwMode="auto">
          <a:xfrm>
            <a:off x="5572132" y="714356"/>
            <a:ext cx="2857519" cy="40005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96974"/>
          </a:xfrm>
        </p:spPr>
        <p:txBody>
          <a:bodyPr>
            <a:normAutofit fontScale="90000"/>
          </a:bodyPr>
          <a:lstStyle/>
          <a:p>
            <a:r>
              <a:rPr lang="ru-RU" sz="2700" u="sng" dirty="0" smtClean="0"/>
              <a:t/>
            </a:r>
            <a:br>
              <a:rPr lang="ru-RU" sz="2700" u="sng" dirty="0" smtClean="0"/>
            </a:br>
            <a:r>
              <a:rPr lang="ru-RU" sz="2700" u="sng" dirty="0" smtClean="0"/>
              <a:t/>
            </a:r>
            <a:br>
              <a:rPr lang="ru-RU" sz="2700" u="sng" dirty="0" smtClean="0"/>
            </a:br>
            <a:r>
              <a:rPr lang="ru-RU" sz="2700" u="sng" dirty="0" smtClean="0"/>
              <a:t>Задача.</a:t>
            </a:r>
            <a:r>
              <a:rPr lang="ru-RU" sz="2700" dirty="0" smtClean="0"/>
              <a:t> Лена Соколова разговаривает по телефону с мамой с 12ч.50мин до 13ч.10мин. Каким тарифом нужно воспользоваться Лене, чтобы ей хватило на весь разговор 8 рублей?</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a:buNone/>
            </a:pPr>
            <a:r>
              <a:rPr lang="ru-RU" dirty="0" smtClean="0"/>
              <a:t>     </a:t>
            </a:r>
            <a:endParaRPr lang="ru-RU" dirty="0"/>
          </a:p>
        </p:txBody>
      </p:sp>
      <p:graphicFrame>
        <p:nvGraphicFramePr>
          <p:cNvPr id="4" name="Таблица 3"/>
          <p:cNvGraphicFramePr>
            <a:graphicFrameLocks noGrp="1"/>
          </p:cNvGraphicFramePr>
          <p:nvPr/>
        </p:nvGraphicFramePr>
        <p:xfrm>
          <a:off x="428597" y="1857365"/>
          <a:ext cx="8358246" cy="4793674"/>
        </p:xfrm>
        <a:graphic>
          <a:graphicData uri="http://schemas.openxmlformats.org/drawingml/2006/table">
            <a:tbl>
              <a:tblPr/>
              <a:tblGrid>
                <a:gridCol w="1864437"/>
                <a:gridCol w="1519311"/>
                <a:gridCol w="4974498"/>
              </a:tblGrid>
              <a:tr h="1063522">
                <a:tc>
                  <a:txBody>
                    <a:bodyPr/>
                    <a:lstStyle/>
                    <a:p>
                      <a:pPr algn="ctr">
                        <a:spcBef>
                          <a:spcPts val="450"/>
                        </a:spcBef>
                        <a:spcAft>
                          <a:spcPts val="450"/>
                        </a:spcAft>
                      </a:pPr>
                      <a:r>
                        <a:rPr lang="ru-RU" sz="2400" dirty="0">
                          <a:solidFill>
                            <a:srgbClr val="0070C0"/>
                          </a:solidFill>
                          <a:latin typeface="Calibri"/>
                          <a:ea typeface="Times New Roman"/>
                          <a:cs typeface="Times New Roman"/>
                        </a:rPr>
                        <a:t>Название тарифа</a:t>
                      </a:r>
                    </a:p>
                  </a:txBody>
                  <a:tcPr marL="68580" marR="68580" marT="0" marB="0">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a:spcBef>
                          <a:spcPts val="450"/>
                        </a:spcBef>
                        <a:spcAft>
                          <a:spcPts val="450"/>
                        </a:spcAft>
                      </a:pPr>
                      <a:r>
                        <a:rPr lang="ru-RU" sz="2400" dirty="0">
                          <a:solidFill>
                            <a:srgbClr val="0070C0"/>
                          </a:solidFill>
                          <a:latin typeface="Calibri"/>
                          <a:ea typeface="Times New Roman"/>
                          <a:cs typeface="Times New Roman"/>
                        </a:rPr>
                        <a:t>Цена 1 минуты разговора</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450"/>
                        </a:spcBef>
                        <a:spcAft>
                          <a:spcPts val="450"/>
                        </a:spcAft>
                      </a:pPr>
                      <a:r>
                        <a:rPr lang="ru-RU" sz="2400" dirty="0">
                          <a:solidFill>
                            <a:srgbClr val="0070C0"/>
                          </a:solidFill>
                          <a:latin typeface="Calibri"/>
                          <a:ea typeface="Times New Roman"/>
                          <a:cs typeface="Times New Roman"/>
                        </a:rPr>
                        <a:t>Дополнительные условия</a:t>
                      </a:r>
                    </a:p>
                  </a:txBody>
                  <a:tcPr marL="68580" marR="68580" marT="0" marB="0">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3292">
                <a:tc>
                  <a:txBody>
                    <a:bodyPr/>
                    <a:lstStyle/>
                    <a:p>
                      <a:pPr algn="ctr">
                        <a:spcBef>
                          <a:spcPts val="450"/>
                        </a:spcBef>
                        <a:spcAft>
                          <a:spcPts val="450"/>
                        </a:spcAft>
                      </a:pPr>
                      <a:r>
                        <a:rPr lang="ru-RU" sz="2400" dirty="0">
                          <a:solidFill>
                            <a:srgbClr val="0070C0"/>
                          </a:solidFill>
                          <a:latin typeface="Calibri"/>
                          <a:ea typeface="Times New Roman"/>
                          <a:cs typeface="Times New Roman"/>
                        </a:rPr>
                        <a:t>«Детский»</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450"/>
                        </a:spcBef>
                        <a:spcAft>
                          <a:spcPts val="450"/>
                        </a:spcAft>
                      </a:pPr>
                      <a:r>
                        <a:rPr lang="ru-RU" sz="2400" dirty="0">
                          <a:solidFill>
                            <a:srgbClr val="0070C0"/>
                          </a:solidFill>
                          <a:latin typeface="Calibri"/>
                          <a:ea typeface="Times New Roman"/>
                          <a:cs typeface="Times New Roman"/>
                        </a:rPr>
                        <a:t>50копеек</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450"/>
                        </a:spcBef>
                        <a:spcAft>
                          <a:spcPts val="450"/>
                        </a:spcAft>
                      </a:pPr>
                      <a:r>
                        <a:rPr lang="ru-RU" sz="2400" dirty="0">
                          <a:solidFill>
                            <a:srgbClr val="0070C0"/>
                          </a:solidFill>
                          <a:latin typeface="Calibri"/>
                          <a:ea typeface="Times New Roman"/>
                          <a:cs typeface="Times New Roman"/>
                        </a:rPr>
                        <a:t>Нет условий</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8030">
                <a:tc>
                  <a:txBody>
                    <a:bodyPr/>
                    <a:lstStyle/>
                    <a:p>
                      <a:pPr algn="ctr">
                        <a:spcBef>
                          <a:spcPts val="450"/>
                        </a:spcBef>
                        <a:spcAft>
                          <a:spcPts val="450"/>
                        </a:spcAft>
                      </a:pPr>
                      <a:r>
                        <a:rPr lang="ru-RU" sz="2400" dirty="0">
                          <a:solidFill>
                            <a:srgbClr val="0070C0"/>
                          </a:solidFill>
                          <a:latin typeface="Calibri"/>
                          <a:ea typeface="Times New Roman"/>
                          <a:cs typeface="Times New Roman"/>
                        </a:rPr>
                        <a:t>«</a:t>
                      </a:r>
                      <a:r>
                        <a:rPr lang="ru-RU" sz="2400" dirty="0" err="1" smtClean="0">
                          <a:solidFill>
                            <a:srgbClr val="0070C0"/>
                          </a:solidFill>
                          <a:latin typeface="Calibri"/>
                          <a:ea typeface="Times New Roman"/>
                          <a:cs typeface="Times New Roman"/>
                        </a:rPr>
                        <a:t>Подароч</a:t>
                      </a:r>
                      <a:endParaRPr lang="ru-RU" sz="2400" dirty="0" smtClean="0">
                        <a:solidFill>
                          <a:srgbClr val="0070C0"/>
                        </a:solidFill>
                        <a:latin typeface="Calibri"/>
                        <a:ea typeface="Times New Roman"/>
                        <a:cs typeface="Times New Roman"/>
                      </a:endParaRPr>
                    </a:p>
                    <a:p>
                      <a:pPr algn="ctr">
                        <a:spcBef>
                          <a:spcPts val="450"/>
                        </a:spcBef>
                        <a:spcAft>
                          <a:spcPts val="450"/>
                        </a:spcAft>
                      </a:pPr>
                      <a:r>
                        <a:rPr lang="ru-RU" sz="2400" dirty="0" err="1" smtClean="0">
                          <a:solidFill>
                            <a:srgbClr val="0070C0"/>
                          </a:solidFill>
                          <a:latin typeface="Calibri"/>
                          <a:ea typeface="Times New Roman"/>
                          <a:cs typeface="Times New Roman"/>
                        </a:rPr>
                        <a:t>ный</a:t>
                      </a:r>
                      <a:r>
                        <a:rPr lang="ru-RU" sz="2400" dirty="0">
                          <a:solidFill>
                            <a:srgbClr val="0070C0"/>
                          </a:solidFill>
                          <a:latin typeface="Calibri"/>
                          <a:ea typeface="Times New Roman"/>
                          <a:cs typeface="Times New Roman"/>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450"/>
                        </a:spcBef>
                        <a:spcAft>
                          <a:spcPts val="450"/>
                        </a:spcAft>
                      </a:pPr>
                      <a:r>
                        <a:rPr lang="ru-RU" sz="2400" dirty="0">
                          <a:solidFill>
                            <a:srgbClr val="0070C0"/>
                          </a:solidFill>
                          <a:latin typeface="Calibri"/>
                          <a:ea typeface="Times New Roman"/>
                          <a:cs typeface="Times New Roman"/>
                        </a:rPr>
                        <a:t>25 копеек</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450"/>
                        </a:spcBef>
                        <a:spcAft>
                          <a:spcPts val="450"/>
                        </a:spcAft>
                      </a:pPr>
                      <a:r>
                        <a:rPr lang="ru-RU" sz="2400" dirty="0">
                          <a:solidFill>
                            <a:srgbClr val="0070C0"/>
                          </a:solidFill>
                          <a:latin typeface="Calibri"/>
                          <a:ea typeface="Times New Roman"/>
                          <a:cs typeface="Times New Roman"/>
                        </a:rPr>
                        <a:t>После 13 ч. 00 мин. цена первой минуты разговора 1 рубль 50 копеек за 1 минуту, остальное время по 25 копеек за минуту</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0062">
                <a:tc>
                  <a:txBody>
                    <a:bodyPr/>
                    <a:lstStyle/>
                    <a:p>
                      <a:pPr algn="ctr">
                        <a:spcBef>
                          <a:spcPts val="450"/>
                        </a:spcBef>
                        <a:spcAft>
                          <a:spcPts val="450"/>
                        </a:spcAft>
                      </a:pPr>
                      <a:r>
                        <a:rPr lang="ru-RU" sz="2400" dirty="0">
                          <a:solidFill>
                            <a:srgbClr val="0070C0"/>
                          </a:solidFill>
                          <a:latin typeface="Calibri"/>
                          <a:ea typeface="Times New Roman"/>
                          <a:cs typeface="Times New Roman"/>
                        </a:rPr>
                        <a:t>«</a:t>
                      </a:r>
                      <a:r>
                        <a:rPr lang="ru-RU" sz="2400" dirty="0" err="1" smtClean="0">
                          <a:solidFill>
                            <a:srgbClr val="0070C0"/>
                          </a:solidFill>
                          <a:latin typeface="Calibri"/>
                          <a:ea typeface="Times New Roman"/>
                          <a:cs typeface="Times New Roman"/>
                        </a:rPr>
                        <a:t>Дружес</a:t>
                      </a:r>
                      <a:endParaRPr lang="ru-RU" sz="2400" dirty="0" smtClean="0">
                        <a:solidFill>
                          <a:srgbClr val="0070C0"/>
                        </a:solidFill>
                        <a:latin typeface="Calibri"/>
                        <a:ea typeface="Times New Roman"/>
                        <a:cs typeface="Times New Roman"/>
                      </a:endParaRPr>
                    </a:p>
                    <a:p>
                      <a:pPr algn="ctr">
                        <a:spcBef>
                          <a:spcPts val="450"/>
                        </a:spcBef>
                        <a:spcAft>
                          <a:spcPts val="450"/>
                        </a:spcAft>
                      </a:pPr>
                      <a:r>
                        <a:rPr lang="ru-RU" sz="2400" dirty="0" smtClean="0">
                          <a:solidFill>
                            <a:srgbClr val="0070C0"/>
                          </a:solidFill>
                          <a:latin typeface="Calibri"/>
                          <a:ea typeface="Times New Roman"/>
                          <a:cs typeface="Times New Roman"/>
                        </a:rPr>
                        <a:t>кий</a:t>
                      </a:r>
                      <a:r>
                        <a:rPr lang="ru-RU" sz="2400" dirty="0">
                          <a:solidFill>
                            <a:srgbClr val="0070C0"/>
                          </a:solidFill>
                          <a:latin typeface="Calibri"/>
                          <a:ea typeface="Times New Roman"/>
                          <a:cs typeface="Times New Roman"/>
                        </a:rPr>
                        <a: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spcBef>
                          <a:spcPts val="450"/>
                        </a:spcBef>
                        <a:spcAft>
                          <a:spcPts val="450"/>
                        </a:spcAft>
                      </a:pPr>
                      <a:r>
                        <a:rPr lang="ru-RU" sz="2400" dirty="0">
                          <a:solidFill>
                            <a:srgbClr val="0070C0"/>
                          </a:solidFill>
                          <a:latin typeface="Calibri"/>
                          <a:ea typeface="Times New Roman"/>
                          <a:cs typeface="Times New Roman"/>
                        </a:rPr>
                        <a:t>15 копеек</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450"/>
                        </a:spcBef>
                        <a:spcAft>
                          <a:spcPts val="450"/>
                        </a:spcAft>
                      </a:pPr>
                      <a:r>
                        <a:rPr lang="ru-RU" sz="2400" dirty="0">
                          <a:solidFill>
                            <a:srgbClr val="0070C0"/>
                          </a:solidFill>
                          <a:latin typeface="Calibri"/>
                          <a:ea typeface="Times New Roman"/>
                          <a:cs typeface="Times New Roman"/>
                        </a:rPr>
                        <a:t>До 13 ч.00мин. цена минуты 1рубль, а после 13 ч. 00 мин. – цена 1 минуты – 15 копеек</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8229600" cy="1357322"/>
          </a:xfrm>
        </p:spPr>
        <p:txBody>
          <a:bodyPr>
            <a:normAutofit fontScale="90000"/>
          </a:bodyPr>
          <a:lstStyle/>
          <a:p>
            <a:r>
              <a:rPr lang="ru-RU" sz="2700" u="sng" dirty="0" smtClean="0"/>
              <a:t>Задача:</a:t>
            </a:r>
            <a:r>
              <a:rPr lang="ru-RU" sz="2700" dirty="0" smtClean="0"/>
              <a:t> Витя вылепил игрушку из глины за 40 мин. На раскрашивание этой игрушки он потратил времени в 2 раза меньше, а потом в течение 1 ч игрушка обжигалась в печи. Сколько времени ушло на изготовление игрушки?</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endParaRPr lang="ru-RU" sz="2800" dirty="0" smtClean="0"/>
          </a:p>
          <a:p>
            <a:pPr>
              <a:buNone/>
            </a:pPr>
            <a:r>
              <a:rPr lang="ru-RU" sz="2800" dirty="0" smtClean="0">
                <a:solidFill>
                  <a:srgbClr val="0070C0"/>
                </a:solidFill>
              </a:rPr>
              <a:t>Для решения этой задачи предлагается составить схему. </a:t>
            </a:r>
          </a:p>
          <a:p>
            <a:pPr>
              <a:buNone/>
            </a:pPr>
            <a:endParaRPr lang="ru-RU" dirty="0" smtClean="0">
              <a:solidFill>
                <a:srgbClr val="0070C0"/>
              </a:solidFill>
            </a:endParaRPr>
          </a:p>
          <a:p>
            <a:pPr>
              <a:buNone/>
            </a:pPr>
            <a:endParaRPr lang="ru-RU" dirty="0" smtClean="0">
              <a:solidFill>
                <a:srgbClr val="0070C0"/>
              </a:solidFill>
            </a:endParaRPr>
          </a:p>
          <a:p>
            <a:pPr>
              <a:buNone/>
            </a:pPr>
            <a:endParaRPr lang="ru-RU" sz="3000" dirty="0" smtClean="0">
              <a:solidFill>
                <a:srgbClr val="0070C0"/>
              </a:solidFill>
            </a:endParaRPr>
          </a:p>
          <a:p>
            <a:pPr>
              <a:buNone/>
            </a:pPr>
            <a:endParaRPr lang="ru-RU" sz="3000" dirty="0" smtClean="0">
              <a:solidFill>
                <a:srgbClr val="0070C0"/>
              </a:solidFill>
            </a:endParaRPr>
          </a:p>
          <a:p>
            <a:pPr>
              <a:buNone/>
            </a:pPr>
            <a:r>
              <a:rPr lang="ru-RU" sz="3000" dirty="0" smtClean="0">
                <a:solidFill>
                  <a:srgbClr val="0070C0"/>
                </a:solidFill>
              </a:rPr>
              <a:t>1ч=60мин.</a:t>
            </a:r>
          </a:p>
          <a:p>
            <a:pPr lvl="0">
              <a:buNone/>
            </a:pPr>
            <a:r>
              <a:rPr lang="ru-RU" sz="3000" dirty="0" smtClean="0">
                <a:solidFill>
                  <a:srgbClr val="0070C0"/>
                </a:solidFill>
              </a:rPr>
              <a:t>40:2=20(мин.)- ушло на раскрашивание.</a:t>
            </a:r>
          </a:p>
          <a:p>
            <a:pPr lvl="0">
              <a:buNone/>
            </a:pPr>
            <a:r>
              <a:rPr lang="ru-RU" sz="3000" dirty="0" smtClean="0">
                <a:solidFill>
                  <a:srgbClr val="0070C0"/>
                </a:solidFill>
              </a:rPr>
              <a:t>40+20+60=120(мин)- ушло на изготовление игрушки.</a:t>
            </a:r>
          </a:p>
          <a:p>
            <a:pPr lvl="0">
              <a:buNone/>
            </a:pPr>
            <a:r>
              <a:rPr lang="ru-RU" sz="3000" dirty="0" smtClean="0">
                <a:solidFill>
                  <a:srgbClr val="0070C0"/>
                </a:solidFill>
              </a:rPr>
              <a:t>120мин.=2ч</a:t>
            </a:r>
          </a:p>
          <a:p>
            <a:pPr>
              <a:buNone/>
            </a:pPr>
            <a:r>
              <a:rPr lang="ru-RU" sz="3000" dirty="0" smtClean="0">
                <a:solidFill>
                  <a:srgbClr val="0070C0"/>
                </a:solidFill>
              </a:rPr>
              <a:t>Ответ: 2 часа.</a:t>
            </a:r>
          </a:p>
          <a:p>
            <a:endParaRPr lang="ru-RU" dirty="0" smtClean="0"/>
          </a:p>
          <a:p>
            <a:pPr>
              <a:buNone/>
            </a:pPr>
            <a:endParaRPr lang="ru-RU" dirty="0"/>
          </a:p>
        </p:txBody>
      </p:sp>
      <p:pic>
        <p:nvPicPr>
          <p:cNvPr id="4" name="Рисунок 3"/>
          <p:cNvPicPr/>
          <p:nvPr/>
        </p:nvPicPr>
        <p:blipFill>
          <a:blip r:embed="rId2" cstate="print"/>
          <a:srcRect/>
          <a:stretch>
            <a:fillRect/>
          </a:stretch>
        </p:blipFill>
        <p:spPr bwMode="auto">
          <a:xfrm>
            <a:off x="2928926" y="2357430"/>
            <a:ext cx="3357586" cy="1695457"/>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428604"/>
            <a:ext cx="8229600" cy="5697559"/>
          </a:xfrm>
        </p:spPr>
        <p:txBody>
          <a:bodyPr>
            <a:normAutofit/>
          </a:bodyPr>
          <a:lstStyle/>
          <a:p>
            <a:r>
              <a:rPr lang="ru-RU" dirty="0" smtClean="0"/>
              <a:t>Материал  для задач часто беру из окружающей нас жизни.  Например, предлагаю ребятам  рассчитать время выхода в школу, чтобы вовремя прийти, рассчитать стоимость поездки в райцентр для всей семьи, стоимость электроэнергии по показаниям счетчика и т.д. Обыгрываем ситуации похода в магазин: один ученик выступает в роли продавца, другие в роли покупателей.</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642918"/>
            <a:ext cx="8229600" cy="5483245"/>
          </a:xfrm>
        </p:spPr>
        <p:txBody>
          <a:bodyPr>
            <a:normAutofit/>
          </a:bodyPr>
          <a:lstStyle/>
          <a:p>
            <a:r>
              <a:rPr lang="ru-RU" dirty="0" smtClean="0"/>
              <a:t>Анализ ВПР по математике прошлых лет показал, что большинство ребят допускают ошибки при извлечении  и интерпретации информации, представленной  в виде текста, умении  строить связи между объектами. Поэтому в дальнейшем при подготовке учащихся к ВПР даю больше заданий, направленных на формирование умения интерпретировать  информацию (объяснять, сравнивать и обобщать данные, делать выводы и прогнозы)</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11354"/>
          </a:xfrm>
        </p:spPr>
        <p:txBody>
          <a:bodyPr>
            <a:normAutofit fontScale="90000"/>
          </a:bodyPr>
          <a:lstStyle/>
          <a:p>
            <a:r>
              <a:rPr lang="ru-RU" sz="2800" u="sng" dirty="0" smtClean="0"/>
              <a:t/>
            </a:r>
            <a:br>
              <a:rPr lang="ru-RU" sz="2800" u="sng" dirty="0" smtClean="0"/>
            </a:br>
            <a:r>
              <a:rPr lang="ru-RU" sz="2800" u="sng" dirty="0" smtClean="0"/>
              <a:t/>
            </a:r>
            <a:br>
              <a:rPr lang="ru-RU" sz="2800" u="sng" dirty="0" smtClean="0"/>
            </a:br>
            <a:r>
              <a:rPr lang="ru-RU" sz="2800" u="sng" dirty="0" smtClean="0"/>
              <a:t/>
            </a:r>
            <a:br>
              <a:rPr lang="ru-RU" sz="2800" u="sng" dirty="0" smtClean="0"/>
            </a:br>
            <a:r>
              <a:rPr lang="ru-RU" sz="2800" u="sng" dirty="0" smtClean="0"/>
              <a:t/>
            </a:r>
            <a:br>
              <a:rPr lang="ru-RU" sz="2800" u="sng" dirty="0" smtClean="0"/>
            </a:br>
            <a:r>
              <a:rPr lang="ru-RU" sz="2800" u="sng" dirty="0" smtClean="0"/>
              <a:t>Задание на извлечение информации, умение устанавливать связи </a:t>
            </a:r>
            <a:br>
              <a:rPr lang="ru-RU" sz="2800" u="sng" dirty="0" smtClean="0"/>
            </a:br>
            <a:r>
              <a:rPr lang="ru-RU" sz="2800" dirty="0" smtClean="0"/>
              <a:t>Дан текст, в котором рассказывается об определённой семье.</a:t>
            </a:r>
            <a:br>
              <a:rPr lang="ru-RU" sz="2800" dirty="0" smtClean="0"/>
            </a:br>
            <a:r>
              <a:rPr lang="ru-RU" sz="2400" u="sng" dirty="0" smtClean="0">
                <a:solidFill>
                  <a:srgbClr val="0070C0"/>
                </a:solidFill>
              </a:rPr>
              <a:t> </a:t>
            </a:r>
            <a:r>
              <a:rPr lang="ru-RU" sz="2700" u="sng" dirty="0" smtClean="0">
                <a:solidFill>
                  <a:srgbClr val="0070C0"/>
                </a:solidFill>
              </a:rPr>
              <a:t>Задание.</a:t>
            </a:r>
            <a:r>
              <a:rPr lang="ru-RU" sz="2700" dirty="0" smtClean="0">
                <a:solidFill>
                  <a:srgbClr val="0070C0"/>
                </a:solidFill>
              </a:rPr>
              <a:t> Прочитай текст и изобрази семейное дерево, включающее всех перечисленных в тексте родственников. Впиши в прямоугольники на схеме имена или имена и отчества родственников.</a:t>
            </a:r>
            <a:r>
              <a:rPr lang="ru-RU" sz="2400" dirty="0" smtClean="0"/>
              <a:t/>
            </a:r>
            <a:br>
              <a:rPr lang="ru-RU" sz="2400" dirty="0" smtClean="0"/>
            </a:br>
            <a:endParaRPr lang="ru-RU" sz="2800" dirty="0"/>
          </a:p>
        </p:txBody>
      </p:sp>
      <p:sp>
        <p:nvSpPr>
          <p:cNvPr id="3" name="Содержимое 2"/>
          <p:cNvSpPr>
            <a:spLocks noGrp="1"/>
          </p:cNvSpPr>
          <p:nvPr>
            <p:ph idx="1"/>
          </p:nvPr>
        </p:nvSpPr>
        <p:spPr>
          <a:xfrm>
            <a:off x="357158" y="1643050"/>
            <a:ext cx="8229600" cy="4900634"/>
          </a:xfrm>
        </p:spPr>
        <p:txBody>
          <a:bodyPr/>
          <a:lstStyle/>
          <a:p>
            <a:endParaRPr lang="ru-RU" dirty="0" smtClean="0"/>
          </a:p>
          <a:p>
            <a:endParaRPr lang="ru-RU" dirty="0" smtClean="0"/>
          </a:p>
          <a:p>
            <a:endParaRPr lang="ru-RU" dirty="0" smtClean="0"/>
          </a:p>
          <a:p>
            <a:endParaRPr lang="ru-RU" dirty="0" smtClean="0"/>
          </a:p>
          <a:p>
            <a:endParaRPr lang="ru-RU" dirty="0"/>
          </a:p>
        </p:txBody>
      </p:sp>
      <p:pic>
        <p:nvPicPr>
          <p:cNvPr id="4" name="Рисунок 3" descr="C:\Users\1\Desktop\схема.png"/>
          <p:cNvPicPr/>
          <p:nvPr/>
        </p:nvPicPr>
        <p:blipFill>
          <a:blip r:embed="rId2"/>
          <a:srcRect/>
          <a:stretch>
            <a:fillRect/>
          </a:stretch>
        </p:blipFill>
        <p:spPr bwMode="auto">
          <a:xfrm>
            <a:off x="1714480" y="4000504"/>
            <a:ext cx="5429288" cy="250033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285728"/>
            <a:ext cx="8229600" cy="1143000"/>
          </a:xfrm>
        </p:spPr>
        <p:txBody>
          <a:bodyPr>
            <a:normAutofit fontScale="90000"/>
          </a:bodyPr>
          <a:lstStyle/>
          <a:p>
            <a:r>
              <a:rPr lang="ru-RU" dirty="0" smtClean="0"/>
              <a:t/>
            </a:r>
            <a:br>
              <a:rPr lang="ru-RU" dirty="0" smtClean="0"/>
            </a:br>
            <a:r>
              <a:rPr lang="ru-RU" sz="3100" u="sng" dirty="0" smtClean="0"/>
              <a:t>Задание на преобразование  информации. </a:t>
            </a:r>
            <a:r>
              <a:rPr lang="ru-RU" dirty="0" smtClean="0"/>
              <a:t/>
            </a:r>
            <a:br>
              <a:rPr lang="ru-RU" dirty="0" smtClean="0"/>
            </a:br>
            <a:endParaRPr lang="ru-RU" dirty="0"/>
          </a:p>
        </p:txBody>
      </p:sp>
      <p:sp>
        <p:nvSpPr>
          <p:cNvPr id="3" name="Содержимое 2"/>
          <p:cNvSpPr>
            <a:spLocks noGrp="1"/>
          </p:cNvSpPr>
          <p:nvPr>
            <p:ph idx="1"/>
          </p:nvPr>
        </p:nvSpPr>
        <p:spPr>
          <a:xfrm>
            <a:off x="457200" y="1142984"/>
            <a:ext cx="8229600" cy="5286412"/>
          </a:xfrm>
        </p:spPr>
        <p:txBody>
          <a:bodyPr/>
          <a:lstStyle/>
          <a:p>
            <a:pPr>
              <a:buNone/>
            </a:pPr>
            <a:r>
              <a:rPr lang="ru-RU" dirty="0" smtClean="0"/>
              <a:t>     Пользуясь диаграммой, выясни, на сколько солнечных дней меньше зимой, чем летом.</a:t>
            </a:r>
          </a:p>
          <a:p>
            <a:endParaRPr lang="ru-RU" dirty="0" smtClean="0"/>
          </a:p>
          <a:p>
            <a:endParaRPr lang="ru-RU" dirty="0" smtClean="0"/>
          </a:p>
          <a:p>
            <a:endParaRPr lang="ru-RU" dirty="0" smtClean="0"/>
          </a:p>
          <a:p>
            <a:endParaRPr lang="ru-RU" dirty="0" smtClean="0"/>
          </a:p>
          <a:p>
            <a:endParaRPr lang="ru-RU" dirty="0"/>
          </a:p>
        </p:txBody>
      </p:sp>
      <p:pic>
        <p:nvPicPr>
          <p:cNvPr id="4" name="Рисунок 3" descr="hello_html_m224fec7e.png"/>
          <p:cNvPicPr/>
          <p:nvPr/>
        </p:nvPicPr>
        <p:blipFill>
          <a:blip r:embed="rId2"/>
          <a:srcRect/>
          <a:stretch>
            <a:fillRect/>
          </a:stretch>
        </p:blipFill>
        <p:spPr bwMode="auto">
          <a:xfrm>
            <a:off x="1285852" y="2143116"/>
            <a:ext cx="4143404" cy="2218575"/>
          </a:xfrm>
          <a:prstGeom prst="rect">
            <a:avLst/>
          </a:prstGeom>
          <a:noFill/>
          <a:ln w="9525">
            <a:noFill/>
            <a:miter lim="800000"/>
            <a:headEnd/>
            <a:tailEnd/>
          </a:ln>
        </p:spPr>
      </p:pic>
      <p:graphicFrame>
        <p:nvGraphicFramePr>
          <p:cNvPr id="5" name="Таблица 4"/>
          <p:cNvGraphicFramePr>
            <a:graphicFrameLocks noGrp="1"/>
          </p:cNvGraphicFramePr>
          <p:nvPr/>
        </p:nvGraphicFramePr>
        <p:xfrm>
          <a:off x="571472" y="4572008"/>
          <a:ext cx="8173329" cy="1659989"/>
        </p:xfrm>
        <a:graphic>
          <a:graphicData uri="http://schemas.openxmlformats.org/drawingml/2006/table">
            <a:tbl>
              <a:tblPr/>
              <a:tblGrid>
                <a:gridCol w="3854548"/>
                <a:gridCol w="4318781"/>
              </a:tblGrid>
              <a:tr h="506437">
                <a:tc>
                  <a:txBody>
                    <a:bodyPr/>
                    <a:lstStyle/>
                    <a:p>
                      <a:pPr marL="457200">
                        <a:lnSpc>
                          <a:spcPts val="1470"/>
                        </a:lnSpc>
                        <a:spcAft>
                          <a:spcPts val="0"/>
                        </a:spcAft>
                      </a:pPr>
                      <a:endParaRPr lang="ru-RU" sz="2400" dirty="0" smtClean="0">
                        <a:solidFill>
                          <a:srgbClr val="000000"/>
                        </a:solidFill>
                        <a:latin typeface="Calibri"/>
                        <a:ea typeface="Times New Roman"/>
                        <a:cs typeface="Times New Roman"/>
                      </a:endParaRPr>
                    </a:p>
                    <a:p>
                      <a:pPr marL="457200">
                        <a:lnSpc>
                          <a:spcPts val="1470"/>
                        </a:lnSpc>
                        <a:spcAft>
                          <a:spcPts val="0"/>
                        </a:spcAft>
                      </a:pPr>
                      <a:r>
                        <a:rPr lang="ru-RU" sz="2400" dirty="0" smtClean="0">
                          <a:solidFill>
                            <a:srgbClr val="000000"/>
                          </a:solidFill>
                          <a:latin typeface="Calibri"/>
                          <a:ea typeface="Times New Roman"/>
                          <a:cs typeface="Times New Roman"/>
                        </a:rPr>
                        <a:t>A</a:t>
                      </a:r>
                      <a:r>
                        <a:rPr lang="ru-RU" sz="2400" dirty="0">
                          <a:solidFill>
                            <a:srgbClr val="000000"/>
                          </a:solidFill>
                          <a:latin typeface="Calibri"/>
                          <a:ea typeface="Times New Roman"/>
                          <a:cs typeface="Times New Roman"/>
                        </a:rPr>
                        <a:t>) на 51 день</a:t>
                      </a:r>
                      <a:endParaRPr lang="ru-RU" sz="2400" dirty="0">
                        <a:latin typeface="Calibri"/>
                        <a:ea typeface="Times New Roman"/>
                        <a:cs typeface="Times New Roman"/>
                      </a:endParaRPr>
                    </a:p>
                  </a:txBody>
                  <a:tcPr marL="68580" marR="68580" marT="0" marB="0">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457200">
                        <a:lnSpc>
                          <a:spcPts val="1470"/>
                        </a:lnSpc>
                        <a:spcAft>
                          <a:spcPts val="0"/>
                        </a:spcAft>
                      </a:pPr>
                      <a:endParaRPr lang="ru-RU" sz="2400" dirty="0" smtClean="0">
                        <a:solidFill>
                          <a:srgbClr val="000000"/>
                        </a:solidFill>
                        <a:latin typeface="Calibri"/>
                        <a:ea typeface="Times New Roman"/>
                        <a:cs typeface="Times New Roman"/>
                      </a:endParaRPr>
                    </a:p>
                    <a:p>
                      <a:pPr marL="457200">
                        <a:lnSpc>
                          <a:spcPts val="1470"/>
                        </a:lnSpc>
                        <a:spcAft>
                          <a:spcPts val="0"/>
                        </a:spcAft>
                      </a:pPr>
                      <a:r>
                        <a:rPr lang="ru-RU" sz="2400" dirty="0" smtClean="0">
                          <a:solidFill>
                            <a:srgbClr val="000000"/>
                          </a:solidFill>
                          <a:latin typeface="Calibri"/>
                          <a:ea typeface="Times New Roman"/>
                          <a:cs typeface="Times New Roman"/>
                        </a:rPr>
                        <a:t>D</a:t>
                      </a:r>
                      <a:r>
                        <a:rPr lang="ru-RU" sz="2400" dirty="0">
                          <a:solidFill>
                            <a:srgbClr val="000000"/>
                          </a:solidFill>
                          <a:latin typeface="Calibri"/>
                          <a:ea typeface="Times New Roman"/>
                          <a:cs typeface="Times New Roman"/>
                        </a:rPr>
                        <a:t>) на 37 дней</a:t>
                      </a:r>
                      <a:endParaRPr lang="ru-RU" sz="24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6776">
                <a:tc>
                  <a:txBody>
                    <a:bodyPr/>
                    <a:lstStyle/>
                    <a:p>
                      <a:pPr marL="457200">
                        <a:lnSpc>
                          <a:spcPts val="1470"/>
                        </a:lnSpc>
                        <a:spcAft>
                          <a:spcPts val="0"/>
                        </a:spcAft>
                      </a:pPr>
                      <a:endParaRPr lang="ru-RU" sz="2400" dirty="0" smtClean="0">
                        <a:solidFill>
                          <a:srgbClr val="000000"/>
                        </a:solidFill>
                        <a:latin typeface="Calibri"/>
                        <a:ea typeface="Times New Roman"/>
                        <a:cs typeface="Times New Roman"/>
                      </a:endParaRPr>
                    </a:p>
                    <a:p>
                      <a:pPr marL="457200">
                        <a:lnSpc>
                          <a:spcPts val="1470"/>
                        </a:lnSpc>
                        <a:spcAft>
                          <a:spcPts val="0"/>
                        </a:spcAft>
                      </a:pPr>
                      <a:r>
                        <a:rPr lang="ru-RU" sz="2400" dirty="0" smtClean="0">
                          <a:solidFill>
                            <a:srgbClr val="000000"/>
                          </a:solidFill>
                          <a:latin typeface="Calibri"/>
                          <a:ea typeface="Times New Roman"/>
                          <a:cs typeface="Times New Roman"/>
                        </a:rPr>
                        <a:t>B</a:t>
                      </a:r>
                      <a:r>
                        <a:rPr lang="ru-RU" sz="2400" dirty="0">
                          <a:solidFill>
                            <a:srgbClr val="000000"/>
                          </a:solidFill>
                          <a:latin typeface="Calibri"/>
                          <a:ea typeface="Times New Roman"/>
                          <a:cs typeface="Times New Roman"/>
                        </a:rPr>
                        <a:t>) на 10 дней</a:t>
                      </a:r>
                      <a:endParaRPr lang="ru-RU" sz="24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a:lnSpc>
                          <a:spcPts val="1470"/>
                        </a:lnSpc>
                        <a:spcAft>
                          <a:spcPts val="0"/>
                        </a:spcAft>
                      </a:pPr>
                      <a:endParaRPr lang="ru-RU" sz="2400" dirty="0" smtClean="0">
                        <a:solidFill>
                          <a:srgbClr val="000000"/>
                        </a:solidFill>
                        <a:latin typeface="Calibri"/>
                        <a:ea typeface="Times New Roman"/>
                        <a:cs typeface="Times New Roman"/>
                      </a:endParaRPr>
                    </a:p>
                    <a:p>
                      <a:pPr marL="457200">
                        <a:lnSpc>
                          <a:spcPts val="1470"/>
                        </a:lnSpc>
                        <a:spcAft>
                          <a:spcPts val="0"/>
                        </a:spcAft>
                      </a:pPr>
                      <a:r>
                        <a:rPr lang="ru-RU" sz="2400" dirty="0" smtClean="0">
                          <a:solidFill>
                            <a:srgbClr val="000000"/>
                          </a:solidFill>
                          <a:latin typeface="Calibri"/>
                          <a:ea typeface="Times New Roman"/>
                          <a:cs typeface="Times New Roman"/>
                        </a:rPr>
                        <a:t>E</a:t>
                      </a:r>
                      <a:r>
                        <a:rPr lang="ru-RU" sz="2400" dirty="0">
                          <a:solidFill>
                            <a:srgbClr val="000000"/>
                          </a:solidFill>
                          <a:latin typeface="Calibri"/>
                          <a:ea typeface="Times New Roman"/>
                          <a:cs typeface="Times New Roman"/>
                        </a:rPr>
                        <a:t>) на 1 день</a:t>
                      </a:r>
                      <a:endParaRPr lang="ru-RU" sz="24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6776">
                <a:tc>
                  <a:txBody>
                    <a:bodyPr/>
                    <a:lstStyle/>
                    <a:p>
                      <a:pPr marL="457200">
                        <a:lnSpc>
                          <a:spcPts val="1470"/>
                        </a:lnSpc>
                        <a:spcAft>
                          <a:spcPts val="0"/>
                        </a:spcAft>
                      </a:pPr>
                      <a:endParaRPr lang="ru-RU" sz="2400" b="1" dirty="0" smtClean="0">
                        <a:solidFill>
                          <a:srgbClr val="000000"/>
                        </a:solidFill>
                        <a:latin typeface="Calibri"/>
                        <a:ea typeface="Times New Roman"/>
                        <a:cs typeface="Times New Roman"/>
                      </a:endParaRPr>
                    </a:p>
                    <a:p>
                      <a:pPr marL="457200">
                        <a:lnSpc>
                          <a:spcPts val="1470"/>
                        </a:lnSpc>
                        <a:spcAft>
                          <a:spcPts val="0"/>
                        </a:spcAft>
                      </a:pPr>
                      <a:r>
                        <a:rPr lang="ru-RU" sz="2400" b="1" dirty="0" smtClean="0">
                          <a:solidFill>
                            <a:srgbClr val="000000"/>
                          </a:solidFill>
                          <a:latin typeface="Calibri"/>
                          <a:ea typeface="Times New Roman"/>
                          <a:cs typeface="Times New Roman"/>
                        </a:rPr>
                        <a:t>C</a:t>
                      </a:r>
                      <a:r>
                        <a:rPr lang="ru-RU" sz="2400" b="1" dirty="0">
                          <a:solidFill>
                            <a:srgbClr val="000000"/>
                          </a:solidFill>
                          <a:latin typeface="Calibri"/>
                          <a:ea typeface="Times New Roman"/>
                          <a:cs typeface="Times New Roman"/>
                        </a:rPr>
                        <a:t>) на 19 дней</a:t>
                      </a:r>
                      <a:endParaRPr lang="ru-RU" sz="2400" dirty="0">
                        <a:latin typeface="Calibri"/>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nSpc>
                          <a:spcPts val="1470"/>
                        </a:lnSpc>
                        <a:spcAft>
                          <a:spcPts val="0"/>
                        </a:spcAft>
                      </a:pPr>
                      <a:endParaRPr lang="ru-RU" sz="2400" dirty="0">
                        <a:solidFill>
                          <a:srgbClr val="000000"/>
                        </a:solidFill>
                        <a:latin typeface="Arial"/>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Использую математические тренажёры для формирования и автоматизации вычислительных навыков. </a:t>
            </a:r>
            <a:endParaRPr lang="ru-RU" sz="3200" dirty="0"/>
          </a:p>
        </p:txBody>
      </p:sp>
      <p:sp>
        <p:nvSpPr>
          <p:cNvPr id="3" name="Содержимое 2"/>
          <p:cNvSpPr>
            <a:spLocks noGrp="1"/>
          </p:cNvSpPr>
          <p:nvPr>
            <p:ph idx="1"/>
          </p:nvPr>
        </p:nvSpPr>
        <p:spPr>
          <a:xfrm>
            <a:off x="457200" y="1600200"/>
            <a:ext cx="8229600" cy="4972072"/>
          </a:xfrm>
        </p:spPr>
        <p:txBody>
          <a:bodyPr/>
          <a:lstStyle/>
          <a:p>
            <a:r>
              <a:rPr lang="ru-RU" sz="2400" dirty="0" smtClean="0"/>
              <a:t>Материал представлен в виде таблиц с примерами, выражениями, неравенствами и шкалами для оценивания выполненной работы. Таблицы целиком или частично использую во время устного счёта, также  для индивидуальной или групповой работы.</a:t>
            </a:r>
          </a:p>
          <a:p>
            <a:endParaRPr lang="ru-RU" dirty="0"/>
          </a:p>
        </p:txBody>
      </p:sp>
      <p:pic>
        <p:nvPicPr>
          <p:cNvPr id="4" name="Рисунок 3" descr="C:\Users\1\Desktop\тренажёр.png"/>
          <p:cNvPicPr/>
          <p:nvPr/>
        </p:nvPicPr>
        <p:blipFill>
          <a:blip r:embed="rId2"/>
          <a:srcRect/>
          <a:stretch>
            <a:fillRect/>
          </a:stretch>
        </p:blipFill>
        <p:spPr bwMode="auto">
          <a:xfrm>
            <a:off x="1285852" y="3571876"/>
            <a:ext cx="2357454" cy="2857520"/>
          </a:xfrm>
          <a:prstGeom prst="rect">
            <a:avLst/>
          </a:prstGeom>
          <a:noFill/>
          <a:ln w="9525">
            <a:noFill/>
            <a:miter lim="800000"/>
            <a:headEnd/>
            <a:tailEnd/>
          </a:ln>
        </p:spPr>
      </p:pic>
      <p:pic>
        <p:nvPicPr>
          <p:cNvPr id="5" name="Рисунок 4" descr="C:\Users\1\AppData\Local\Microsoft\Windows\Temporary Internet Files\Content.Word\Фото0066.jpg"/>
          <p:cNvPicPr/>
          <p:nvPr/>
        </p:nvPicPr>
        <p:blipFill>
          <a:blip r:embed="rId3"/>
          <a:srcRect/>
          <a:stretch>
            <a:fillRect/>
          </a:stretch>
        </p:blipFill>
        <p:spPr bwMode="auto">
          <a:xfrm>
            <a:off x="5000628" y="3571876"/>
            <a:ext cx="2278382" cy="285752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11288"/>
          </a:xfrm>
        </p:spPr>
        <p:txBody>
          <a:bodyPr>
            <a:normAutofit fontScale="90000"/>
          </a:bodyPr>
          <a:lstStyle/>
          <a:p>
            <a:r>
              <a:rPr lang="ru-RU" sz="3200" dirty="0" smtClean="0"/>
              <a:t>На своих уроках использую игровую технологию. Некоторые дидактические игры, применяемые мною на уроках, разработала сама. </a:t>
            </a:r>
            <a:br>
              <a:rPr lang="ru-RU" sz="3200" dirty="0" smtClean="0"/>
            </a:br>
            <a:endParaRPr lang="ru-RU" sz="3200" dirty="0"/>
          </a:p>
        </p:txBody>
      </p:sp>
      <p:sp>
        <p:nvSpPr>
          <p:cNvPr id="3" name="Содержимое 2"/>
          <p:cNvSpPr>
            <a:spLocks noGrp="1"/>
          </p:cNvSpPr>
          <p:nvPr>
            <p:ph idx="1"/>
          </p:nvPr>
        </p:nvSpPr>
        <p:spPr>
          <a:xfrm>
            <a:off x="428596" y="1643050"/>
            <a:ext cx="8229600" cy="4525963"/>
          </a:xfrm>
        </p:spPr>
        <p:txBody>
          <a:bodyPr>
            <a:normAutofit fontScale="85000" lnSpcReduction="10000"/>
          </a:bodyPr>
          <a:lstStyle/>
          <a:p>
            <a:r>
              <a:rPr lang="ru-RU" dirty="0" smtClean="0"/>
              <a:t>При проверке таблицы умножения </a:t>
            </a:r>
            <a:r>
              <a:rPr lang="ru-RU" smtClean="0"/>
              <a:t>ребята по цепочке </a:t>
            </a:r>
            <a:r>
              <a:rPr lang="ru-RU" dirty="0" smtClean="0"/>
              <a:t>называют  друг другу пример на умножение, ребёнок, которому задали пример, говорит ответ и, если отвечает правильно, то задаёт пример следующему ребёнку. Причём должно соблюдаться обязательное условие, задаёт пример на умножение того числа, цифрой которого оканчивался данный им ответ. Например:</a:t>
            </a:r>
            <a:r>
              <a:rPr lang="ru-RU" dirty="0" smtClean="0">
                <a:solidFill>
                  <a:srgbClr val="0070C0"/>
                </a:solidFill>
              </a:rPr>
              <a:t>7*8=5</a:t>
            </a:r>
            <a:r>
              <a:rPr lang="ru-RU" u="sng" dirty="0" smtClean="0">
                <a:solidFill>
                  <a:srgbClr val="0070C0"/>
                </a:solidFill>
              </a:rPr>
              <a:t>6</a:t>
            </a:r>
            <a:r>
              <a:rPr lang="ru-RU" dirty="0" smtClean="0">
                <a:solidFill>
                  <a:srgbClr val="0070C0"/>
                </a:solidFill>
              </a:rPr>
              <a:t>, </a:t>
            </a:r>
            <a:r>
              <a:rPr lang="ru-RU" dirty="0" smtClean="0"/>
              <a:t>следовательно, следующий пример должен быть на умножение числа </a:t>
            </a:r>
            <a:r>
              <a:rPr lang="ru-RU" dirty="0" smtClean="0">
                <a:solidFill>
                  <a:srgbClr val="0070C0"/>
                </a:solidFill>
              </a:rPr>
              <a:t>6</a:t>
            </a:r>
            <a:r>
              <a:rPr lang="ru-RU" dirty="0" smtClean="0"/>
              <a:t> и т.д. Тот, кто дал неверный ответ, выбывает из игры.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357166"/>
            <a:ext cx="8229600" cy="5768997"/>
          </a:xfrm>
        </p:spPr>
        <p:txBody>
          <a:bodyPr>
            <a:normAutofit/>
          </a:bodyPr>
          <a:lstStyle/>
          <a:p>
            <a:pPr>
              <a:buNone/>
            </a:pPr>
            <a:r>
              <a:rPr lang="ru-RU" dirty="0" smtClean="0"/>
              <a:t>     Математическая грамотность – способность человека определять и понимать роль математики в мире, в котором он живет, высказывать хорошо обоснованные математические суждения и использовать математику так, чтобы удовлетворять в настоящем и будущем потребности, присущие созидательному, заинтересованному и мыслящему гражданину.</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dirty="0" smtClean="0"/>
              <a:t>Игра «Поход в магазин». </a:t>
            </a:r>
            <a:endParaRPr lang="ru-RU" sz="3600" dirty="0"/>
          </a:p>
        </p:txBody>
      </p:sp>
      <p:sp>
        <p:nvSpPr>
          <p:cNvPr id="3" name="Содержимое 2"/>
          <p:cNvSpPr>
            <a:spLocks noGrp="1"/>
          </p:cNvSpPr>
          <p:nvPr>
            <p:ph idx="1"/>
          </p:nvPr>
        </p:nvSpPr>
        <p:spPr>
          <a:xfrm>
            <a:off x="457200" y="1285860"/>
            <a:ext cx="8229600" cy="5000660"/>
          </a:xfrm>
        </p:spPr>
        <p:txBody>
          <a:bodyPr>
            <a:normAutofit fontScale="92500" lnSpcReduction="10000"/>
          </a:bodyPr>
          <a:lstStyle/>
          <a:p>
            <a:pPr>
              <a:buNone/>
            </a:pPr>
            <a:r>
              <a:rPr lang="ru-RU" sz="2600" dirty="0" smtClean="0"/>
              <a:t>- Детям раздаются карточки с указанными на них суммами денег:</a:t>
            </a:r>
          </a:p>
          <a:p>
            <a:pPr>
              <a:buNone/>
            </a:pPr>
            <a:r>
              <a:rPr lang="ru-RU" sz="2600" dirty="0" smtClean="0">
                <a:solidFill>
                  <a:srgbClr val="0070C0"/>
                </a:solidFill>
              </a:rPr>
              <a:t>636 </a:t>
            </a:r>
            <a:r>
              <a:rPr lang="ru-RU" sz="2600" dirty="0" err="1" smtClean="0">
                <a:solidFill>
                  <a:srgbClr val="0070C0"/>
                </a:solidFill>
              </a:rPr>
              <a:t>руб</a:t>
            </a:r>
            <a:r>
              <a:rPr lang="ru-RU" sz="2600" dirty="0" smtClean="0">
                <a:solidFill>
                  <a:srgbClr val="0070C0"/>
                </a:solidFill>
              </a:rPr>
              <a:t>, 523 руб., 768 руб</a:t>
            </a:r>
            <a:r>
              <a:rPr lang="ru-RU" sz="2600" dirty="0" smtClean="0"/>
              <a:t>. </a:t>
            </a:r>
          </a:p>
          <a:p>
            <a:pPr>
              <a:buNone/>
            </a:pPr>
            <a:r>
              <a:rPr lang="ru-RU" sz="2600" dirty="0" smtClean="0"/>
              <a:t>На доску вывешиваются карточки с обозначенными на них товарами и их ценой:</a:t>
            </a:r>
          </a:p>
          <a:p>
            <a:pPr>
              <a:buNone/>
            </a:pPr>
            <a:r>
              <a:rPr lang="ru-RU" sz="2600" dirty="0" smtClean="0">
                <a:solidFill>
                  <a:srgbClr val="0070C0"/>
                </a:solidFill>
              </a:rPr>
              <a:t>Коробка конфет-350 руб.</a:t>
            </a:r>
          </a:p>
          <a:p>
            <a:pPr>
              <a:buNone/>
            </a:pPr>
            <a:r>
              <a:rPr lang="ru-RU" sz="2600" dirty="0" smtClean="0">
                <a:solidFill>
                  <a:srgbClr val="0070C0"/>
                </a:solidFill>
              </a:rPr>
              <a:t> Футболка-700руб.</a:t>
            </a:r>
          </a:p>
          <a:p>
            <a:pPr>
              <a:buNone/>
            </a:pPr>
            <a:r>
              <a:rPr lang="ru-RU" sz="2600" dirty="0" smtClean="0">
                <a:solidFill>
                  <a:srgbClr val="0070C0"/>
                </a:solidFill>
              </a:rPr>
              <a:t>  Настольная игра-770 руб.</a:t>
            </a:r>
          </a:p>
          <a:p>
            <a:pPr>
              <a:buNone/>
            </a:pPr>
            <a:r>
              <a:rPr lang="ru-RU" sz="2600" dirty="0" smtClean="0">
                <a:solidFill>
                  <a:srgbClr val="0070C0"/>
                </a:solidFill>
              </a:rPr>
              <a:t> Альбом для фотографий-635 руб. </a:t>
            </a:r>
          </a:p>
          <a:p>
            <a:pPr>
              <a:buNone/>
            </a:pPr>
            <a:r>
              <a:rPr lang="ru-RU" sz="2600" dirty="0" smtClean="0">
                <a:solidFill>
                  <a:srgbClr val="0070C0"/>
                </a:solidFill>
              </a:rPr>
              <a:t>Пенал-350 руб.</a:t>
            </a:r>
          </a:p>
          <a:p>
            <a:pPr>
              <a:buNone/>
            </a:pPr>
            <a:r>
              <a:rPr lang="ru-RU" u="sng" dirty="0" smtClean="0"/>
              <a:t>Задание:</a:t>
            </a:r>
            <a:r>
              <a:rPr lang="ru-RU" dirty="0" smtClean="0"/>
              <a:t> - Определите, что вы можете купить на данную сумму денег.</a:t>
            </a:r>
          </a:p>
          <a:p>
            <a:endParaRPr lang="ru-RU" dirty="0" smtClean="0"/>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357166"/>
            <a:ext cx="8229600" cy="5768997"/>
          </a:xfrm>
        </p:spPr>
        <p:txBody>
          <a:bodyPr/>
          <a:lstStyle/>
          <a:p>
            <a:pPr>
              <a:buNone/>
            </a:pPr>
            <a:r>
              <a:rPr lang="ru-RU" dirty="0" smtClean="0"/>
              <a:t>       Моя главная цель- научить учащихся </a:t>
            </a:r>
            <a:r>
              <a:rPr lang="ru-RU" smtClean="0"/>
              <a:t>добывать </a:t>
            </a:r>
            <a:r>
              <a:rPr lang="ru-RU" smtClean="0"/>
              <a:t>знания </a:t>
            </a:r>
            <a:r>
              <a:rPr lang="ru-RU" dirty="0" smtClean="0"/>
              <a:t>и применять их в практических ситуациях. Все приёмы, используемые мной, направлены на развитие познавательной, мыслительной активности, которая в свою очередь направлена на отработку, обогащение знаний каждого учащегося, развитие его функциональной грамотности.</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5840435"/>
          </a:xfrm>
        </p:spPr>
        <p:txBody>
          <a:bodyPr>
            <a:normAutofit lnSpcReduction="10000"/>
          </a:bodyPr>
          <a:lstStyle/>
          <a:p>
            <a:pPr>
              <a:buNone/>
            </a:pPr>
            <a:r>
              <a:rPr lang="ru-RU" dirty="0" smtClean="0"/>
              <a:t>      Обучение математике в начальной школе призвано сформировать у детей начальную математическую грамотность: знание начал курса арифметики, необходимые вычислительные навыки, умение проводить простейшие рассуждения в ходе решения текстовых задач, первичные навыки математической речи и письма. Тем самым начальная школа должна обеспечить подготовку детей к успешному изучению систематических курсов математики. </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285728"/>
            <a:ext cx="8229600" cy="5840435"/>
          </a:xfrm>
        </p:spPr>
        <p:txBody>
          <a:bodyPr>
            <a:normAutofit fontScale="85000" lnSpcReduction="10000"/>
          </a:bodyPr>
          <a:lstStyle/>
          <a:p>
            <a:pPr>
              <a:buNone/>
            </a:pPr>
            <a:r>
              <a:rPr lang="ru-RU" b="1" dirty="0" smtClean="0"/>
              <a:t>     Математическая грамотность младшего школьника как компонент функциональной грамотности трактуется как:</a:t>
            </a:r>
            <a:endParaRPr lang="ru-RU" dirty="0" smtClean="0"/>
          </a:p>
          <a:p>
            <a:r>
              <a:rPr lang="ru-RU" dirty="0" smtClean="0"/>
              <a:t> а)</a:t>
            </a:r>
            <a:r>
              <a:rPr lang="ru-RU" u="sng" dirty="0" smtClean="0"/>
              <a:t>понимание</a:t>
            </a:r>
            <a:r>
              <a:rPr lang="ru-RU" dirty="0" smtClean="0"/>
              <a:t> необходимости математических знаний для учения и повседневной жизни (для чего, где может пригодиться, где воспользуемся полученными знаниями).</a:t>
            </a:r>
          </a:p>
          <a:p>
            <a:r>
              <a:rPr lang="ru-RU" dirty="0" smtClean="0"/>
              <a:t>б) </a:t>
            </a:r>
            <a:r>
              <a:rPr lang="ru-RU" u="sng" dirty="0" smtClean="0"/>
              <a:t>потребность и умение применять </a:t>
            </a:r>
            <a:r>
              <a:rPr lang="ru-RU" dirty="0" smtClean="0"/>
              <a:t>математику в повседневных (житейских) ситуациях (рассчитывать стоимость, массу, количество необходимого материала и т.д.). </a:t>
            </a:r>
          </a:p>
          <a:p>
            <a:r>
              <a:rPr lang="ru-RU" u="sng" dirty="0" smtClean="0"/>
              <a:t>в)умение  находить, анализировать математическую информацию</a:t>
            </a:r>
            <a:r>
              <a:rPr lang="ru-RU" dirty="0" smtClean="0"/>
              <a:t> об объектах окружающей действительности.</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25602"/>
          </a:xfrm>
        </p:spPr>
        <p:txBody>
          <a:bodyPr>
            <a:normAutofit fontScale="90000"/>
          </a:bodyPr>
          <a:lstStyle/>
          <a:p>
            <a:r>
              <a:rPr lang="ru-RU" dirty="0" smtClean="0"/>
              <a:t>Приёмы работы, способствующие развитию математической грамотности учащихся </a:t>
            </a:r>
            <a:endParaRPr lang="ru-RU" dirty="0"/>
          </a:p>
        </p:txBody>
      </p:sp>
      <p:sp>
        <p:nvSpPr>
          <p:cNvPr id="3" name="Содержимое 2"/>
          <p:cNvSpPr>
            <a:spLocks noGrp="1"/>
          </p:cNvSpPr>
          <p:nvPr>
            <p:ph idx="1"/>
          </p:nvPr>
        </p:nvSpPr>
        <p:spPr>
          <a:xfrm>
            <a:off x="457200" y="2214554"/>
            <a:ext cx="8229600" cy="3911609"/>
          </a:xfrm>
        </p:spPr>
        <p:txBody>
          <a:bodyPr/>
          <a:lstStyle/>
          <a:p>
            <a:pPr>
              <a:buNone/>
            </a:pPr>
            <a:r>
              <a:rPr lang="ru-RU" dirty="0" smtClean="0"/>
              <a:t>         Задания, направленные на развитие математической речи, овладение математической терминологией.</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1000132"/>
          </a:xfrm>
        </p:spPr>
        <p:txBody>
          <a:bodyPr>
            <a:normAutofit fontScale="90000"/>
          </a:bodyPr>
          <a:lstStyle/>
          <a:p>
            <a:r>
              <a:rPr lang="ru-RU" dirty="0" smtClean="0"/>
              <a:t>Соотнесение знаковой и словесной формулировки.</a:t>
            </a:r>
            <a:br>
              <a:rPr lang="ru-RU" dirty="0" smtClean="0"/>
            </a:br>
            <a:endParaRPr lang="ru-RU" dirty="0"/>
          </a:p>
        </p:txBody>
      </p:sp>
      <p:graphicFrame>
        <p:nvGraphicFramePr>
          <p:cNvPr id="5" name="Содержимое 4"/>
          <p:cNvGraphicFramePr>
            <a:graphicFrameLocks noGrp="1"/>
          </p:cNvGraphicFramePr>
          <p:nvPr>
            <p:ph idx="1"/>
          </p:nvPr>
        </p:nvGraphicFramePr>
        <p:xfrm>
          <a:off x="1357290" y="1643050"/>
          <a:ext cx="6936278" cy="4643470"/>
        </p:xfrm>
        <a:graphic>
          <a:graphicData uri="http://schemas.openxmlformats.org/drawingml/2006/table">
            <a:tbl>
              <a:tblPr/>
              <a:tblGrid>
                <a:gridCol w="2412852"/>
                <a:gridCol w="4523426"/>
              </a:tblGrid>
              <a:tr h="4643470">
                <a:tc>
                  <a:txBody>
                    <a:bodyPr/>
                    <a:lstStyle/>
                    <a:p>
                      <a:r>
                        <a:rPr lang="ru-RU" sz="3200" kern="1200" dirty="0" smtClean="0">
                          <a:solidFill>
                            <a:srgbClr val="0070C0"/>
                          </a:solidFill>
                          <a:latin typeface="+mn-lt"/>
                          <a:ea typeface="+mn-ea"/>
                          <a:cs typeface="+mn-cs"/>
                        </a:rPr>
                        <a:t>5+8  </a:t>
                      </a:r>
                    </a:p>
                    <a:p>
                      <a:r>
                        <a:rPr lang="ru-RU" sz="3200" kern="1200" dirty="0" smtClean="0">
                          <a:solidFill>
                            <a:srgbClr val="0070C0"/>
                          </a:solidFill>
                          <a:latin typeface="+mn-lt"/>
                          <a:ea typeface="+mn-ea"/>
                          <a:cs typeface="+mn-cs"/>
                        </a:rPr>
                        <a:t>     </a:t>
                      </a:r>
                    </a:p>
                    <a:p>
                      <a:r>
                        <a:rPr lang="ru-RU" sz="3200" kern="1200" dirty="0" smtClean="0">
                          <a:solidFill>
                            <a:srgbClr val="0070C0"/>
                          </a:solidFill>
                          <a:latin typeface="+mn-lt"/>
                          <a:ea typeface="+mn-ea"/>
                          <a:cs typeface="+mn-cs"/>
                        </a:rPr>
                        <a:t>         </a:t>
                      </a:r>
                    </a:p>
                    <a:p>
                      <a:r>
                        <a:rPr lang="ru-RU" sz="3200" kern="1200" dirty="0" smtClean="0">
                          <a:solidFill>
                            <a:srgbClr val="0070C0"/>
                          </a:solidFill>
                          <a:latin typeface="+mn-lt"/>
                          <a:ea typeface="+mn-ea"/>
                          <a:cs typeface="+mn-cs"/>
                        </a:rPr>
                        <a:t>14-5   </a:t>
                      </a:r>
                    </a:p>
                    <a:p>
                      <a:r>
                        <a:rPr lang="ru-RU" sz="3200" kern="1200" dirty="0" smtClean="0">
                          <a:solidFill>
                            <a:srgbClr val="0070C0"/>
                          </a:solidFill>
                          <a:latin typeface="+mn-lt"/>
                          <a:ea typeface="+mn-ea"/>
                          <a:cs typeface="+mn-cs"/>
                        </a:rPr>
                        <a:t>   </a:t>
                      </a:r>
                    </a:p>
                    <a:p>
                      <a:r>
                        <a:rPr lang="ru-RU" sz="3200" kern="1200" dirty="0" smtClean="0">
                          <a:solidFill>
                            <a:srgbClr val="0070C0"/>
                          </a:solidFill>
                          <a:latin typeface="+mn-lt"/>
                          <a:ea typeface="+mn-ea"/>
                          <a:cs typeface="+mn-cs"/>
                        </a:rPr>
                        <a:t>          </a:t>
                      </a:r>
                    </a:p>
                    <a:p>
                      <a:r>
                        <a:rPr lang="ru-RU" sz="3200" kern="1200" dirty="0" smtClean="0">
                          <a:solidFill>
                            <a:srgbClr val="0070C0"/>
                          </a:solidFill>
                          <a:latin typeface="+mn-lt"/>
                          <a:ea typeface="+mn-ea"/>
                          <a:cs typeface="+mn-cs"/>
                        </a:rPr>
                        <a:t>7+4</a:t>
                      </a:r>
                      <a:endParaRPr lang="ru-RU" sz="3200" dirty="0">
                        <a:solidFill>
                          <a:srgbClr val="0070C0"/>
                        </a:solidFill>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r>
                        <a:rPr lang="ru-RU" sz="2800" kern="1200" dirty="0" smtClean="0">
                          <a:solidFill>
                            <a:srgbClr val="0070C0"/>
                          </a:solidFill>
                          <a:latin typeface="+mn-lt"/>
                          <a:ea typeface="+mn-ea"/>
                          <a:cs typeface="+mn-cs"/>
                        </a:rPr>
                        <a:t>К пяти прибавить восемь</a:t>
                      </a:r>
                      <a:endParaRPr lang="ru-RU" sz="800" kern="1200" dirty="0" smtClean="0">
                        <a:solidFill>
                          <a:srgbClr val="0070C0"/>
                        </a:solidFill>
                        <a:latin typeface="+mn-lt"/>
                        <a:ea typeface="+mn-ea"/>
                        <a:cs typeface="+mn-cs"/>
                      </a:endParaRPr>
                    </a:p>
                    <a:p>
                      <a:endParaRPr lang="ru-RU" sz="800" kern="1200" dirty="0" smtClean="0">
                        <a:solidFill>
                          <a:srgbClr val="0070C0"/>
                        </a:solidFill>
                        <a:latin typeface="+mn-lt"/>
                        <a:ea typeface="+mn-ea"/>
                        <a:cs typeface="+mn-cs"/>
                      </a:endParaRPr>
                    </a:p>
                    <a:p>
                      <a:r>
                        <a:rPr lang="ru-RU" sz="2800" kern="1200" dirty="0" smtClean="0">
                          <a:solidFill>
                            <a:srgbClr val="0070C0"/>
                          </a:solidFill>
                          <a:latin typeface="+mn-lt"/>
                          <a:ea typeface="+mn-ea"/>
                          <a:cs typeface="+mn-cs"/>
                        </a:rPr>
                        <a:t>Уменьшаемое четырнадцать, вычитаемое 5</a:t>
                      </a:r>
                      <a:endParaRPr lang="ru-RU" sz="800" kern="1200" dirty="0" smtClean="0">
                        <a:solidFill>
                          <a:srgbClr val="0070C0"/>
                        </a:solidFill>
                        <a:latin typeface="+mn-lt"/>
                        <a:ea typeface="+mn-ea"/>
                        <a:cs typeface="+mn-cs"/>
                      </a:endParaRPr>
                    </a:p>
                    <a:p>
                      <a:endParaRPr lang="ru-RU" sz="800" kern="1200" dirty="0" smtClean="0">
                        <a:solidFill>
                          <a:srgbClr val="0070C0"/>
                        </a:solidFill>
                        <a:latin typeface="+mn-lt"/>
                        <a:ea typeface="+mn-ea"/>
                        <a:cs typeface="+mn-cs"/>
                      </a:endParaRPr>
                    </a:p>
                    <a:p>
                      <a:r>
                        <a:rPr lang="ru-RU" sz="2800" kern="1200" dirty="0" smtClean="0">
                          <a:solidFill>
                            <a:srgbClr val="0070C0"/>
                          </a:solidFill>
                          <a:latin typeface="+mn-lt"/>
                          <a:ea typeface="+mn-ea"/>
                          <a:cs typeface="+mn-cs"/>
                        </a:rPr>
                        <a:t>Сумма чисел семи и четырёх</a:t>
                      </a:r>
                      <a:endParaRPr lang="ru-RU" sz="800" kern="1200" dirty="0" smtClean="0">
                        <a:solidFill>
                          <a:srgbClr val="0070C0"/>
                        </a:solidFill>
                        <a:latin typeface="+mn-lt"/>
                        <a:ea typeface="+mn-ea"/>
                        <a:cs typeface="+mn-cs"/>
                      </a:endParaRPr>
                    </a:p>
                    <a:p>
                      <a:endParaRPr lang="ru-RU" sz="800" kern="1200" dirty="0" smtClean="0">
                        <a:solidFill>
                          <a:srgbClr val="0070C0"/>
                        </a:solidFill>
                        <a:latin typeface="+mn-lt"/>
                        <a:ea typeface="+mn-ea"/>
                        <a:cs typeface="+mn-cs"/>
                      </a:endParaRPr>
                    </a:p>
                    <a:p>
                      <a:r>
                        <a:rPr lang="ru-RU" sz="2800" kern="1200" dirty="0" smtClean="0">
                          <a:solidFill>
                            <a:srgbClr val="0070C0"/>
                          </a:solidFill>
                          <a:latin typeface="+mn-lt"/>
                          <a:ea typeface="+mn-ea"/>
                          <a:cs typeface="+mn-cs"/>
                        </a:rPr>
                        <a:t>Четырнадцать уменьшить на пять</a:t>
                      </a:r>
                    </a:p>
                    <a:p>
                      <a:endParaRPr lang="ru-RU" sz="800" kern="1200" dirty="0" smtClean="0">
                        <a:solidFill>
                          <a:srgbClr val="0070C0"/>
                        </a:solidFill>
                        <a:latin typeface="+mn-lt"/>
                        <a:ea typeface="+mn-ea"/>
                        <a:cs typeface="+mn-cs"/>
                      </a:endParaRPr>
                    </a:p>
                    <a:p>
                      <a:r>
                        <a:rPr lang="ru-RU" sz="2800" kern="1200" dirty="0" smtClean="0">
                          <a:solidFill>
                            <a:srgbClr val="0070C0"/>
                          </a:solidFill>
                          <a:latin typeface="+mn-lt"/>
                          <a:ea typeface="+mn-ea"/>
                          <a:cs typeface="+mn-cs"/>
                        </a:rPr>
                        <a:t>Четыре плюс семь</a:t>
                      </a:r>
                      <a:endParaRPr lang="ru-RU" sz="2800" dirty="0">
                        <a:solidFill>
                          <a:srgbClr val="0070C0"/>
                        </a:solidFill>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t>Математические диктанты</a:t>
            </a:r>
            <a:endParaRPr lang="ru-RU" sz="4000" dirty="0"/>
          </a:p>
        </p:txBody>
      </p:sp>
      <p:sp>
        <p:nvSpPr>
          <p:cNvPr id="3" name="Содержимое 2"/>
          <p:cNvSpPr>
            <a:spLocks noGrp="1"/>
          </p:cNvSpPr>
          <p:nvPr>
            <p:ph idx="1"/>
          </p:nvPr>
        </p:nvSpPr>
        <p:spPr>
          <a:xfrm>
            <a:off x="457200" y="1285860"/>
            <a:ext cx="8229600" cy="4840303"/>
          </a:xfrm>
        </p:spPr>
        <p:txBody>
          <a:bodyPr>
            <a:normAutofit lnSpcReduction="10000"/>
          </a:bodyPr>
          <a:lstStyle/>
          <a:p>
            <a:pPr>
              <a:buNone/>
            </a:pPr>
            <a:r>
              <a:rPr lang="ru-RU" dirty="0" smtClean="0"/>
              <a:t>   </a:t>
            </a:r>
            <a:r>
              <a:rPr lang="ru-RU" sz="2800" dirty="0" smtClean="0"/>
              <a:t>Читаю словесные формулировки числовых выражений. Дети записывают их с помощью цифр и знаков действий и находят их значения. </a:t>
            </a:r>
          </a:p>
          <a:p>
            <a:pPr lvl="0"/>
            <a:r>
              <a:rPr lang="ru-RU" sz="2800" i="1" dirty="0" smtClean="0">
                <a:solidFill>
                  <a:srgbClr val="0070C0"/>
                </a:solidFill>
              </a:rPr>
              <a:t>Из одиннадцати вычесть девять.</a:t>
            </a:r>
            <a:endParaRPr lang="ru-RU" sz="2800" dirty="0" smtClean="0">
              <a:solidFill>
                <a:srgbClr val="0070C0"/>
              </a:solidFill>
            </a:endParaRPr>
          </a:p>
          <a:p>
            <a:pPr lvl="0"/>
            <a:r>
              <a:rPr lang="ru-RU" sz="2800" i="1" dirty="0" smtClean="0">
                <a:solidFill>
                  <a:srgbClr val="0070C0"/>
                </a:solidFill>
              </a:rPr>
              <a:t>Найти сумму чисел восьми и семи.</a:t>
            </a:r>
            <a:endParaRPr lang="ru-RU" sz="2800" dirty="0" smtClean="0">
              <a:solidFill>
                <a:srgbClr val="0070C0"/>
              </a:solidFill>
            </a:endParaRPr>
          </a:p>
          <a:p>
            <a:pPr lvl="0"/>
            <a:r>
              <a:rPr lang="ru-RU" sz="2800" i="1" dirty="0" smtClean="0">
                <a:solidFill>
                  <a:srgbClr val="0070C0"/>
                </a:solidFill>
              </a:rPr>
              <a:t>Первое слагаемое двенадцать, второе слагаемое восемь. Найдите сумму.</a:t>
            </a:r>
            <a:endParaRPr lang="ru-RU" sz="2800" dirty="0" smtClean="0">
              <a:solidFill>
                <a:srgbClr val="0070C0"/>
              </a:solidFill>
            </a:endParaRPr>
          </a:p>
          <a:p>
            <a:pPr lvl="0"/>
            <a:r>
              <a:rPr lang="ru-RU" sz="2800" i="1" dirty="0" smtClean="0">
                <a:solidFill>
                  <a:srgbClr val="0070C0"/>
                </a:solidFill>
              </a:rPr>
              <a:t>Число пять увеличить на шесть.</a:t>
            </a:r>
            <a:endParaRPr lang="ru-RU" sz="2800" dirty="0" smtClean="0">
              <a:solidFill>
                <a:srgbClr val="0070C0"/>
              </a:solidFill>
            </a:endParaRPr>
          </a:p>
          <a:p>
            <a:pPr lvl="0"/>
            <a:r>
              <a:rPr lang="ru-RU" sz="2800" i="1" dirty="0" smtClean="0">
                <a:solidFill>
                  <a:srgbClr val="0070C0"/>
                </a:solidFill>
              </a:rPr>
              <a:t>Число шестнадцать уменьшить на семь.</a:t>
            </a:r>
            <a:endParaRPr lang="ru-RU" sz="2800" dirty="0" smtClean="0">
              <a:solidFill>
                <a:srgbClr val="0070C0"/>
              </a:solidFill>
            </a:endParaRPr>
          </a:p>
          <a:p>
            <a:pPr lvl="0"/>
            <a:r>
              <a:rPr lang="ru-RU" sz="2800" i="1" dirty="0" smtClean="0">
                <a:solidFill>
                  <a:srgbClr val="0070C0"/>
                </a:solidFill>
              </a:rPr>
              <a:t>Найти разность чисел двадцати и шести.</a:t>
            </a:r>
            <a:endParaRPr lang="ru-RU" sz="2800" dirty="0" smtClean="0">
              <a:solidFill>
                <a:srgbClr val="0070C0"/>
              </a:solidFill>
            </a:endParaRPr>
          </a:p>
          <a:p>
            <a:pPr>
              <a:buNone/>
            </a:pPr>
            <a:endParaRPr lang="ru-RU"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Игровые моменты на знание математических терминов</a:t>
            </a:r>
            <a:endParaRPr lang="ru-RU" dirty="0"/>
          </a:p>
        </p:txBody>
      </p:sp>
      <p:sp>
        <p:nvSpPr>
          <p:cNvPr id="3" name="Содержимое 2"/>
          <p:cNvSpPr>
            <a:spLocks noGrp="1"/>
          </p:cNvSpPr>
          <p:nvPr>
            <p:ph idx="1"/>
          </p:nvPr>
        </p:nvSpPr>
        <p:spPr/>
        <p:txBody>
          <a:bodyPr/>
          <a:lstStyle/>
          <a:p>
            <a:r>
              <a:rPr lang="ru-RU" dirty="0" smtClean="0"/>
              <a:t>Учитель  (или «сильный» ученик)  называет часть слова </a:t>
            </a:r>
            <a:r>
              <a:rPr lang="ru-RU" dirty="0" smtClean="0">
                <a:solidFill>
                  <a:srgbClr val="0070C0"/>
                </a:solidFill>
              </a:rPr>
              <a:t>(дели...) </a:t>
            </a:r>
            <a:r>
              <a:rPr lang="ru-RU" dirty="0" smtClean="0"/>
              <a:t>и бросает мяч. Ученик  должен поймать мяч и дополнить слово </a:t>
            </a:r>
            <a:r>
              <a:rPr lang="ru-RU" dirty="0" smtClean="0">
                <a:solidFill>
                  <a:schemeClr val="accent2"/>
                </a:solidFill>
              </a:rPr>
              <a:t>(... мое).</a:t>
            </a:r>
            <a:endParaRPr lang="ru-RU" dirty="0">
              <a:solidFill>
                <a:schemeClr val="accent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000" dirty="0" smtClean="0"/>
              <a:t>Противоположные сло</a:t>
            </a:r>
            <a:r>
              <a:rPr lang="ru-RU" dirty="0" smtClean="0"/>
              <a:t>ва</a:t>
            </a:r>
            <a:endParaRPr lang="ru-RU" dirty="0"/>
          </a:p>
        </p:txBody>
      </p:sp>
      <p:sp>
        <p:nvSpPr>
          <p:cNvPr id="3" name="Содержимое 2"/>
          <p:cNvSpPr>
            <a:spLocks noGrp="1"/>
          </p:cNvSpPr>
          <p:nvPr>
            <p:ph idx="1"/>
          </p:nvPr>
        </p:nvSpPr>
        <p:spPr/>
        <p:txBody>
          <a:bodyPr/>
          <a:lstStyle/>
          <a:p>
            <a:r>
              <a:rPr lang="ru-RU" dirty="0" smtClean="0"/>
              <a:t>Называю слова (математические термины), дети должны назвать противоположные по значению.</a:t>
            </a:r>
          </a:p>
          <a:p>
            <a:r>
              <a:rPr lang="ru-RU" dirty="0" smtClean="0"/>
              <a:t>·        </a:t>
            </a:r>
            <a:r>
              <a:rPr lang="ru-RU" dirty="0" smtClean="0">
                <a:solidFill>
                  <a:srgbClr val="0070C0"/>
                </a:solidFill>
              </a:rPr>
              <a:t>Прямая –</a:t>
            </a:r>
            <a:r>
              <a:rPr lang="ru-RU" dirty="0" smtClean="0"/>
              <a:t> </a:t>
            </a:r>
            <a:r>
              <a:rPr lang="ru-RU" i="1" dirty="0" smtClean="0">
                <a:solidFill>
                  <a:schemeClr val="accent2"/>
                </a:solidFill>
              </a:rPr>
              <a:t>(кривая)</a:t>
            </a:r>
            <a:endParaRPr lang="ru-RU" dirty="0" smtClean="0">
              <a:solidFill>
                <a:schemeClr val="accent2"/>
              </a:solidFill>
            </a:endParaRPr>
          </a:p>
          <a:p>
            <a:r>
              <a:rPr lang="ru-RU" dirty="0" smtClean="0"/>
              <a:t>·        </a:t>
            </a:r>
            <a:r>
              <a:rPr lang="ru-RU" dirty="0" smtClean="0">
                <a:solidFill>
                  <a:srgbClr val="0070C0"/>
                </a:solidFill>
              </a:rPr>
              <a:t>Равенство</a:t>
            </a:r>
            <a:r>
              <a:rPr lang="ru-RU" dirty="0" smtClean="0"/>
              <a:t> </a:t>
            </a:r>
            <a:r>
              <a:rPr lang="ru-RU" dirty="0" smtClean="0">
                <a:solidFill>
                  <a:srgbClr val="0070C0"/>
                </a:solidFill>
              </a:rPr>
              <a:t>–</a:t>
            </a:r>
            <a:r>
              <a:rPr lang="ru-RU" dirty="0" smtClean="0"/>
              <a:t> </a:t>
            </a:r>
            <a:r>
              <a:rPr lang="ru-RU" i="1" dirty="0" smtClean="0">
                <a:solidFill>
                  <a:schemeClr val="accent2"/>
                </a:solidFill>
              </a:rPr>
              <a:t>(неравенство)</a:t>
            </a:r>
            <a:endParaRPr lang="ru-RU" dirty="0" smtClean="0">
              <a:solidFill>
                <a:schemeClr val="accent2"/>
              </a:solidFill>
            </a:endParaRPr>
          </a:p>
          <a:p>
            <a:r>
              <a:rPr lang="ru-RU" dirty="0" smtClean="0"/>
              <a:t>·        </a:t>
            </a:r>
            <a:r>
              <a:rPr lang="ru-RU" dirty="0" smtClean="0">
                <a:solidFill>
                  <a:srgbClr val="0070C0"/>
                </a:solidFill>
              </a:rPr>
              <a:t>Четное –</a:t>
            </a:r>
            <a:r>
              <a:rPr lang="ru-RU" dirty="0" smtClean="0"/>
              <a:t> </a:t>
            </a:r>
            <a:r>
              <a:rPr lang="ru-RU" i="1" dirty="0" smtClean="0">
                <a:solidFill>
                  <a:schemeClr val="accent2"/>
                </a:solidFill>
              </a:rPr>
              <a:t>(нечётное)</a:t>
            </a:r>
            <a:endParaRPr lang="ru-RU" dirty="0" smtClean="0">
              <a:solidFill>
                <a:schemeClr val="accent2"/>
              </a:solidFill>
            </a:endParaRPr>
          </a:p>
          <a:p>
            <a:r>
              <a:rPr lang="ru-RU" dirty="0" smtClean="0"/>
              <a:t>·       </a:t>
            </a:r>
            <a:r>
              <a:rPr lang="ru-RU" dirty="0" smtClean="0">
                <a:solidFill>
                  <a:srgbClr val="0070C0"/>
                </a:solidFill>
              </a:rPr>
              <a:t> Больше – </a:t>
            </a:r>
            <a:r>
              <a:rPr lang="ru-RU" i="1" dirty="0" smtClean="0">
                <a:solidFill>
                  <a:schemeClr val="accent2"/>
                </a:solidFill>
              </a:rPr>
              <a:t>(меньше)</a:t>
            </a:r>
            <a:endParaRPr lang="ru-RU" dirty="0" smtClean="0">
              <a:solidFill>
                <a:schemeClr val="accent2"/>
              </a:solidFill>
            </a:endParaRPr>
          </a:p>
          <a:p>
            <a:r>
              <a:rPr lang="ru-RU" dirty="0" smtClean="0"/>
              <a:t>·        </a:t>
            </a:r>
            <a:r>
              <a:rPr lang="ru-RU" dirty="0" smtClean="0">
                <a:solidFill>
                  <a:srgbClr val="0070C0"/>
                </a:solidFill>
              </a:rPr>
              <a:t>Сложение –</a:t>
            </a:r>
            <a:r>
              <a:rPr lang="ru-RU" dirty="0" smtClean="0"/>
              <a:t> </a:t>
            </a:r>
            <a:r>
              <a:rPr lang="ru-RU" i="1" dirty="0" smtClean="0">
                <a:solidFill>
                  <a:schemeClr val="accent2"/>
                </a:solidFill>
              </a:rPr>
              <a:t>(вычитание)</a:t>
            </a:r>
            <a:endParaRPr lang="ru-RU" dirty="0" smtClean="0">
              <a:solidFill>
                <a:schemeClr val="accent2"/>
              </a:solidFill>
            </a:endParaRPr>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166</TotalTime>
  <Words>912</Words>
  <PresentationFormat>Экран (4:3)</PresentationFormat>
  <Paragraphs>121</Paragraphs>
  <Slides>21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Приёмы формирования математической грамотности на уроках математики в начальных классах</vt:lpstr>
      <vt:lpstr>Слайд 2</vt:lpstr>
      <vt:lpstr>Слайд 3</vt:lpstr>
      <vt:lpstr>Слайд 4</vt:lpstr>
      <vt:lpstr>Приёмы работы, способствующие развитию математической грамотности учащихся </vt:lpstr>
      <vt:lpstr>Соотнесение знаковой и словесной формулировки. </vt:lpstr>
      <vt:lpstr>Математические диктанты</vt:lpstr>
      <vt:lpstr>Игровые моменты на знание математических терминов</vt:lpstr>
      <vt:lpstr>Противоположные слова</vt:lpstr>
      <vt:lpstr>Собери слово</vt:lpstr>
      <vt:lpstr>Слайд 11</vt:lpstr>
      <vt:lpstr>  Задача. Лена Соколова разговаривает по телефону с мамой с 12ч.50мин до 13ч.10мин. Каким тарифом нужно воспользоваться Лене, чтобы ей хватило на весь разговор 8 рублей? </vt:lpstr>
      <vt:lpstr>Задача: Витя вылепил игрушку из глины за 40 мин. На раскрашивание этой игрушки он потратил времени в 2 раза меньше, а потом в течение 1 ч игрушка обжигалась в печи. Сколько времени ушло на изготовление игрушки? </vt:lpstr>
      <vt:lpstr>Слайд 14</vt:lpstr>
      <vt:lpstr>Слайд 15</vt:lpstr>
      <vt:lpstr>    Задание на извлечение информации, умение устанавливать связи  Дан текст, в котором рассказывается об определённой семье.  Задание. Прочитай текст и изобрази семейное дерево, включающее всех перечисленных в тексте родственников. Впиши в прямоугольники на схеме имена или имена и отчества родственников. </vt:lpstr>
      <vt:lpstr> Задание на преобразование  информации.  </vt:lpstr>
      <vt:lpstr>Использую математические тренажёры для формирования и автоматизации вычислительных навыков. </vt:lpstr>
      <vt:lpstr>На своих уроках использую игровую технологию. Некоторые дидактические игры, применяемые мною на уроках, разработала сама.  </vt:lpstr>
      <vt:lpstr>Игра «Поход в магазин». </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Приёмы формирования математической грамотности на уроках математики в начальных классах</dc:title>
  <dc:creator>1</dc:creator>
  <cp:lastModifiedBy>1</cp:lastModifiedBy>
  <cp:revision>47</cp:revision>
  <dcterms:created xsi:type="dcterms:W3CDTF">2020-11-15T11:32:17Z</dcterms:created>
  <dcterms:modified xsi:type="dcterms:W3CDTF">2020-11-20T01:46:32Z</dcterms:modified>
</cp:coreProperties>
</file>