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0" r:id="rId5"/>
    <p:sldId id="260" r:id="rId6"/>
    <p:sldId id="261" r:id="rId7"/>
    <p:sldId id="259" r:id="rId8"/>
    <p:sldId id="262" r:id="rId9"/>
    <p:sldId id="263" r:id="rId10"/>
    <p:sldId id="268" r:id="rId11"/>
    <p:sldId id="267" r:id="rId12"/>
    <p:sldId id="266" r:id="rId13"/>
    <p:sldId id="265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4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6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2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6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8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5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9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7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1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FAC3-BB34-46BF-B7FD-DD3025C4AC4A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81E9-8D92-4A66-B58B-6FB7C8D3220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61342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Формирование читательской грамотности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«Новоалександровская СШ»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2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133340"/>
            <a:ext cx="10972800" cy="1143000"/>
          </a:xfrm>
        </p:spPr>
        <p:txBody>
          <a:bodyPr/>
          <a:lstStyle/>
          <a:p>
            <a:r>
              <a:rPr lang="ru-RU" dirty="0" smtClean="0"/>
              <a:t>Поиск информации и её извлечение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76340"/>
            <a:ext cx="3968885" cy="558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62456" y="1145183"/>
            <a:ext cx="76167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подобного характера применяются с целью поиска необходимой информации и её извлечения.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представляет собой новый формат представления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графический способ подачи информации, данных и знаний, целью которого является быстро и чётко преподносить сложную информацию.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DSC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285" y="4523362"/>
            <a:ext cx="4148715" cy="2334638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0049" y="3171217"/>
            <a:ext cx="4148715" cy="233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Преобразование данных от частных явлений к обобщённым</a:t>
            </a:r>
            <a:endParaRPr lang="ru-RU" dirty="0"/>
          </a:p>
        </p:txBody>
      </p:sp>
      <p:pic>
        <p:nvPicPr>
          <p:cNvPr id="3075" name="Picture 3" descr="C:\Users\ASUS\Desktop\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081" y="1780162"/>
            <a:ext cx="7400612" cy="43579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23762" y="1799616"/>
            <a:ext cx="4270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Выполняя данное задание, учащиеся должны указать частные признаки организмов и перейти к обобщённым.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понимание текста</a:t>
            </a:r>
            <a:endParaRPr lang="ru-RU" dirty="0"/>
          </a:p>
        </p:txBody>
      </p:sp>
      <p:pic>
        <p:nvPicPr>
          <p:cNvPr id="2050" name="Picture 2" descr="D:\Для ПП\географ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04" y="1158782"/>
            <a:ext cx="4002965" cy="55046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3906" y="1488332"/>
            <a:ext cx="7490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приём применяется на уроках географии, биологии, истории, обществознания.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Подобные задания подразумевают под собой работу с текстом, направленную на общее понимание смысла прочитанного, развиваются навыки беглого чтения и умение находить нужную информацию в тексте.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Размышления о содержании и оценка; соотношение с </a:t>
            </a:r>
            <a:r>
              <a:rPr lang="ru-RU" dirty="0" err="1" smtClean="0"/>
              <a:t>внетекстовой</a:t>
            </a:r>
            <a:r>
              <a:rPr lang="ru-RU" dirty="0" smtClean="0"/>
              <a:t> информацией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ля ПП\Текст С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44" y="1628021"/>
            <a:ext cx="3803480" cy="52299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0094" y="1634247"/>
            <a:ext cx="7551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 из заданий, направленных на формирование навыков смыслового чтения.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Подразумевает работу с текстом: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-умение задать вопрос к тексту;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-дать ответ на поставленный вопрос;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«заглянуть в будущее»;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самоанализ;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подобного характера позволяют развивать абстрактное мышление.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Читательская грамотность – основа не только учебной деятельности, но и успешной социализации в будущем.</a:t>
            </a:r>
          </a:p>
          <a:p>
            <a:pPr>
              <a:buNone/>
            </a:pPr>
            <a:r>
              <a:rPr lang="ru-RU" dirty="0" smtClean="0"/>
              <a:t>Педагогический коллектив продолжает работать в данном направлении, используя вышеуказанные методы и приёмы.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056" y="270655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функциональной грамотности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" t="10255" r="951" b="4898"/>
          <a:stretch/>
        </p:blipFill>
        <p:spPr>
          <a:xfrm>
            <a:off x="609600" y="1417638"/>
            <a:ext cx="11276560" cy="544036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371600" y="4821382"/>
            <a:ext cx="4696691" cy="969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>Н</a:t>
            </a:r>
            <a:r>
              <a:rPr lang="ru-RU" dirty="0" smtClean="0"/>
              <a:t>аправления оценки качества образования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55" r="950" b="5258"/>
          <a:stretch/>
        </p:blipFill>
        <p:spPr>
          <a:xfrm>
            <a:off x="609599" y="1417638"/>
            <a:ext cx="11346873" cy="54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проверки навыков смыслового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начале учебного года среди учащихся 2-11 классов была проведена диагностика навыков смыслового чтения, в результате которой были выявлены проблемные зоны при работе с текстом у 23% обучающихся.</a:t>
            </a:r>
          </a:p>
          <a:p>
            <a:pPr>
              <a:buNone/>
            </a:pPr>
            <a:r>
              <a:rPr lang="ru-RU" dirty="0" smtClean="0"/>
              <a:t>Педагогический коллектив продолжает работать в данном направлении, особое внимание уделяя учащимся, испытывающим затруднения.</a:t>
            </a:r>
          </a:p>
          <a:p>
            <a:pPr>
              <a:buNone/>
            </a:pPr>
            <a:r>
              <a:rPr lang="ru-RU" dirty="0" smtClean="0"/>
              <a:t>Учителя, обучаясь на курсах повышения квалификации по формированию функциональной грамотности, почерпнули новую, современную информацию, рекомендации, которые используют на своих уроках.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Читательская грамотность: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«… способность </a:t>
            </a:r>
            <a:r>
              <a:rPr lang="ru-RU" dirty="0"/>
              <a:t>понимать и использовать письменную речь во всём разнообразии её форм для целей, требуемых обществом и(или) ценных для индивида. Они читают, чтобы учиться, чтобы участвовать в школьных и внешкольных читательских сообществах и для удовольствия». [</a:t>
            </a:r>
            <a:r>
              <a:rPr lang="ru-RU" dirty="0" err="1"/>
              <a:t>Mullis</a:t>
            </a:r>
            <a:r>
              <a:rPr lang="ru-RU" dirty="0"/>
              <a:t>, </a:t>
            </a:r>
            <a:r>
              <a:rPr lang="ru-RU" dirty="0" err="1"/>
              <a:t>Martin</a:t>
            </a:r>
            <a:r>
              <a:rPr lang="ru-RU" dirty="0"/>
              <a:t>, </a:t>
            </a:r>
            <a:r>
              <a:rPr lang="ru-RU" dirty="0" err="1"/>
              <a:t>Kennedy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P, 11].</a:t>
            </a:r>
          </a:p>
          <a:p>
            <a:r>
              <a:rPr lang="ru-RU" dirty="0" smtClean="0"/>
              <a:t>«… способность </a:t>
            </a:r>
            <a:r>
              <a:rPr lang="ru-RU" dirty="0"/>
              <a:t>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 [OECD (2010)P. 23-25].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Читательская грамотность состоит из системы следующих аспектов: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беглое чтение;</a:t>
            </a:r>
          </a:p>
          <a:p>
            <a:r>
              <a:rPr lang="ru-RU" dirty="0" smtClean="0"/>
              <a:t>толкование </a:t>
            </a:r>
            <a:r>
              <a:rPr lang="ru-RU" dirty="0"/>
              <a:t>текста в буквальном смысле;</a:t>
            </a:r>
          </a:p>
          <a:p>
            <a:r>
              <a:rPr lang="ru-RU" dirty="0" smtClean="0"/>
              <a:t>поиск </a:t>
            </a:r>
            <a:r>
              <a:rPr lang="ru-RU" dirty="0"/>
              <a:t>информации и её извлечение;</a:t>
            </a:r>
          </a:p>
          <a:p>
            <a:r>
              <a:rPr lang="ru-RU" dirty="0" smtClean="0"/>
              <a:t>преобразование </a:t>
            </a:r>
            <a:r>
              <a:rPr lang="ru-RU" dirty="0"/>
              <a:t>данных от частных явлений к обобщённым;</a:t>
            </a:r>
          </a:p>
          <a:p>
            <a:r>
              <a:rPr lang="ru-RU" dirty="0" smtClean="0"/>
              <a:t>общее </a:t>
            </a:r>
            <a:r>
              <a:rPr lang="ru-RU" dirty="0"/>
              <a:t>понимание текста;</a:t>
            </a:r>
          </a:p>
          <a:p>
            <a:r>
              <a:rPr lang="ru-RU" dirty="0" smtClean="0"/>
              <a:t>размышления </a:t>
            </a:r>
            <a:r>
              <a:rPr lang="ru-RU" dirty="0"/>
              <a:t>о содержании и оценка, соотношение с </a:t>
            </a:r>
            <a:r>
              <a:rPr lang="ru-RU" dirty="0" err="1"/>
              <a:t>внетекстовой</a:t>
            </a:r>
            <a:r>
              <a:rPr lang="ru-RU" dirty="0"/>
              <a:t> информацией.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у учащихся определенных навыков читательской грамотности по следующим аспектам: </a:t>
            </a:r>
          </a:p>
          <a:p>
            <a:pPr marL="0" indent="0">
              <a:buNone/>
            </a:pPr>
            <a:r>
              <a:rPr lang="ru-RU" dirty="0" smtClean="0"/>
              <a:t>- беглое </a:t>
            </a:r>
            <a:r>
              <a:rPr lang="ru-RU" dirty="0"/>
              <a:t>чтение;</a:t>
            </a:r>
          </a:p>
          <a:p>
            <a:pPr marL="0" indent="0">
              <a:buNone/>
            </a:pPr>
            <a:r>
              <a:rPr lang="ru-RU" dirty="0" smtClean="0"/>
              <a:t>- толкование </a:t>
            </a:r>
            <a:r>
              <a:rPr lang="ru-RU" dirty="0"/>
              <a:t>текста в буквальном смысле;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/>
              <a:t>поиск </a:t>
            </a:r>
            <a:r>
              <a:rPr lang="ru-RU" dirty="0"/>
              <a:t>информации и её извлечение;</a:t>
            </a:r>
          </a:p>
          <a:p>
            <a:pPr marL="0" indent="0">
              <a:buNone/>
            </a:pPr>
            <a:r>
              <a:rPr lang="ru-RU" dirty="0" smtClean="0"/>
              <a:t>- преобразование </a:t>
            </a:r>
            <a:r>
              <a:rPr lang="ru-RU" dirty="0"/>
              <a:t>данных от частных явлений к обобщённым;</a:t>
            </a:r>
          </a:p>
          <a:p>
            <a:pPr marL="0" indent="0">
              <a:buNone/>
            </a:pPr>
            <a:r>
              <a:rPr lang="ru-RU" dirty="0" smtClean="0"/>
              <a:t>- общее </a:t>
            </a:r>
            <a:r>
              <a:rPr lang="ru-RU" dirty="0"/>
              <a:t>понимание текста;</a:t>
            </a:r>
          </a:p>
          <a:p>
            <a:pPr marL="0" indent="0">
              <a:buNone/>
            </a:pPr>
            <a:r>
              <a:rPr lang="ru-RU" dirty="0" smtClean="0"/>
              <a:t>- размышления </a:t>
            </a:r>
            <a:r>
              <a:rPr lang="ru-RU" dirty="0"/>
              <a:t>о содержании и оценка, соотношение с </a:t>
            </a:r>
            <a:r>
              <a:rPr lang="ru-RU" dirty="0" err="1"/>
              <a:t>внетекстовой</a:t>
            </a:r>
            <a:r>
              <a:rPr lang="ru-RU" dirty="0"/>
              <a:t> информацией.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0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Беглое чтение</a:t>
            </a:r>
            <a:endParaRPr lang="ru-RU" dirty="0"/>
          </a:p>
        </p:txBody>
      </p:sp>
      <p:pic>
        <p:nvPicPr>
          <p:cNvPr id="5122" name="Picture 2" descr="C:\Users\ASUS\Desktop\Безымяннысм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603" y="1415724"/>
            <a:ext cx="6417710" cy="5150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0255" y="1478604"/>
            <a:ext cx="54085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Беглость чтения – это такой темп, который характерен для разговорной речи и при котором понимание читаемого материала опережает его произнесение.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формирования навыков беглого чтения, данный приём начинает активно используется на начальном уровне образования.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по формированию данного навыка продолжается на учебных предметах основного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среднего общего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Толкование </a:t>
            </a:r>
            <a:r>
              <a:rPr lang="ru-RU" dirty="0"/>
              <a:t>текста в буквальном смысле</a:t>
            </a:r>
          </a:p>
        </p:txBody>
      </p:sp>
      <p:pic>
        <p:nvPicPr>
          <p:cNvPr id="6146" name="Picture 2" descr="D:\2020-11-18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26299"/>
            <a:ext cx="4095345" cy="5631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09353" y="1215957"/>
            <a:ext cx="7743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Подобные задания можно использовать на гуманитарных предметах с целью развития навыков понимания текста в буквальном смысле.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Данное задание представлено учителем обществознания для учащихся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10-11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4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391</TotalTime>
  <Words>582</Words>
  <Application>Microsoft Office PowerPoint</Application>
  <PresentationFormat>Широкоэкранный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La mente</vt:lpstr>
      <vt:lpstr>Формирование читательской грамотности </vt:lpstr>
      <vt:lpstr>Направления функциональной грамотности</vt:lpstr>
      <vt:lpstr> Направления оценки качества образования</vt:lpstr>
      <vt:lpstr>Анализ проверки навыков смыслового чтения</vt:lpstr>
      <vt:lpstr>Читательская грамотность:</vt:lpstr>
      <vt:lpstr>Читательская грамотность состоит из системы следующих аспектов:</vt:lpstr>
      <vt:lpstr>Цель:</vt:lpstr>
      <vt:lpstr>Беглое чтение</vt:lpstr>
      <vt:lpstr>Толкование текста в буквальном смысле</vt:lpstr>
      <vt:lpstr>Поиск информации и её извлечение</vt:lpstr>
      <vt:lpstr>Преобразование данных от частных явлений к обобщённым</vt:lpstr>
      <vt:lpstr>Общее понимание текста</vt:lpstr>
      <vt:lpstr>Размышления о содержании и оценка; соотношение с внетекстовой информацией</vt:lpstr>
      <vt:lpstr>Вывод: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Читательская грамотность</dc:title>
  <dc:creator>User</dc:creator>
  <cp:lastModifiedBy>Пользователь Windows</cp:lastModifiedBy>
  <cp:revision>30</cp:revision>
  <dcterms:created xsi:type="dcterms:W3CDTF">2020-11-17T11:51:07Z</dcterms:created>
  <dcterms:modified xsi:type="dcterms:W3CDTF">2020-11-22T15:08:12Z</dcterms:modified>
</cp:coreProperties>
</file>