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91" r:id="rId2"/>
    <p:sldId id="292" r:id="rId3"/>
    <p:sldId id="257" r:id="rId4"/>
    <p:sldId id="258" r:id="rId5"/>
    <p:sldId id="259" r:id="rId6"/>
    <p:sldId id="260" r:id="rId7"/>
    <p:sldId id="261" r:id="rId8"/>
    <p:sldId id="264" r:id="rId9"/>
    <p:sldId id="263" r:id="rId10"/>
    <p:sldId id="262"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7" r:id="rId32"/>
    <p:sldId id="285" r:id="rId33"/>
    <p:sldId id="288" r:id="rId34"/>
    <p:sldId id="290"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84" d="100"/>
          <a:sy n="84" d="100"/>
        </p:scale>
        <p:origin x="-342"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255A6180-E801-4AA2-8643-0EAAE6B1632C}" type="datetimeFigureOut">
              <a:rPr lang="ru-RU" smtClean="0"/>
              <a:pPr/>
              <a:t>16.11.2020</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3B88734-F7C2-4687-83B5-10E7661C15C5}" type="slidenum">
              <a:rPr lang="ru-RU" smtClean="0"/>
              <a:pPr/>
              <a:t>‹#›</a:t>
            </a:fld>
            <a:endParaRPr lang="ru-RU"/>
          </a:p>
        </p:txBody>
      </p:sp>
    </p:spTree>
    <p:extLst>
      <p:ext uri="{BB962C8B-B14F-4D97-AF65-F5344CB8AC3E}">
        <p14:creationId xmlns="" xmlns:p14="http://schemas.microsoft.com/office/powerpoint/2010/main" val="1384541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55A6180-E801-4AA2-8643-0EAAE6B1632C}" type="datetimeFigureOut">
              <a:rPr lang="ru-RU" smtClean="0"/>
              <a:pPr/>
              <a:t>16.11.2020</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3B88734-F7C2-4687-83B5-10E7661C15C5}" type="slidenum">
              <a:rPr lang="ru-RU" smtClean="0"/>
              <a:pPr/>
              <a:t>‹#›</a:t>
            </a:fld>
            <a:endParaRPr lang="ru-RU"/>
          </a:p>
        </p:txBody>
      </p:sp>
    </p:spTree>
    <p:extLst>
      <p:ext uri="{BB962C8B-B14F-4D97-AF65-F5344CB8AC3E}">
        <p14:creationId xmlns="" xmlns:p14="http://schemas.microsoft.com/office/powerpoint/2010/main" val="1153497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55A6180-E801-4AA2-8643-0EAAE6B1632C}" type="datetimeFigureOut">
              <a:rPr lang="ru-RU" smtClean="0"/>
              <a:pPr/>
              <a:t>16.11.2020</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3B88734-F7C2-4687-83B5-10E7661C15C5}" type="slidenum">
              <a:rPr lang="ru-RU" smtClean="0"/>
              <a:pPr/>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36116172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255A6180-E801-4AA2-8643-0EAAE6B1632C}" type="datetimeFigureOut">
              <a:rPr lang="ru-RU" smtClean="0"/>
              <a:pPr/>
              <a:t>16.11.2020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3B88734-F7C2-4687-83B5-10E7661C15C5}" type="slidenum">
              <a:rPr lang="ru-RU" smtClean="0"/>
              <a:pPr/>
              <a:t>‹#›</a:t>
            </a:fld>
            <a:endParaRPr lang="ru-RU"/>
          </a:p>
        </p:txBody>
      </p:sp>
    </p:spTree>
    <p:extLst>
      <p:ext uri="{BB962C8B-B14F-4D97-AF65-F5344CB8AC3E}">
        <p14:creationId xmlns="" xmlns:p14="http://schemas.microsoft.com/office/powerpoint/2010/main" val="21025813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255A6180-E801-4AA2-8643-0EAAE6B1632C}" type="datetimeFigureOut">
              <a:rPr lang="ru-RU" smtClean="0"/>
              <a:pPr/>
              <a:t>16.11.2020</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3B88734-F7C2-4687-83B5-10E7661C15C5}" type="slidenum">
              <a:rPr lang="ru-RU" smtClean="0"/>
              <a:pPr/>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10157976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255A6180-E801-4AA2-8643-0EAAE6B1632C}" type="datetimeFigureOut">
              <a:rPr lang="ru-RU" smtClean="0"/>
              <a:pPr/>
              <a:t>16.11.2020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3B88734-F7C2-4687-83B5-10E7661C15C5}" type="slidenum">
              <a:rPr lang="ru-RU" smtClean="0"/>
              <a:pPr/>
              <a:t>‹#›</a:t>
            </a:fld>
            <a:endParaRPr lang="ru-RU"/>
          </a:p>
        </p:txBody>
      </p:sp>
    </p:spTree>
    <p:extLst>
      <p:ext uri="{BB962C8B-B14F-4D97-AF65-F5344CB8AC3E}">
        <p14:creationId xmlns="" xmlns:p14="http://schemas.microsoft.com/office/powerpoint/2010/main" val="31922895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55A6180-E801-4AA2-8643-0EAAE6B1632C}" type="datetimeFigureOut">
              <a:rPr lang="ru-RU" smtClean="0"/>
              <a:pPr/>
              <a:t>16.11.2020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3B88734-F7C2-4687-83B5-10E7661C15C5}" type="slidenum">
              <a:rPr lang="ru-RU" smtClean="0"/>
              <a:pPr/>
              <a:t>‹#›</a:t>
            </a:fld>
            <a:endParaRPr lang="ru-RU"/>
          </a:p>
        </p:txBody>
      </p:sp>
    </p:spTree>
    <p:extLst>
      <p:ext uri="{BB962C8B-B14F-4D97-AF65-F5344CB8AC3E}">
        <p14:creationId xmlns="" xmlns:p14="http://schemas.microsoft.com/office/powerpoint/2010/main" val="13888362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55A6180-E801-4AA2-8643-0EAAE6B1632C}" type="datetimeFigureOut">
              <a:rPr lang="ru-RU" smtClean="0"/>
              <a:pPr/>
              <a:t>16.11.2020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3B88734-F7C2-4687-83B5-10E7661C15C5}" type="slidenum">
              <a:rPr lang="ru-RU" smtClean="0"/>
              <a:pPr/>
              <a:t>‹#›</a:t>
            </a:fld>
            <a:endParaRPr lang="ru-RU"/>
          </a:p>
        </p:txBody>
      </p:sp>
    </p:spTree>
    <p:extLst>
      <p:ext uri="{BB962C8B-B14F-4D97-AF65-F5344CB8AC3E}">
        <p14:creationId xmlns="" xmlns:p14="http://schemas.microsoft.com/office/powerpoint/2010/main" val="305105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55A6180-E801-4AA2-8643-0EAAE6B1632C}" type="datetimeFigureOut">
              <a:rPr lang="ru-RU" smtClean="0"/>
              <a:pPr/>
              <a:t>16.11.2020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3B88734-F7C2-4687-83B5-10E7661C15C5}" type="slidenum">
              <a:rPr lang="ru-RU" smtClean="0"/>
              <a:pPr/>
              <a:t>‹#›</a:t>
            </a:fld>
            <a:endParaRPr lang="ru-RU"/>
          </a:p>
        </p:txBody>
      </p:sp>
    </p:spTree>
    <p:extLst>
      <p:ext uri="{BB962C8B-B14F-4D97-AF65-F5344CB8AC3E}">
        <p14:creationId xmlns="" xmlns:p14="http://schemas.microsoft.com/office/powerpoint/2010/main" val="3128029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55A6180-E801-4AA2-8643-0EAAE6B1632C}" type="datetimeFigureOut">
              <a:rPr lang="ru-RU" smtClean="0"/>
              <a:pPr/>
              <a:t>16.11.2020</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3B88734-F7C2-4687-83B5-10E7661C15C5}" type="slidenum">
              <a:rPr lang="ru-RU" smtClean="0"/>
              <a:pPr/>
              <a:t>‹#›</a:t>
            </a:fld>
            <a:endParaRPr lang="ru-RU"/>
          </a:p>
        </p:txBody>
      </p:sp>
    </p:spTree>
    <p:extLst>
      <p:ext uri="{BB962C8B-B14F-4D97-AF65-F5344CB8AC3E}">
        <p14:creationId xmlns="" xmlns:p14="http://schemas.microsoft.com/office/powerpoint/2010/main" val="2579351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55A6180-E801-4AA2-8643-0EAAE6B1632C}" type="datetimeFigureOut">
              <a:rPr lang="ru-RU" smtClean="0"/>
              <a:pPr/>
              <a:t>16.11.2020</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3B88734-F7C2-4687-83B5-10E7661C15C5}" type="slidenum">
              <a:rPr lang="ru-RU" smtClean="0"/>
              <a:pPr/>
              <a:t>‹#›</a:t>
            </a:fld>
            <a:endParaRPr lang="ru-RU"/>
          </a:p>
        </p:txBody>
      </p:sp>
    </p:spTree>
    <p:extLst>
      <p:ext uri="{BB962C8B-B14F-4D97-AF65-F5344CB8AC3E}">
        <p14:creationId xmlns="" xmlns:p14="http://schemas.microsoft.com/office/powerpoint/2010/main" val="4148117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255A6180-E801-4AA2-8643-0EAAE6B1632C}" type="datetimeFigureOut">
              <a:rPr lang="ru-RU" smtClean="0"/>
              <a:pPr/>
              <a:t>16.11.2020</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3B88734-F7C2-4687-83B5-10E7661C15C5}" type="slidenum">
              <a:rPr lang="ru-RU" smtClean="0"/>
              <a:pPr/>
              <a:t>‹#›</a:t>
            </a:fld>
            <a:endParaRPr lang="ru-RU"/>
          </a:p>
        </p:txBody>
      </p:sp>
    </p:spTree>
    <p:extLst>
      <p:ext uri="{BB962C8B-B14F-4D97-AF65-F5344CB8AC3E}">
        <p14:creationId xmlns="" xmlns:p14="http://schemas.microsoft.com/office/powerpoint/2010/main" val="1204525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255A6180-E801-4AA2-8643-0EAAE6B1632C}" type="datetimeFigureOut">
              <a:rPr lang="ru-RU" smtClean="0"/>
              <a:pPr/>
              <a:t>16.11.2020</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3B88734-F7C2-4687-83B5-10E7661C15C5}" type="slidenum">
              <a:rPr lang="ru-RU" smtClean="0"/>
              <a:pPr/>
              <a:t>‹#›</a:t>
            </a:fld>
            <a:endParaRPr lang="ru-RU"/>
          </a:p>
        </p:txBody>
      </p:sp>
    </p:spTree>
    <p:extLst>
      <p:ext uri="{BB962C8B-B14F-4D97-AF65-F5344CB8AC3E}">
        <p14:creationId xmlns="" xmlns:p14="http://schemas.microsoft.com/office/powerpoint/2010/main" val="1524417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5A6180-E801-4AA2-8643-0EAAE6B1632C}" type="datetimeFigureOut">
              <a:rPr lang="ru-RU" smtClean="0"/>
              <a:pPr/>
              <a:t>16.11.2020</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3B88734-F7C2-4687-83B5-10E7661C15C5}" type="slidenum">
              <a:rPr lang="ru-RU" smtClean="0"/>
              <a:pPr/>
              <a:t>‹#›</a:t>
            </a:fld>
            <a:endParaRPr lang="ru-RU"/>
          </a:p>
        </p:txBody>
      </p:sp>
    </p:spTree>
    <p:extLst>
      <p:ext uri="{BB962C8B-B14F-4D97-AF65-F5344CB8AC3E}">
        <p14:creationId xmlns="" xmlns:p14="http://schemas.microsoft.com/office/powerpoint/2010/main" val="4156916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255A6180-E801-4AA2-8643-0EAAE6B1632C}" type="datetimeFigureOut">
              <a:rPr lang="ru-RU" smtClean="0"/>
              <a:pPr/>
              <a:t>16.11.2020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3B88734-F7C2-4687-83B5-10E7661C15C5}" type="slidenum">
              <a:rPr lang="ru-RU" smtClean="0"/>
              <a:pPr/>
              <a:t>‹#›</a:t>
            </a:fld>
            <a:endParaRPr lang="ru-RU"/>
          </a:p>
        </p:txBody>
      </p:sp>
    </p:spTree>
    <p:extLst>
      <p:ext uri="{BB962C8B-B14F-4D97-AF65-F5344CB8AC3E}">
        <p14:creationId xmlns="" xmlns:p14="http://schemas.microsoft.com/office/powerpoint/2010/main" val="3123736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255A6180-E801-4AA2-8643-0EAAE6B1632C}" type="datetimeFigureOut">
              <a:rPr lang="ru-RU" smtClean="0"/>
              <a:pPr/>
              <a:t>16.11.2020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3B88734-F7C2-4687-83B5-10E7661C15C5}" type="slidenum">
              <a:rPr lang="ru-RU" smtClean="0"/>
              <a:pPr/>
              <a:t>‹#›</a:t>
            </a:fld>
            <a:endParaRPr lang="ru-RU"/>
          </a:p>
        </p:txBody>
      </p:sp>
    </p:spTree>
    <p:extLst>
      <p:ext uri="{BB962C8B-B14F-4D97-AF65-F5344CB8AC3E}">
        <p14:creationId xmlns="" xmlns:p14="http://schemas.microsoft.com/office/powerpoint/2010/main" val="1734915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55A6180-E801-4AA2-8643-0EAAE6B1632C}" type="datetimeFigureOut">
              <a:rPr lang="ru-RU" smtClean="0"/>
              <a:pPr/>
              <a:t>16.11.2020</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3B88734-F7C2-4687-83B5-10E7661C15C5}" type="slidenum">
              <a:rPr lang="ru-RU" smtClean="0"/>
              <a:pPr/>
              <a:t>‹#›</a:t>
            </a:fld>
            <a:endParaRPr lang="ru-RU"/>
          </a:p>
        </p:txBody>
      </p:sp>
    </p:spTree>
    <p:extLst>
      <p:ext uri="{BB962C8B-B14F-4D97-AF65-F5344CB8AC3E}">
        <p14:creationId xmlns="" xmlns:p14="http://schemas.microsoft.com/office/powerpoint/2010/main" val="15734298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Функциональная грамотность на уроках математики.</a:t>
            </a:r>
            <a:endParaRPr lang="ru-RU" dirty="0"/>
          </a:p>
        </p:txBody>
      </p:sp>
      <p:sp>
        <p:nvSpPr>
          <p:cNvPr id="3" name="Подзаголовок 2"/>
          <p:cNvSpPr>
            <a:spLocks noGrp="1"/>
          </p:cNvSpPr>
          <p:nvPr>
            <p:ph type="subTitle" idx="1"/>
          </p:nvPr>
        </p:nvSpPr>
        <p:spPr/>
        <p:txBody>
          <a:bodyPr/>
          <a:lstStyle/>
          <a:p>
            <a:pPr algn="r"/>
            <a:r>
              <a:rPr lang="ru-RU" dirty="0" smtClean="0"/>
              <a:t>Составитель: Слепцова Марина Александровна</a:t>
            </a:r>
          </a:p>
          <a:p>
            <a:pPr algn="r"/>
            <a:r>
              <a:rPr lang="ru-RU" dirty="0" smtClean="0"/>
              <a:t>МБОУ «Тинская СШ №1»</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04C42CE-566D-4EB3-A8DB-F57F277C1085}"/>
              </a:ext>
            </a:extLst>
          </p:cNvPr>
          <p:cNvSpPr>
            <a:spLocks noGrp="1"/>
          </p:cNvSpPr>
          <p:nvPr>
            <p:ph type="title"/>
          </p:nvPr>
        </p:nvSpPr>
        <p:spPr>
          <a:xfrm>
            <a:off x="2284166" y="540984"/>
            <a:ext cx="8911687" cy="2888016"/>
          </a:xfrm>
        </p:spPr>
        <p:txBody>
          <a:bodyPr>
            <a:normAutofit fontScale="90000"/>
          </a:bodyPr>
          <a:lstStyle/>
          <a:p>
            <a:pPr indent="450215">
              <a:lnSpc>
                <a:spcPts val="1680"/>
              </a:lnSpc>
              <a:spcBef>
                <a:spcPts val="1500"/>
              </a:spcBef>
              <a:spcAft>
                <a:spcPts val="1700"/>
              </a:spcAft>
            </a:pPr>
            <a:r>
              <a:rPr lang="ru-RU" sz="22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Обсудим задачу-шутку, которая хорошо иллюстрирует, как важно внимательно</a:t>
            </a:r>
            <a:br>
              <a:rPr lang="ru-RU" sz="22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sz="22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
            </a:r>
            <a:br>
              <a:rPr lang="ru-RU" sz="22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sz="22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 читать условие.</a:t>
            </a:r>
            <a:br>
              <a:rPr lang="ru-RU" sz="22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r>
            <a:br>
              <a:rPr lang="ru-RU" sz="2200" dirty="0">
                <a:effectLst/>
                <a:latin typeface="Times New Roman" panose="02020603050405020304" pitchFamily="18" charset="0"/>
                <a:ea typeface="Calibri" panose="020F0502020204030204" pitchFamily="34" charset="0"/>
                <a:cs typeface="Times New Roman" panose="02020603050405020304" pitchFamily="18" charset="0"/>
              </a:rPr>
            </a:br>
            <a:r>
              <a:rPr lang="ru-RU" sz="2200" b="1"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Задача.</a:t>
            </a:r>
            <a:r>
              <a:rPr lang="ru-RU" sz="22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 Представьте, что вы капитан круизного лайнера, на котором</a:t>
            </a:r>
            <a:br>
              <a:rPr lang="ru-RU" sz="22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sz="22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
            </a:r>
            <a:br>
              <a:rPr lang="ru-RU" sz="22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sz="22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 путешествуют 500 пассажиров. Этот лайнер плывёт со скоростью 20 узлов в </a:t>
            </a:r>
            <a:br>
              <a:rPr lang="ru-RU" sz="22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sz="22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
            </a:r>
            <a:br>
              <a:rPr lang="ru-RU" sz="22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sz="22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час (один</a:t>
            </a:r>
            <a:br>
              <a:rPr lang="ru-RU" sz="22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sz="22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
            </a:r>
            <a:br>
              <a:rPr lang="ru-RU" sz="22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sz="22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 узел равен 1,852 км/ч), предполагаемое время путешествия 7 дней. </a:t>
            </a:r>
            <a:br>
              <a:rPr lang="ru-RU" sz="22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sz="22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
            </a:r>
            <a:br>
              <a:rPr lang="ru-RU" sz="22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sz="22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Сколько лет капитану корабля</a:t>
            </a:r>
            <a:r>
              <a:rPr lang="ru-RU" sz="18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r>
            <a:br>
              <a:rPr lang="ru-RU" sz="1800" dirty="0">
                <a:effectLst/>
                <a:latin typeface="Times New Roman" panose="02020603050405020304" pitchFamily="18" charset="0"/>
                <a:ea typeface="Calibri" panose="020F0502020204030204" pitchFamily="34" charset="0"/>
                <a:cs typeface="Times New Roman" panose="02020603050405020304" pitchFamily="18" charset="0"/>
              </a:rPr>
            </a:br>
            <a:endParaRPr lang="ru-RU" sz="72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 xmlns:a16="http://schemas.microsoft.com/office/drawing/2014/main" id="{F68509E8-36A8-4928-A300-E1DFCE58D1C3}"/>
              </a:ext>
            </a:extLst>
          </p:cNvPr>
          <p:cNvSpPr>
            <a:spLocks noGrp="1"/>
          </p:cNvSpPr>
          <p:nvPr>
            <p:ph idx="1"/>
          </p:nvPr>
        </p:nvSpPr>
        <p:spPr>
          <a:xfrm>
            <a:off x="2589212" y="4049486"/>
            <a:ext cx="8915400" cy="1861735"/>
          </a:xfrm>
        </p:spPr>
        <p:txBody>
          <a:bodyPr/>
          <a:lstStyle/>
          <a:p>
            <a:r>
              <a:rPr lang="ru-RU" sz="24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Как правило, человек, решающий эту задачу, сразу переходит к анализу чисел и пропускает первую фразу. А именно она помогает ответить на вопрос задачи: решающему достаточно указать свой возраст.</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 xmlns:p14="http://schemas.microsoft.com/office/powerpoint/2010/main" val="420471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A4026CE-226E-4E74-84C8-8D7A7C8512F3}"/>
              </a:ext>
            </a:extLst>
          </p:cNvPr>
          <p:cNvSpPr>
            <a:spLocks noGrp="1"/>
          </p:cNvSpPr>
          <p:nvPr>
            <p:ph type="title"/>
          </p:nvPr>
        </p:nvSpPr>
        <p:spPr/>
        <p:txBody>
          <a:bodyPr>
            <a:noAutofit/>
          </a:bodyPr>
          <a:lstStyle/>
          <a:p>
            <a:pPr indent="450215">
              <a:lnSpc>
                <a:spcPts val="1680"/>
              </a:lnSpc>
              <a:spcBef>
                <a:spcPts val="1500"/>
              </a:spcBef>
              <a:spcAft>
                <a:spcPts val="1700"/>
              </a:spcAft>
            </a:pPr>
            <a:r>
              <a:rPr lang="ru-RU" sz="20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Рассмотрим ещё один пример задачи, требующей вдумчивого чтения условия. Эту задачу предлагают школьникам, поступающим в Президентский физико-математический лицей №239 г. Санкт-Петербурга.</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r>
            <a:br>
              <a:rPr lang="ru-RU" sz="2000" dirty="0">
                <a:effectLst/>
                <a:latin typeface="Times New Roman" panose="02020603050405020304" pitchFamily="18" charset="0"/>
                <a:ea typeface="Calibri" panose="020F0502020204030204" pitchFamily="34" charset="0"/>
                <a:cs typeface="Times New Roman" panose="02020603050405020304" pitchFamily="18" charset="0"/>
              </a:rPr>
            </a:b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r>
            <a:br>
              <a:rPr lang="ru-RU" sz="2000" dirty="0">
                <a:effectLst/>
                <a:latin typeface="Times New Roman" panose="02020603050405020304" pitchFamily="18" charset="0"/>
                <a:ea typeface="Calibri" panose="020F0502020204030204" pitchFamily="34" charset="0"/>
                <a:cs typeface="Times New Roman" panose="02020603050405020304" pitchFamily="18" charset="0"/>
              </a:rPr>
            </a:br>
            <a:r>
              <a:rPr lang="ru-RU" sz="2000" b="1"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Задача.</a:t>
            </a:r>
            <a:r>
              <a:rPr lang="ru-RU" sz="20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 Братья Андрей и Миша Ивановы играют в игру. Андрей загадывает число n, имеющее ровно 7 простых делителей. Миша придумывает гладкое пятимерное многообразие, описываемое формулой степени не более чем n2. Андрей указывает 5 точек на этом многообразии и объявляет длины не более чем 7 отрезков, соединяющих эти точки в пространстве R25. Если выбранные точки вместе с указанными Андреем отрезками образуют жёсткую структуру второго порядка, то побеждает Миша. В противном случае мальчики меняются местами: Андрей придумывает другое гладкое многообразие, проходящее через эти 5 точек, и Миша указывает 5 точек на нём. Игра продолжается, пока либо у кого-то из мальчиков не получилась жёсткая структура, либо не прошло 1003 хода — в этом случае побеждает Миша. В зависимости от n назовите фамилию победителя при правильной игре.</a:t>
            </a:r>
            <a:endParaRPr lang="ru-RU" sz="20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 xmlns:a16="http://schemas.microsoft.com/office/drawing/2014/main" id="{1680D030-E782-4CD9-8012-34F8847826D7}"/>
              </a:ext>
            </a:extLst>
          </p:cNvPr>
          <p:cNvSpPr>
            <a:spLocks noGrp="1"/>
          </p:cNvSpPr>
          <p:nvPr>
            <p:ph idx="1"/>
          </p:nvPr>
        </p:nvSpPr>
        <p:spPr>
          <a:xfrm>
            <a:off x="2589212" y="4726378"/>
            <a:ext cx="8915400" cy="1184843"/>
          </a:xfrm>
        </p:spPr>
        <p:txBody>
          <a:bodyPr>
            <a:noAutofit/>
          </a:bodyPr>
          <a:lstStyle/>
          <a:p>
            <a:r>
              <a:rPr lang="ru-RU" sz="20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Задача отпугивает своим громоздким условием и сложными терминами, но на самом деле для решения задачи не требуется знаний топологии. Чтобы дать верный ответ на задачу, достаточно прочитать только первое и последнее предложения из условия</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766615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A1135B34-6417-4076-9496-7F350DAE243F}"/>
              </a:ext>
            </a:extLst>
          </p:cNvPr>
          <p:cNvSpPr>
            <a:spLocks noGrp="1"/>
          </p:cNvSpPr>
          <p:nvPr>
            <p:ph type="title"/>
          </p:nvPr>
        </p:nvSpPr>
        <p:spPr>
          <a:xfrm>
            <a:off x="1900053" y="624110"/>
            <a:ext cx="9604560" cy="1280890"/>
          </a:xfrm>
        </p:spPr>
        <p:txBody>
          <a:bodyPr>
            <a:normAutofit fontScale="90000"/>
          </a:bodyPr>
          <a:lstStyle/>
          <a:p>
            <a:r>
              <a:rPr lang="ru-RU" sz="72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ea typeface="Calibri" panose="020F0502020204030204" pitchFamily="34" charset="0"/>
                <a:cs typeface="Times New Roman" panose="02020603050405020304" pitchFamily="18" charset="0"/>
              </a:rPr>
              <a:t>Логическая грамотность</a:t>
            </a:r>
            <a:endParaRPr lang="ru-RU" sz="7200" dirty="0"/>
          </a:p>
        </p:txBody>
      </p:sp>
      <p:sp>
        <p:nvSpPr>
          <p:cNvPr id="3" name="Объект 2">
            <a:extLst>
              <a:ext uri="{FF2B5EF4-FFF2-40B4-BE49-F238E27FC236}">
                <a16:creationId xmlns="" xmlns:a16="http://schemas.microsoft.com/office/drawing/2014/main" id="{381409D2-41CB-4AB3-8B95-B571AD50C011}"/>
              </a:ext>
            </a:extLst>
          </p:cNvPr>
          <p:cNvSpPr>
            <a:spLocks noGrp="1"/>
          </p:cNvSpPr>
          <p:nvPr>
            <p:ph idx="1"/>
          </p:nvPr>
        </p:nvSpPr>
        <p:spPr/>
        <p:txBody>
          <a:bodyPr/>
          <a:lstStyle/>
          <a:p>
            <a:pPr indent="450215" algn="l">
              <a:lnSpc>
                <a:spcPts val="1680"/>
              </a:lnSpc>
            </a:pPr>
            <a:r>
              <a:rPr lang="ru-RU" sz="2400" dirty="0">
                <a:solidFill>
                  <a:srgbClr val="292B2C"/>
                </a:solidFill>
                <a:effectLst/>
                <a:latin typeface="Times New Roman" panose="02020603050405020304" pitchFamily="18" charset="0"/>
                <a:ea typeface="Times New Roman" panose="02020603050405020304" pitchFamily="18" charset="0"/>
                <a:cs typeface="Times New Roman" panose="02020603050405020304" pitchFamily="18" charset="0"/>
              </a:rPr>
              <a:t>Школьникам, которые никогда не будут использовать математику в работе, всё равно придётся принимать в жизни решения, которые будут основаны на анализе сложившейся ситуации, на анализе входных данных. Эти данные могут быть текстом договора, надписью на информационном щите, инструкцией к электроприбору и так далее.</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l">
              <a:lnSpc>
                <a:spcPts val="1680"/>
              </a:lnSpc>
              <a:buNone/>
            </a:pPr>
            <a:r>
              <a:rPr lang="ru-RU" sz="2400" dirty="0">
                <a:solidFill>
                  <a:srgbClr val="292B2C"/>
                </a:solidFill>
                <a:effectLst/>
                <a:latin typeface="Times New Roman" panose="02020603050405020304" pitchFamily="18" charset="0"/>
                <a:ea typeface="Times New Roman" panose="02020603050405020304" pitchFamily="18" charset="0"/>
                <a:cs typeface="Times New Roman" panose="02020603050405020304" pitchFamily="18" charset="0"/>
              </a:rPr>
              <a:t>   Нужны задания, с помощью которых школьники смогут научиться отвечать на вопрос «следует ли из этой информации тот или иной вывод?».</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l">
              <a:lnSpc>
                <a:spcPts val="1680"/>
              </a:lnSpc>
              <a:buNone/>
            </a:pPr>
            <a:r>
              <a:rPr lang="ru-RU" sz="2400" dirty="0">
                <a:solidFill>
                  <a:srgbClr val="292B2C"/>
                </a:solidFill>
                <a:effectLst/>
                <a:latin typeface="Times New Roman" panose="02020603050405020304" pitchFamily="18" charset="0"/>
                <a:ea typeface="Times New Roman" panose="02020603050405020304" pitchFamily="18" charset="0"/>
                <a:cs typeface="Times New Roman" panose="02020603050405020304" pitchFamily="18" charset="0"/>
              </a:rPr>
              <a:t>     В ОГЭ, ЕГЭ и PISA есть задачи такого характера. Вот задача из открытых источников PISA.</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 xmlns:p14="http://schemas.microsoft.com/office/powerpoint/2010/main" val="391125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15A91692-8A87-4FC2-A80D-20D87486D891}"/>
              </a:ext>
            </a:extLst>
          </p:cNvPr>
          <p:cNvSpPr>
            <a:spLocks noGrp="1"/>
          </p:cNvSpPr>
          <p:nvPr>
            <p:ph type="title"/>
          </p:nvPr>
        </p:nvSpPr>
        <p:spPr/>
        <p:txBody>
          <a:bodyPr>
            <a:normAutofit fontScale="90000"/>
          </a:bodyPr>
          <a:lstStyle/>
          <a:p>
            <a:r>
              <a:rPr lang="ru-RU" sz="1800" b="1" dirty="0">
                <a:solidFill>
                  <a:srgbClr val="292B2C"/>
                </a:solidFill>
                <a:effectLst/>
                <a:latin typeface="Verdana" panose="020B0604030504040204" pitchFamily="34" charset="0"/>
                <a:ea typeface="Times New Roman" panose="02020603050405020304" pitchFamily="18" charset="0"/>
                <a:cs typeface="Times New Roman" panose="02020603050405020304" pitchFamily="18" charset="0"/>
              </a:rPr>
              <a:t>Задача. </a:t>
            </a:r>
            <a:r>
              <a:rPr lang="ru-RU" sz="1800" dirty="0">
                <a:solidFill>
                  <a:srgbClr val="292B2C"/>
                </a:solidFill>
                <a:effectLst/>
                <a:latin typeface="Verdana" panose="020B0604030504040204" pitchFamily="34" charset="0"/>
                <a:ea typeface="Times New Roman" panose="02020603050405020304" pitchFamily="18" charset="0"/>
                <a:cs typeface="Times New Roman" panose="02020603050405020304" pitchFamily="18" charset="0"/>
              </a:rPr>
              <a:t>Люди, проживающие в многоквартирном доме, решили выкупить этот дом. Они вместе хотят собрать деньги таким образом, чтобы каждый из них заплатил сумму, пропорциональную площади его квартиры. Например, мужчина, проживающий в квартире, которая занимает </a:t>
            </a:r>
            <a:r>
              <a:rPr lang="ru-RU" sz="1800" dirty="0">
                <a:solidFill>
                  <a:srgbClr val="292B2C"/>
                </a:solidFill>
                <a:effectLst/>
                <a:latin typeface="inherit"/>
                <a:ea typeface="Times New Roman" panose="02020603050405020304" pitchFamily="18" charset="0"/>
                <a:cs typeface="Times New Roman" panose="02020603050405020304" pitchFamily="18" charset="0"/>
              </a:rPr>
              <a:t>1/5</a:t>
            </a:r>
            <a:r>
              <a:rPr lang="ru-RU" sz="1800" dirty="0">
                <a:solidFill>
                  <a:srgbClr val="292B2C"/>
                </a:solidFill>
                <a:effectLst/>
                <a:latin typeface="Verdana" panose="020B0604030504040204" pitchFamily="34" charset="0"/>
                <a:ea typeface="Times New Roman" panose="02020603050405020304" pitchFamily="18" charset="0"/>
                <a:cs typeface="Times New Roman" panose="02020603050405020304" pitchFamily="18" charset="0"/>
              </a:rPr>
              <a:t> площади всех квартир, должен будет заплатить </a:t>
            </a:r>
            <a:r>
              <a:rPr lang="ru-RU" sz="1800" dirty="0">
                <a:solidFill>
                  <a:srgbClr val="292B2C"/>
                </a:solidFill>
                <a:effectLst/>
                <a:latin typeface="inherit"/>
                <a:ea typeface="Times New Roman" panose="02020603050405020304" pitchFamily="18" charset="0"/>
                <a:cs typeface="Times New Roman" panose="02020603050405020304" pitchFamily="18" charset="0"/>
              </a:rPr>
              <a:t>1/5</a:t>
            </a:r>
            <a:r>
              <a:rPr lang="ru-RU" sz="1800" dirty="0">
                <a:solidFill>
                  <a:srgbClr val="292B2C"/>
                </a:solidFill>
                <a:effectLst/>
                <a:latin typeface="Verdana" panose="020B0604030504040204" pitchFamily="34" charset="0"/>
                <a:ea typeface="Times New Roman" panose="02020603050405020304" pitchFamily="18" charset="0"/>
                <a:cs typeface="Times New Roman" panose="02020603050405020304" pitchFamily="18" charset="0"/>
              </a:rPr>
              <a:t> от всей стоимости здания. Выберите все верные утверждения.</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r>
            <a:br>
              <a:rPr lang="ru-RU" sz="1800" dirty="0">
                <a:effectLst/>
                <a:latin typeface="Times New Roman" panose="02020603050405020304" pitchFamily="18" charset="0"/>
                <a:ea typeface="Calibri" panose="020F0502020204030204" pitchFamily="34" charset="0"/>
                <a:cs typeface="Times New Roman" panose="02020603050405020304" pitchFamily="18" charset="0"/>
              </a:rPr>
            </a:br>
            <a:endParaRPr lang="ru-RU" dirty="0"/>
          </a:p>
        </p:txBody>
      </p:sp>
      <p:sp>
        <p:nvSpPr>
          <p:cNvPr id="3" name="Объект 2">
            <a:extLst>
              <a:ext uri="{FF2B5EF4-FFF2-40B4-BE49-F238E27FC236}">
                <a16:creationId xmlns="" xmlns:a16="http://schemas.microsoft.com/office/drawing/2014/main" id="{24BC236D-AF88-47E7-8058-FA9CB7727157}"/>
              </a:ext>
            </a:extLst>
          </p:cNvPr>
          <p:cNvSpPr>
            <a:spLocks noGrp="1"/>
          </p:cNvSpPr>
          <p:nvPr>
            <p:ph idx="1"/>
          </p:nvPr>
        </p:nvSpPr>
        <p:spPr/>
        <p:txBody>
          <a:bodyPr>
            <a:normAutofit fontScale="92500"/>
          </a:bodyPr>
          <a:lstStyle/>
          <a:p>
            <a:pPr marL="1371600" indent="450215" algn="l">
              <a:lnSpc>
                <a:spcPts val="1680"/>
              </a:lnSpc>
              <a:spcBef>
                <a:spcPts val="1200"/>
              </a:spcBef>
              <a:spcAft>
                <a:spcPts val="1200"/>
              </a:spcAft>
            </a:pPr>
            <a:r>
              <a:rPr lang="ru-RU" sz="1800" dirty="0">
                <a:solidFill>
                  <a:srgbClr val="3C3C3C"/>
                </a:solidFill>
                <a:effectLst/>
                <a:latin typeface="Verdana" panose="020B0604030504040204" pitchFamily="34" charset="0"/>
                <a:ea typeface="Times New Roman" panose="02020603050405020304" pitchFamily="18" charset="0"/>
                <a:cs typeface="Times New Roman" panose="02020603050405020304" pitchFamily="18" charset="0"/>
              </a:rPr>
              <a:t>A. Человек, проживающий в самой большой квартире, заплатит больше денег за каждый квадратный метр своей квартиры, чем человек из самой маленькой квартиры.</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1371600" indent="450215" algn="l">
              <a:lnSpc>
                <a:spcPts val="1680"/>
              </a:lnSpc>
              <a:spcBef>
                <a:spcPts val="1200"/>
              </a:spcBef>
              <a:spcAft>
                <a:spcPts val="1200"/>
              </a:spcAft>
            </a:pPr>
            <a:r>
              <a:rPr lang="ru-RU" sz="1800" dirty="0">
                <a:solidFill>
                  <a:srgbClr val="3C3C3C"/>
                </a:solidFill>
                <a:effectLst/>
                <a:latin typeface="Verdana" panose="020B0604030504040204" pitchFamily="34" charset="0"/>
                <a:ea typeface="Times New Roman" panose="02020603050405020304" pitchFamily="18" charset="0"/>
                <a:cs typeface="Times New Roman" panose="02020603050405020304" pitchFamily="18" charset="0"/>
              </a:rPr>
              <a:t>B. Зная площадь двух квартир и цену одной из них, мы можем вычислить цену второй.</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1371600" indent="450215" algn="l">
              <a:lnSpc>
                <a:spcPts val="1680"/>
              </a:lnSpc>
              <a:spcBef>
                <a:spcPts val="1200"/>
              </a:spcBef>
              <a:spcAft>
                <a:spcPts val="1200"/>
              </a:spcAft>
            </a:pPr>
            <a:r>
              <a:rPr lang="ru-RU" sz="1800" dirty="0">
                <a:solidFill>
                  <a:srgbClr val="3C3C3C"/>
                </a:solidFill>
                <a:effectLst/>
                <a:latin typeface="Verdana" panose="020B0604030504040204" pitchFamily="34" charset="0"/>
                <a:ea typeface="Times New Roman" panose="02020603050405020304" pitchFamily="18" charset="0"/>
                <a:cs typeface="Times New Roman" panose="02020603050405020304" pitchFamily="18" charset="0"/>
              </a:rPr>
              <a:t>C. Зная цену здания и сумму, которую заплатит каждый владелец, мы можем вычислить общую площадь всех квартир.</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1371600" indent="450215" algn="l">
              <a:lnSpc>
                <a:spcPts val="1680"/>
              </a:lnSpc>
            </a:pPr>
            <a:r>
              <a:rPr lang="ru-RU" sz="1800" dirty="0">
                <a:solidFill>
                  <a:srgbClr val="3C3C3C"/>
                </a:solidFill>
                <a:effectLst/>
                <a:latin typeface="Verdana" panose="020B0604030504040204" pitchFamily="34" charset="0"/>
                <a:ea typeface="Times New Roman" panose="02020603050405020304" pitchFamily="18" charset="0"/>
                <a:cs typeface="Times New Roman" panose="02020603050405020304" pitchFamily="18" charset="0"/>
              </a:rPr>
              <a:t>D. Если бы общая стоимость здания была снижена на </a:t>
            </a:r>
            <a:r>
              <a:rPr lang="ru-RU" sz="1800" dirty="0">
                <a:solidFill>
                  <a:srgbClr val="3C3C3C"/>
                </a:solidFill>
                <a:effectLst/>
                <a:latin typeface="inherit"/>
                <a:ea typeface="Times New Roman" panose="02020603050405020304" pitchFamily="18" charset="0"/>
                <a:cs typeface="Times New Roman" panose="02020603050405020304" pitchFamily="18" charset="0"/>
              </a:rPr>
              <a:t>10%</a:t>
            </a:r>
            <a:r>
              <a:rPr lang="ru-RU" sz="1800" dirty="0">
                <a:solidFill>
                  <a:srgbClr val="3C3C3C"/>
                </a:solidFill>
                <a:effectLst/>
                <a:latin typeface="Verdana" panose="020B0604030504040204" pitchFamily="34" charset="0"/>
                <a:ea typeface="Times New Roman" panose="02020603050405020304" pitchFamily="18" charset="0"/>
                <a:cs typeface="Times New Roman" panose="02020603050405020304" pitchFamily="18" charset="0"/>
              </a:rPr>
              <a:t>, каждый из владельцев заплатил бы на </a:t>
            </a:r>
            <a:r>
              <a:rPr lang="ru-RU" sz="1800" dirty="0">
                <a:solidFill>
                  <a:srgbClr val="3C3C3C"/>
                </a:solidFill>
                <a:effectLst/>
                <a:latin typeface="inherit"/>
                <a:ea typeface="Times New Roman" panose="02020603050405020304" pitchFamily="18" charset="0"/>
                <a:cs typeface="Times New Roman" panose="02020603050405020304" pitchFamily="18" charset="0"/>
              </a:rPr>
              <a:t>10%</a:t>
            </a:r>
            <a:r>
              <a:rPr lang="ru-RU" sz="1800" dirty="0">
                <a:solidFill>
                  <a:srgbClr val="3C3C3C"/>
                </a:solidFill>
                <a:effectLst/>
                <a:latin typeface="Verdana" panose="020B0604030504040204" pitchFamily="34" charset="0"/>
                <a:ea typeface="Times New Roman" panose="02020603050405020304" pitchFamily="18" charset="0"/>
                <a:cs typeface="Times New Roman" panose="02020603050405020304" pitchFamily="18" charset="0"/>
              </a:rPr>
              <a:t> меньше.</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l">
              <a:lnSpc>
                <a:spcPts val="1680"/>
              </a:lnSpc>
              <a:buNone/>
            </a:pPr>
            <a:r>
              <a:rPr lang="ru-RU" sz="1800" dirty="0">
                <a:solidFill>
                  <a:srgbClr val="292B2C"/>
                </a:solidFill>
                <a:effectLst/>
                <a:latin typeface="Verdana" panose="020B0604030504040204" pitchFamily="34" charset="0"/>
                <a:ea typeface="Times New Roman" panose="02020603050405020304" pitchFamily="18" charset="0"/>
                <a:cs typeface="Times New Roman" panose="02020603050405020304" pitchFamily="18" charset="0"/>
              </a:rPr>
              <a:t>В этой задаче верны утверждения B и D, а утверждения A и C неверны.</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just">
              <a:buNone/>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p>
          <a:p>
            <a:endParaRPr lang="ru-RU" dirty="0"/>
          </a:p>
        </p:txBody>
      </p:sp>
    </p:spTree>
    <p:extLst>
      <p:ext uri="{BB962C8B-B14F-4D97-AF65-F5344CB8AC3E}">
        <p14:creationId xmlns="" xmlns:p14="http://schemas.microsoft.com/office/powerpoint/2010/main" val="67346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EA3D6FB-FE55-4324-8A5E-5840B26A957B}"/>
              </a:ext>
            </a:extLst>
          </p:cNvPr>
          <p:cNvSpPr>
            <a:spLocks noGrp="1"/>
          </p:cNvSpPr>
          <p:nvPr>
            <p:ph type="title"/>
          </p:nvPr>
        </p:nvSpPr>
        <p:spPr>
          <a:xfrm>
            <a:off x="2592925" y="624110"/>
            <a:ext cx="8911687" cy="2261594"/>
          </a:xfrm>
        </p:spPr>
        <p:txBody>
          <a:bodyPr>
            <a:noAutofit/>
          </a:bodyPr>
          <a:lstStyle/>
          <a:p>
            <a:r>
              <a:rPr lang="ru-RU" sz="2400"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600" b="1" dirty="0">
                <a:solidFill>
                  <a:srgbClr val="292B2C"/>
                </a:solidFill>
                <a:effectLst/>
                <a:latin typeface="Verdana" panose="020B0604030504040204" pitchFamily="34" charset="0"/>
                <a:ea typeface="Times New Roman" panose="02020603050405020304" pitchFamily="18" charset="0"/>
                <a:cs typeface="Times New Roman" panose="02020603050405020304" pitchFamily="18" charset="0"/>
              </a:rPr>
              <a:t>Задача.</a:t>
            </a:r>
            <a:r>
              <a:rPr lang="ru-RU" sz="2400"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 Вы заболели, пошли к доктору, который дал вам по три таблетки в баночках А и В. Таблетки идентичные по форме и цвету, но имеют разный эффект. Вы должны каждый день выпивать вместе таблетку из баночки А и таблетку из баночки В, и так в течение трех дней. Рецепт нельзя нарушать. Но утром после первого дня вы увидели, что на столе лежат три таблетки, баночка В пуста, а в баночке А только одна таблетка. Как вам действовать, чтобы закончить лечение не нарушая рецепт?</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24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 xmlns:a16="http://schemas.microsoft.com/office/drawing/2014/main" id="{3EE56AA5-0B46-4C97-B2E7-814894556C82}"/>
              </a:ext>
            </a:extLst>
          </p:cNvPr>
          <p:cNvSpPr>
            <a:spLocks noGrp="1"/>
          </p:cNvSpPr>
          <p:nvPr>
            <p:ph idx="1"/>
          </p:nvPr>
        </p:nvSpPr>
        <p:spPr>
          <a:xfrm>
            <a:off x="2589212" y="4298868"/>
            <a:ext cx="8915400" cy="1612354"/>
          </a:xfrm>
        </p:spPr>
        <p:txBody>
          <a:bodyPr>
            <a:noAutofit/>
          </a:bodyPr>
          <a:lstStyle/>
          <a:p>
            <a:r>
              <a:rPr lang="ru-RU" sz="2400" b="0" i="0" dirty="0">
                <a:solidFill>
                  <a:srgbClr val="333333"/>
                </a:solidFill>
                <a:effectLst/>
                <a:latin typeface="Times New Roman" panose="02020603050405020304" pitchFamily="18" charset="0"/>
                <a:cs typeface="Times New Roman" panose="02020603050405020304" pitchFamily="18" charset="0"/>
              </a:rPr>
              <a:t>Ответ: Необходимо взять все четыре таблетки и каждую разломать наполовину, полученные половинки разложить по разные стороны. В итоге, в каждой из сторон будет по две таблетки - одна А, другая В (две половинки А и две половинки В).</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0397543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033FB7C2-209E-4AFE-839D-369F97CF2A40}"/>
              </a:ext>
            </a:extLst>
          </p:cNvPr>
          <p:cNvSpPr>
            <a:spLocks noGrp="1"/>
          </p:cNvSpPr>
          <p:nvPr>
            <p:ph type="title"/>
          </p:nvPr>
        </p:nvSpPr>
        <p:spPr>
          <a:xfrm>
            <a:off x="1935679" y="624110"/>
            <a:ext cx="9568934" cy="1280890"/>
          </a:xfrm>
        </p:spPr>
        <p:txBody>
          <a:bodyPr>
            <a:noAutofit/>
          </a:bodyPr>
          <a:lstStyle/>
          <a:p>
            <a:r>
              <a:rPr lang="ru-RU" sz="72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ea typeface="Calibri" panose="020F0502020204030204" pitchFamily="34" charset="0"/>
                <a:cs typeface="Times New Roman" panose="02020603050405020304" pitchFamily="18" charset="0"/>
              </a:rPr>
              <a:t>Незнакомый контекст</a:t>
            </a:r>
            <a:endParaRPr lang="ru-RU" sz="7200" dirty="0"/>
          </a:p>
        </p:txBody>
      </p:sp>
      <p:sp>
        <p:nvSpPr>
          <p:cNvPr id="3" name="Объект 2">
            <a:extLst>
              <a:ext uri="{FF2B5EF4-FFF2-40B4-BE49-F238E27FC236}">
                <a16:creationId xmlns="" xmlns:a16="http://schemas.microsoft.com/office/drawing/2014/main" id="{CE6BA47D-3325-41F0-91A2-99AF4C35B169}"/>
              </a:ext>
            </a:extLst>
          </p:cNvPr>
          <p:cNvSpPr>
            <a:spLocks noGrp="1"/>
          </p:cNvSpPr>
          <p:nvPr>
            <p:ph idx="1"/>
          </p:nvPr>
        </p:nvSpPr>
        <p:spPr/>
        <p:txBody>
          <a:bodyPr>
            <a:normAutofit fontScale="77500" lnSpcReduction="20000"/>
          </a:bodyPr>
          <a:lstStyle/>
          <a:p>
            <a:pPr indent="450215" algn="l">
              <a:lnSpc>
                <a:spcPts val="1680"/>
              </a:lnSpc>
            </a:pPr>
            <a:r>
              <a:rPr lang="ru-RU" sz="1800" dirty="0">
                <a:solidFill>
                  <a:srgbClr val="292B2C"/>
                </a:solidFill>
                <a:effectLst/>
                <a:latin typeface="Verdana" panose="020B0604030504040204" pitchFamily="34" charset="0"/>
                <a:ea typeface="Times New Roman" panose="02020603050405020304" pitchFamily="18" charset="0"/>
                <a:cs typeface="Times New Roman" panose="02020603050405020304" pitchFamily="18" charset="0"/>
              </a:rPr>
              <a:t>Один из классических методических подходов к классификации сложности задач заключается в том, что решение задач базового уровня — это решение задач знакомыми методами в знакомой ситуации, задачи повышенной сложности — это решение задач знакомыми методами в изменённой ситуации, а задачи высокого уровня сложности требуют применения изученных методов в незнакомой ситуации. На сегодняшний день этот подход несколько противоречит тому, что общество ждёт от математического образования. Акцент делается на применении знаний: задачи, которые требуют применения математических методов, окружают нас повсюду, в том числе в новых для нас ситуациях. Многие области знания, в том числе гуманитарные, используют математические модели. Поэтому человеку, работающему в любой области, придётся их анализировать.</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l">
              <a:lnSpc>
                <a:spcPts val="1680"/>
              </a:lnSpc>
            </a:pPr>
            <a:r>
              <a:rPr lang="ru-RU" sz="1800" dirty="0">
                <a:solidFill>
                  <a:srgbClr val="292B2C"/>
                </a:solidFill>
                <a:effectLst/>
                <a:latin typeface="Verdana" panose="020B0604030504040204" pitchFamily="34" charset="0"/>
                <a:ea typeface="Times New Roman" panose="02020603050405020304" pitchFamily="18" charset="0"/>
                <a:cs typeface="Times New Roman" panose="02020603050405020304" pitchFamily="18" charset="0"/>
              </a:rPr>
              <a:t>Задачи с незнакомым контекстом занимают значительное место в международных исследованиях качества образования, в том числе в исследовании PISA. В таких задачах описана незнакомая для человека ситуация, в которой ему необходимо применить зачастую совсем несложные математические методы. Такие задачи присутствуют и в ЕГЭ, и в экзамене за 9 класс, например 10-я задача профильного экзамена.</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 xmlns:p14="http://schemas.microsoft.com/office/powerpoint/2010/main" val="8576018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979504B7-3493-4E51-A8B3-8B950F275FD4}"/>
              </a:ext>
            </a:extLst>
          </p:cNvPr>
          <p:cNvSpPr>
            <a:spLocks noGrp="1"/>
          </p:cNvSpPr>
          <p:nvPr>
            <p:ph type="title"/>
          </p:nvPr>
        </p:nvSpPr>
        <p:spPr/>
        <p:txBody>
          <a:bodyPr>
            <a:noAutofit/>
          </a:bodyPr>
          <a:lstStyle/>
          <a:p>
            <a:r>
              <a:rPr lang="ru-RU" sz="2000" b="1" dirty="0">
                <a:solidFill>
                  <a:srgbClr val="292B2C"/>
                </a:solidFill>
                <a:effectLst/>
                <a:latin typeface="Times New Roman" panose="02020603050405020304" pitchFamily="18" charset="0"/>
                <a:ea typeface="Times New Roman" panose="02020603050405020304" pitchFamily="18" charset="0"/>
                <a:cs typeface="Times New Roman" panose="02020603050405020304" pitchFamily="18" charset="0"/>
              </a:rPr>
              <a:t>Пример. </a:t>
            </a:r>
            <a:r>
              <a:rPr lang="ru-RU" sz="2000" dirty="0">
                <a:solidFill>
                  <a:srgbClr val="292B2C"/>
                </a:solidFill>
                <a:effectLst/>
                <a:latin typeface="Times New Roman" panose="02020603050405020304" pitchFamily="18" charset="0"/>
                <a:ea typeface="Times New Roman" panose="02020603050405020304" pitchFamily="18" charset="0"/>
                <a:cs typeface="Times New Roman" panose="02020603050405020304" pitchFamily="18" charset="0"/>
              </a:rPr>
              <a:t>По закону Ома для полной цепи сила тока, измеряемая в амперах, равна I=</a:t>
            </a:r>
            <a:r>
              <a:rPr lang="ru-RU" sz="2000" dirty="0" err="1">
                <a:solidFill>
                  <a:srgbClr val="292B2C"/>
                </a:solidFill>
                <a:effectLst/>
                <a:latin typeface="Times New Roman" panose="02020603050405020304" pitchFamily="18" charset="0"/>
                <a:ea typeface="Times New Roman" panose="02020603050405020304" pitchFamily="18" charset="0"/>
                <a:cs typeface="Times New Roman" panose="02020603050405020304" pitchFamily="18" charset="0"/>
              </a:rPr>
              <a:t>εR+r</a:t>
            </a:r>
            <a:r>
              <a:rPr lang="ru-RU" sz="2000" dirty="0">
                <a:solidFill>
                  <a:srgbClr val="292B2C"/>
                </a:solidFill>
                <a:effectLst/>
                <a:latin typeface="Times New Roman" panose="02020603050405020304" pitchFamily="18" charset="0"/>
                <a:ea typeface="Times New Roman" panose="02020603050405020304" pitchFamily="18" charset="0"/>
                <a:cs typeface="Times New Roman" panose="02020603050405020304" pitchFamily="18" charset="0"/>
              </a:rPr>
              <a:t>, где ε — ЭДС источника (в вольтах), r=1 Ом — его внутреннее сопротивление, R — сопротивление цепи (в омах). При каком наименьшем сопротивлении цепи сила тока будет составлять не более 4% от силы тока короткого замыкания </a:t>
            </a:r>
            <a:r>
              <a:rPr lang="ru-RU" sz="2000" dirty="0" err="1">
                <a:solidFill>
                  <a:srgbClr val="292B2C"/>
                </a:solidFill>
                <a:effectLst/>
                <a:latin typeface="Times New Roman" panose="02020603050405020304" pitchFamily="18" charset="0"/>
                <a:ea typeface="Times New Roman" panose="02020603050405020304" pitchFamily="18" charset="0"/>
                <a:cs typeface="Times New Roman" panose="02020603050405020304" pitchFamily="18" charset="0"/>
              </a:rPr>
              <a:t>кзIкз</a:t>
            </a:r>
            <a:r>
              <a:rPr lang="ru-RU" sz="2000" dirty="0">
                <a:solidFill>
                  <a:srgbClr val="292B2C"/>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2000" dirty="0" err="1">
                <a:solidFill>
                  <a:srgbClr val="292B2C"/>
                </a:solidFill>
                <a:effectLst/>
                <a:latin typeface="Times New Roman" panose="02020603050405020304" pitchFamily="18" charset="0"/>
                <a:ea typeface="Times New Roman" panose="02020603050405020304" pitchFamily="18" charset="0"/>
                <a:cs typeface="Times New Roman" panose="02020603050405020304" pitchFamily="18" charset="0"/>
              </a:rPr>
              <a:t>εr</a:t>
            </a:r>
            <a:r>
              <a:rPr lang="ru-RU" sz="2000" dirty="0">
                <a:solidFill>
                  <a:srgbClr val="292B2C"/>
                </a:solidFill>
                <a:effectLst/>
                <a:latin typeface="Times New Roman" panose="02020603050405020304" pitchFamily="18" charset="0"/>
                <a:ea typeface="Times New Roman" panose="02020603050405020304" pitchFamily="18" charset="0"/>
                <a:cs typeface="Times New Roman" panose="02020603050405020304" pitchFamily="18" charset="0"/>
              </a:rPr>
              <a:t>? (Ответ выразите в омах.)</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r>
            <a:br>
              <a:rPr lang="ru-RU" sz="2000" dirty="0">
                <a:effectLst/>
                <a:latin typeface="Times New Roman" panose="02020603050405020304" pitchFamily="18" charset="0"/>
                <a:ea typeface="Calibri" panose="020F0502020204030204" pitchFamily="34" charset="0"/>
                <a:cs typeface="Times New Roman" panose="02020603050405020304" pitchFamily="18" charset="0"/>
              </a:rPr>
            </a:br>
            <a:endParaRPr lang="ru-RU" sz="20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 xmlns:a16="http://schemas.microsoft.com/office/drawing/2014/main" id="{D94A304E-4D25-4AD6-A5AA-61B70A62D1D9}"/>
              </a:ext>
            </a:extLst>
          </p:cNvPr>
          <p:cNvSpPr>
            <a:spLocks noGrp="1"/>
          </p:cNvSpPr>
          <p:nvPr>
            <p:ph idx="1"/>
          </p:nvPr>
        </p:nvSpPr>
        <p:spPr>
          <a:xfrm>
            <a:off x="2589212" y="2458192"/>
            <a:ext cx="8915400" cy="3453030"/>
          </a:xfrm>
        </p:spPr>
        <p:txBody>
          <a:bodyPr>
            <a:normAutofit/>
          </a:bodyPr>
          <a:lstStyle/>
          <a:p>
            <a:pPr indent="450215" algn="l">
              <a:lnSpc>
                <a:spcPts val="1680"/>
              </a:lnSpc>
            </a:pPr>
            <a:r>
              <a:rPr lang="ru-RU" sz="2400" dirty="0">
                <a:solidFill>
                  <a:srgbClr val="292B2C"/>
                </a:solidFill>
                <a:effectLst/>
                <a:latin typeface="Times New Roman" panose="02020603050405020304" pitchFamily="18" charset="0"/>
                <a:ea typeface="Times New Roman" panose="02020603050405020304" pitchFamily="18" charset="0"/>
                <a:cs typeface="Times New Roman" panose="02020603050405020304" pitchFamily="18" charset="0"/>
              </a:rPr>
              <a:t>Важно обратить внимание школьников на то, что даже если контекст задачи им знаком, нужно пользоваться исключительно той математической моделью, которая предложена в задаче. Применение знаний из той области знания, которой посвящена задача (физики, химии, биологии и т. д.), может привести к усложнению задачи и получению неверного ответа.</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ru-RU" sz="2400" dirty="0">
                <a:solidFill>
                  <a:srgbClr val="292B2C"/>
                </a:solidFill>
                <a:effectLst/>
                <a:latin typeface="Times New Roman" panose="02020603050405020304" pitchFamily="18" charset="0"/>
                <a:ea typeface="Times New Roman" panose="02020603050405020304" pitchFamily="18" charset="0"/>
                <a:cs typeface="Times New Roman" panose="02020603050405020304" pitchFamily="18" charset="0"/>
              </a:rPr>
              <a:t>Чтобы решить задачу с незнакомым контекстом, необходимо внимательно прочитать условие, вычленить существенные части математической модели и значения тех или иных переменных и дать ответ, максимально абстрагировавшись от контекста.</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9663633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1E1E949E-AB61-42A4-B1F3-C0CD3B4BF2B5}"/>
              </a:ext>
            </a:extLst>
          </p:cNvPr>
          <p:cNvSpPr>
            <a:spLocks noGrp="1"/>
          </p:cNvSpPr>
          <p:nvPr>
            <p:ph type="title"/>
          </p:nvPr>
        </p:nvSpPr>
        <p:spPr/>
        <p:txBody>
          <a:bodyPr/>
          <a:lstStyle/>
          <a:p>
            <a:r>
              <a:rPr lang="ru-RU" sz="36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ea typeface="Calibri" panose="020F0502020204030204" pitchFamily="34" charset="0"/>
                <a:cs typeface="Times New Roman" panose="02020603050405020304" pitchFamily="18" charset="0"/>
              </a:rPr>
              <a:t>Графическое представление информации</a:t>
            </a:r>
            <a:endParaRPr lang="ru-RU" dirty="0"/>
          </a:p>
        </p:txBody>
      </p:sp>
      <p:sp>
        <p:nvSpPr>
          <p:cNvPr id="3" name="Объект 2">
            <a:extLst>
              <a:ext uri="{FF2B5EF4-FFF2-40B4-BE49-F238E27FC236}">
                <a16:creationId xmlns="" xmlns:a16="http://schemas.microsoft.com/office/drawing/2014/main" id="{F24D9B43-2FEA-4829-A9CD-D40493185A9F}"/>
              </a:ext>
            </a:extLst>
          </p:cNvPr>
          <p:cNvSpPr>
            <a:spLocks noGrp="1"/>
          </p:cNvSpPr>
          <p:nvPr>
            <p:ph idx="1"/>
          </p:nvPr>
        </p:nvSpPr>
        <p:spPr/>
        <p:txBody>
          <a:bodyPr>
            <a:normAutofit lnSpcReduction="10000"/>
          </a:bodyPr>
          <a:lstStyle/>
          <a:p>
            <a:r>
              <a:rPr lang="ru-RU" sz="36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Информация, которую мы получаем, с течением времени представляется во всё более сложном виде, однако сам подход к чтению и осмыслению её не меняется — графическое представление информации бывает в виде графиков, диаграмм, схем и таблиц.</a:t>
            </a:r>
            <a:endParaRPr lang="ru-RU" sz="36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 xmlns:p14="http://schemas.microsoft.com/office/powerpoint/2010/main" val="6744456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CFF9174B-3EF0-42DE-A8EA-34315D55211B}"/>
              </a:ext>
            </a:extLst>
          </p:cNvPr>
          <p:cNvSpPr>
            <a:spLocks noGrp="1"/>
          </p:cNvSpPr>
          <p:nvPr>
            <p:ph type="title"/>
          </p:nvPr>
        </p:nvSpPr>
        <p:spPr>
          <a:xfrm>
            <a:off x="2589212" y="446087"/>
            <a:ext cx="3505199" cy="2095231"/>
          </a:xfrm>
        </p:spPr>
        <p:txBody>
          <a:bodyPr>
            <a:normAutofit fontScale="90000"/>
          </a:bodyPr>
          <a:lstStyle/>
          <a:p>
            <a:r>
              <a:rPr lang="ru-RU" sz="1800" b="1" dirty="0">
                <a:solidFill>
                  <a:srgbClr val="3C3C3C"/>
                </a:solidFill>
                <a:effectLst/>
                <a:latin typeface="Verdana" panose="020B0604030504040204" pitchFamily="34" charset="0"/>
                <a:ea typeface="Times New Roman" panose="02020603050405020304" pitchFamily="18" charset="0"/>
                <a:cs typeface="Times New Roman" panose="02020603050405020304" pitchFamily="18" charset="0"/>
              </a:rPr>
              <a:t>Задача.</a:t>
            </a:r>
            <a:r>
              <a:rPr lang="ru-RU" sz="1800" dirty="0">
                <a:solidFill>
                  <a:srgbClr val="3C3C3C"/>
                </a:solidFill>
                <a:effectLst/>
                <a:latin typeface="Verdana" panose="020B0604030504040204" pitchFamily="34" charset="0"/>
                <a:ea typeface="Times New Roman" panose="02020603050405020304" pitchFamily="18" charset="0"/>
                <a:cs typeface="Times New Roman" panose="02020603050405020304" pitchFamily="18" charset="0"/>
              </a:rPr>
              <a:t> На графике показано, как изменялась температура воздуха с </a:t>
            </a:r>
            <a:r>
              <a:rPr lang="ru-RU" sz="1800" dirty="0">
                <a:solidFill>
                  <a:srgbClr val="3C3C3C"/>
                </a:solidFill>
                <a:effectLst/>
                <a:latin typeface="inherit"/>
                <a:ea typeface="Times New Roman" panose="02020603050405020304" pitchFamily="18" charset="0"/>
                <a:cs typeface="Times New Roman" panose="02020603050405020304" pitchFamily="18" charset="0"/>
              </a:rPr>
              <a:t>3</a:t>
            </a:r>
            <a:r>
              <a:rPr lang="ru-RU" sz="1800" dirty="0">
                <a:solidFill>
                  <a:srgbClr val="3C3C3C"/>
                </a:solidFill>
                <a:effectLst/>
                <a:latin typeface="Verdana" panose="020B0604030504040204" pitchFamily="34" charset="0"/>
                <a:ea typeface="Times New Roman" panose="02020603050405020304" pitchFamily="18" charset="0"/>
                <a:cs typeface="Times New Roman" panose="02020603050405020304" pitchFamily="18" charset="0"/>
              </a:rPr>
              <a:t> по </a:t>
            </a:r>
            <a:r>
              <a:rPr lang="ru-RU" sz="1800" dirty="0">
                <a:solidFill>
                  <a:srgbClr val="3C3C3C"/>
                </a:solidFill>
                <a:effectLst/>
                <a:latin typeface="inherit"/>
                <a:ea typeface="Times New Roman" panose="02020603050405020304" pitchFamily="18" charset="0"/>
                <a:cs typeface="Times New Roman" panose="02020603050405020304" pitchFamily="18" charset="0"/>
              </a:rPr>
              <a:t>5</a:t>
            </a:r>
            <a:r>
              <a:rPr lang="ru-RU" sz="1800" dirty="0">
                <a:solidFill>
                  <a:srgbClr val="3C3C3C"/>
                </a:solidFill>
                <a:effectLst/>
                <a:latin typeface="Verdana" panose="020B0604030504040204" pitchFamily="34" charset="0"/>
                <a:ea typeface="Times New Roman" panose="02020603050405020304" pitchFamily="18" charset="0"/>
                <a:cs typeface="Times New Roman" panose="02020603050405020304" pitchFamily="18" charset="0"/>
              </a:rPr>
              <a:t> апреля. По горизонтали указано время суток, по вертикали — значение температуры в градусах Цельсия.</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r>
            <a:br>
              <a:rPr lang="ru-RU" sz="1800" dirty="0">
                <a:effectLst/>
                <a:latin typeface="Times New Roman" panose="02020603050405020304" pitchFamily="18" charset="0"/>
                <a:ea typeface="Calibri" panose="020F0502020204030204" pitchFamily="34" charset="0"/>
                <a:cs typeface="Times New Roman" panose="02020603050405020304" pitchFamily="18" charset="0"/>
              </a:rPr>
            </a:br>
            <a:endParaRPr lang="ru-RU" dirty="0"/>
          </a:p>
        </p:txBody>
      </p:sp>
      <p:sp>
        <p:nvSpPr>
          <p:cNvPr id="4" name="Текст 3">
            <a:extLst>
              <a:ext uri="{FF2B5EF4-FFF2-40B4-BE49-F238E27FC236}">
                <a16:creationId xmlns="" xmlns:a16="http://schemas.microsoft.com/office/drawing/2014/main" id="{E0D9926A-4FDD-4636-81AD-62093F0A657E}"/>
              </a:ext>
            </a:extLst>
          </p:cNvPr>
          <p:cNvSpPr>
            <a:spLocks noGrp="1"/>
          </p:cNvSpPr>
          <p:nvPr>
            <p:ph type="body" sz="half" idx="2"/>
          </p:nvPr>
        </p:nvSpPr>
        <p:spPr>
          <a:xfrm>
            <a:off x="-427512" y="2802577"/>
            <a:ext cx="6521923" cy="3058472"/>
          </a:xfrm>
        </p:spPr>
        <p:txBody>
          <a:bodyPr>
            <a:normAutofit fontScale="32500" lnSpcReduction="20000"/>
          </a:bodyPr>
          <a:lstStyle/>
          <a:p>
            <a:pPr marL="2133600" indent="450215" algn="l">
              <a:lnSpc>
                <a:spcPts val="1680"/>
              </a:lnSpc>
            </a:pPr>
            <a:r>
              <a:rPr lang="ru-RU" sz="72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A. Найдите наименьшее значение температуры 4 апреля. Ответ дайте в градусах Цельсия.</a:t>
            </a:r>
            <a:endParaRPr lang="ru-RU" sz="7200" dirty="0">
              <a:effectLst/>
              <a:latin typeface="Times New Roman" panose="02020603050405020304" pitchFamily="18" charset="0"/>
              <a:ea typeface="Calibri" panose="020F0502020204030204" pitchFamily="34" charset="0"/>
              <a:cs typeface="Times New Roman" panose="02020603050405020304" pitchFamily="18" charset="0"/>
            </a:endParaRPr>
          </a:p>
          <a:p>
            <a:pPr marL="2133600" indent="450215" algn="l">
              <a:lnSpc>
                <a:spcPts val="1680"/>
              </a:lnSpc>
            </a:pPr>
            <a:r>
              <a:rPr lang="ru-RU" sz="72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B. В течение скольких часов температура 5 апреля была меньше 4 градусов Цельсия?</a:t>
            </a:r>
            <a:endParaRPr lang="ru-RU" sz="7200" dirty="0">
              <a:effectLst/>
              <a:latin typeface="Times New Roman" panose="02020603050405020304" pitchFamily="18" charset="0"/>
              <a:ea typeface="Calibri" panose="020F0502020204030204" pitchFamily="34" charset="0"/>
              <a:cs typeface="Times New Roman" panose="02020603050405020304" pitchFamily="18" charset="0"/>
            </a:endParaRPr>
          </a:p>
          <a:p>
            <a:pPr marL="2133600" indent="450215" algn="l">
              <a:lnSpc>
                <a:spcPts val="1680"/>
              </a:lnSpc>
            </a:pPr>
            <a:r>
              <a:rPr lang="ru-RU" sz="72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C. Найдите значение температуры 4 апреля в 3 часа дня. Ответ дайте в градусах Цельсия.</a:t>
            </a:r>
            <a:endParaRPr lang="ru-RU" sz="72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pic>
        <p:nvPicPr>
          <p:cNvPr id="5" name="Объект 4">
            <a:extLst>
              <a:ext uri="{FF2B5EF4-FFF2-40B4-BE49-F238E27FC236}">
                <a16:creationId xmlns="" xmlns:a16="http://schemas.microsoft.com/office/drawing/2014/main" id="{04C98472-7473-40E8-B49B-956C22A082A9}"/>
              </a:ext>
            </a:extLst>
          </p:cNvPr>
          <p:cNvPicPr>
            <a:picLocks noGrp="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6323013" y="1332355"/>
            <a:ext cx="5181600" cy="3642427"/>
          </a:xfrm>
          <a:prstGeom prst="rect">
            <a:avLst/>
          </a:prstGeom>
          <a:noFill/>
          <a:ln>
            <a:noFill/>
          </a:ln>
        </p:spPr>
      </p:pic>
    </p:spTree>
    <p:extLst>
      <p:ext uri="{BB962C8B-B14F-4D97-AF65-F5344CB8AC3E}">
        <p14:creationId xmlns="" xmlns:p14="http://schemas.microsoft.com/office/powerpoint/2010/main" val="34742115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9504673B-D754-4BCD-BB83-E9F56A751ACD}"/>
              </a:ext>
            </a:extLst>
          </p:cNvPr>
          <p:cNvSpPr>
            <a:spLocks noGrp="1"/>
          </p:cNvSpPr>
          <p:nvPr>
            <p:ph type="title"/>
          </p:nvPr>
        </p:nvSpPr>
        <p:spPr/>
        <p:txBody>
          <a:bodyPr>
            <a:normAutofit fontScale="90000"/>
          </a:bodyPr>
          <a:lstStyle/>
          <a:p>
            <a:r>
              <a:rPr lang="ru-RU" sz="1800" b="1" dirty="0">
                <a:solidFill>
                  <a:srgbClr val="3C3C3C"/>
                </a:solidFill>
                <a:effectLst/>
                <a:latin typeface="Verdana" panose="020B0604030504040204" pitchFamily="34" charset="0"/>
                <a:ea typeface="Times New Roman" panose="02020603050405020304" pitchFamily="18" charset="0"/>
                <a:cs typeface="Times New Roman" panose="02020603050405020304" pitchFamily="18" charset="0"/>
              </a:rPr>
              <a:t>Задача.</a:t>
            </a:r>
            <a:r>
              <a:rPr lang="ru-RU" sz="1800" dirty="0">
                <a:solidFill>
                  <a:srgbClr val="3C3C3C"/>
                </a:solidFill>
                <a:effectLst/>
                <a:latin typeface="Verdana" panose="020B0604030504040204" pitchFamily="34" charset="0"/>
                <a:ea typeface="Times New Roman" panose="02020603050405020304" pitchFamily="18" charset="0"/>
                <a:cs typeface="Times New Roman" panose="02020603050405020304" pitchFamily="18" charset="0"/>
              </a:rPr>
              <a:t> На графике изображена зависимость температуры от времени в процессе разогрева двигателя легкового автомобиля. На горизонтальной оси отмечено время в минутах, прошедшее с момента запуска двигателя; на вертикальной оси — температура двигателя в градусах Цельсия.</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r>
            <a:br>
              <a:rPr lang="ru-RU" sz="1800" dirty="0">
                <a:effectLst/>
                <a:latin typeface="Times New Roman" panose="02020603050405020304" pitchFamily="18" charset="0"/>
                <a:ea typeface="Calibri" panose="020F0502020204030204" pitchFamily="34" charset="0"/>
                <a:cs typeface="Times New Roman" panose="02020603050405020304" pitchFamily="18" charset="0"/>
              </a:rPr>
            </a:br>
            <a:endParaRPr lang="ru-RU" dirty="0"/>
          </a:p>
        </p:txBody>
      </p:sp>
      <p:pic>
        <p:nvPicPr>
          <p:cNvPr id="5" name="Объект 4">
            <a:extLst>
              <a:ext uri="{FF2B5EF4-FFF2-40B4-BE49-F238E27FC236}">
                <a16:creationId xmlns="" xmlns:a16="http://schemas.microsoft.com/office/drawing/2014/main" id="{2FB03BF3-B534-4057-AAC3-024EB4C8A899}"/>
              </a:ext>
            </a:extLst>
          </p:cNvPr>
          <p:cNvPicPr>
            <a:picLocks noGrp="1"/>
          </p:cNvPicPr>
          <p:nvPr>
            <p:ph sz="half"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2728502" y="2133600"/>
            <a:ext cx="3367498" cy="3778250"/>
          </a:xfrm>
          <a:prstGeom prst="rect">
            <a:avLst/>
          </a:prstGeom>
          <a:noFill/>
          <a:ln>
            <a:noFill/>
          </a:ln>
        </p:spPr>
      </p:pic>
      <p:sp>
        <p:nvSpPr>
          <p:cNvPr id="3" name="Rectangle 1">
            <a:extLst>
              <a:ext uri="{FF2B5EF4-FFF2-40B4-BE49-F238E27FC236}">
                <a16:creationId xmlns="" xmlns:a16="http://schemas.microsoft.com/office/drawing/2014/main" id="{DCB81CD8-8AB3-42FE-BB1D-3408F1459AAD}"/>
              </a:ext>
            </a:extLst>
          </p:cNvPr>
          <p:cNvSpPr>
            <a:spLocks noGrp="1" noChangeArrowheads="1"/>
          </p:cNvSpPr>
          <p:nvPr>
            <p:ph sz="half" idx="2"/>
          </p:nvPr>
        </p:nvSpPr>
        <p:spPr bwMode="auto">
          <a:xfrm>
            <a:off x="6614556" y="3553367"/>
            <a:ext cx="4890055" cy="9233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08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085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a:ln>
                  <a:noFill/>
                </a:ln>
                <a:solidFill>
                  <a:srgbClr val="3C3C3C"/>
                </a:solidFill>
                <a:effectLst/>
                <a:latin typeface="Verdana" panose="020B0604030504040204" pitchFamily="34" charset="0"/>
                <a:ea typeface="Times New Roman" panose="02020603050405020304" pitchFamily="18" charset="0"/>
                <a:cs typeface="Times New Roman" panose="02020603050405020304" pitchFamily="18" charset="0"/>
              </a:rPr>
              <a:t>Пользуясь графиком, поставьте в соответствие каждому интервалу времени характеристику процесса разогрева двигателя на этом интервале.</a:t>
            </a:r>
            <a:endParaRPr kumimoji="0" lang="ru-RU" altLang="ru-RU" sz="1200" b="0" i="0" u="none" strike="noStrike" cap="none" normalizeH="0" baseline="0" dirty="0">
              <a:ln>
                <a:noFill/>
              </a:ln>
              <a:solidFill>
                <a:schemeClr val="tx1"/>
              </a:solidFill>
              <a:effectLst/>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graphicFrame>
        <p:nvGraphicFramePr>
          <p:cNvPr id="7" name="Таблица 6">
            <a:extLst>
              <a:ext uri="{FF2B5EF4-FFF2-40B4-BE49-F238E27FC236}">
                <a16:creationId xmlns="" xmlns:a16="http://schemas.microsoft.com/office/drawing/2014/main" id="{730F34CD-1F58-43B0-9F61-81BB286D6E17}"/>
              </a:ext>
            </a:extLst>
          </p:cNvPr>
          <p:cNvGraphicFramePr/>
          <p:nvPr>
            <p:extLst>
              <p:ext uri="{D42A27DB-BD31-4B8C-83A1-F6EECF244321}">
                <p14:modId xmlns="" xmlns:p14="http://schemas.microsoft.com/office/powerpoint/2010/main" val="1181909712"/>
              </p:ext>
            </p:extLst>
          </p:nvPr>
        </p:nvGraphicFramePr>
        <p:xfrm>
          <a:off x="6210795" y="4344837"/>
          <a:ext cx="5293820" cy="2091590"/>
        </p:xfrm>
        <a:graphic>
          <a:graphicData uri="http://schemas.openxmlformats.org/drawingml/2006/table">
            <a:tbl>
              <a:tblPr firstRow="1" firstCol="1" bandRow="1">
                <a:tableStyleId>{5C22544A-7EE6-4342-B048-85BDC9FD1C3A}</a:tableStyleId>
              </a:tblPr>
              <a:tblGrid>
                <a:gridCol w="2646910">
                  <a:extLst>
                    <a:ext uri="{9D8B030D-6E8A-4147-A177-3AD203B41FA5}">
                      <a16:colId xmlns="" xmlns:a16="http://schemas.microsoft.com/office/drawing/2014/main" val="819260503"/>
                    </a:ext>
                  </a:extLst>
                </a:gridCol>
                <a:gridCol w="2646910">
                  <a:extLst>
                    <a:ext uri="{9D8B030D-6E8A-4147-A177-3AD203B41FA5}">
                      <a16:colId xmlns="" xmlns:a16="http://schemas.microsoft.com/office/drawing/2014/main" val="3754307904"/>
                    </a:ext>
                  </a:extLst>
                </a:gridCol>
              </a:tblGrid>
              <a:tr h="270573">
                <a:tc>
                  <a:txBody>
                    <a:bodyPr/>
                    <a:lstStyle/>
                    <a:p>
                      <a:pPr indent="448056" algn="ctr" fontAlgn="ctr">
                        <a:lnSpc>
                          <a:spcPts val="1680"/>
                        </a:lnSpc>
                        <a:spcBef>
                          <a:spcPts val="1500"/>
                        </a:spcBef>
                        <a:spcAft>
                          <a:spcPts val="1500"/>
                        </a:spcAft>
                      </a:pPr>
                      <a:r>
                        <a:rPr lang="ru-RU" sz="1000" u="none" strike="noStrike">
                          <a:effectLst/>
                        </a:rPr>
                        <a:t>Интервалы времени</a:t>
                      </a:r>
                      <a:endParaRPr lang="ru-RU" sz="1700" b="0" i="0" u="none" strike="noStrike">
                        <a:effectLst/>
                        <a:latin typeface="Arial" panose="020B0604020202020204" pitchFamily="34" charset="0"/>
                      </a:endParaRPr>
                    </a:p>
                  </a:txBody>
                  <a:tcPr marL="109317" marR="109317" marT="36439" marB="36439" anchor="ctr"/>
                </a:tc>
                <a:tc>
                  <a:txBody>
                    <a:bodyPr/>
                    <a:lstStyle/>
                    <a:p>
                      <a:pPr indent="448056" algn="ctr" fontAlgn="ctr">
                        <a:lnSpc>
                          <a:spcPts val="1680"/>
                        </a:lnSpc>
                        <a:spcBef>
                          <a:spcPts val="1500"/>
                        </a:spcBef>
                        <a:spcAft>
                          <a:spcPts val="1500"/>
                        </a:spcAft>
                      </a:pPr>
                      <a:r>
                        <a:rPr lang="ru-RU" sz="1000" u="none" strike="noStrike">
                          <a:effectLst/>
                        </a:rPr>
                        <a:t>Характеристики</a:t>
                      </a:r>
                      <a:endParaRPr lang="ru-RU" sz="1700" b="0" i="0" u="none" strike="noStrike">
                        <a:effectLst/>
                        <a:latin typeface="Arial" panose="020B0604020202020204" pitchFamily="34" charset="0"/>
                      </a:endParaRPr>
                    </a:p>
                  </a:txBody>
                  <a:tcPr marL="109317" marR="109317" marT="36439" marB="36439" anchor="ctr"/>
                </a:tc>
                <a:extLst>
                  <a:ext uri="{0D108BD9-81ED-4DB2-BD59-A6C34878D82A}">
                    <a16:rowId xmlns="" xmlns:a16="http://schemas.microsoft.com/office/drawing/2014/main" val="1330584620"/>
                  </a:ext>
                </a:extLst>
              </a:tr>
              <a:tr h="472862">
                <a:tc>
                  <a:txBody>
                    <a:bodyPr/>
                    <a:lstStyle/>
                    <a:p>
                      <a:pPr indent="448056" algn="ctr" fontAlgn="ctr">
                        <a:lnSpc>
                          <a:spcPts val="1680"/>
                        </a:lnSpc>
                        <a:spcBef>
                          <a:spcPts val="0"/>
                        </a:spcBef>
                        <a:spcAft>
                          <a:spcPts val="0"/>
                        </a:spcAft>
                      </a:pPr>
                      <a:r>
                        <a:rPr lang="ru-RU" sz="1000" u="none" strike="noStrike">
                          <a:effectLst/>
                        </a:rPr>
                        <a:t>0–1 мин.</a:t>
                      </a:r>
                      <a:endParaRPr lang="ru-RU" sz="1700" b="0" i="0" u="none" strike="noStrike">
                        <a:effectLst/>
                        <a:latin typeface="Arial" panose="020B0604020202020204" pitchFamily="34" charset="0"/>
                      </a:endParaRPr>
                    </a:p>
                  </a:txBody>
                  <a:tcPr marL="109317" marR="109317" marT="36439" marB="36439" anchor="ctr"/>
                </a:tc>
                <a:tc>
                  <a:txBody>
                    <a:bodyPr/>
                    <a:lstStyle/>
                    <a:p>
                      <a:pPr indent="448056" algn="ctr" fontAlgn="ctr">
                        <a:lnSpc>
                          <a:spcPts val="1680"/>
                        </a:lnSpc>
                        <a:spcBef>
                          <a:spcPts val="1500"/>
                        </a:spcBef>
                        <a:spcAft>
                          <a:spcPts val="1500"/>
                        </a:spcAft>
                      </a:pPr>
                      <a:r>
                        <a:rPr lang="ru-RU" sz="1000" u="none" strike="noStrike">
                          <a:effectLst/>
                        </a:rPr>
                        <a:t>Самый медленный рост температуры.</a:t>
                      </a:r>
                      <a:endParaRPr lang="ru-RU" sz="1700" b="0" i="0" u="none" strike="noStrike">
                        <a:effectLst/>
                        <a:latin typeface="Arial" panose="020B0604020202020204" pitchFamily="34" charset="0"/>
                      </a:endParaRPr>
                    </a:p>
                  </a:txBody>
                  <a:tcPr marL="109317" marR="109317" marT="36439" marB="36439" anchor="ctr"/>
                </a:tc>
                <a:extLst>
                  <a:ext uri="{0D108BD9-81ED-4DB2-BD59-A6C34878D82A}">
                    <a16:rowId xmlns="" xmlns:a16="http://schemas.microsoft.com/office/drawing/2014/main" val="3849761918"/>
                  </a:ext>
                </a:extLst>
              </a:tr>
              <a:tr h="270573">
                <a:tc>
                  <a:txBody>
                    <a:bodyPr/>
                    <a:lstStyle/>
                    <a:p>
                      <a:pPr indent="448056" algn="ctr" fontAlgn="ctr">
                        <a:lnSpc>
                          <a:spcPts val="1680"/>
                        </a:lnSpc>
                        <a:spcBef>
                          <a:spcPts val="0"/>
                        </a:spcBef>
                        <a:spcAft>
                          <a:spcPts val="0"/>
                        </a:spcAft>
                      </a:pPr>
                      <a:r>
                        <a:rPr lang="ru-RU" sz="1000" u="none" strike="noStrike">
                          <a:effectLst/>
                        </a:rPr>
                        <a:t>1–3 мин.</a:t>
                      </a:r>
                      <a:endParaRPr lang="ru-RU" sz="1700" b="0" i="0" u="none" strike="noStrike">
                        <a:effectLst/>
                        <a:latin typeface="Arial" panose="020B0604020202020204" pitchFamily="34" charset="0"/>
                      </a:endParaRPr>
                    </a:p>
                  </a:txBody>
                  <a:tcPr marL="109317" marR="109317" marT="36439" marB="36439" anchor="ctr"/>
                </a:tc>
                <a:tc>
                  <a:txBody>
                    <a:bodyPr/>
                    <a:lstStyle/>
                    <a:p>
                      <a:pPr indent="448056" algn="ctr" fontAlgn="ctr">
                        <a:lnSpc>
                          <a:spcPts val="1680"/>
                        </a:lnSpc>
                        <a:spcBef>
                          <a:spcPts val="1500"/>
                        </a:spcBef>
                        <a:spcAft>
                          <a:spcPts val="1500"/>
                        </a:spcAft>
                      </a:pPr>
                      <a:r>
                        <a:rPr lang="ru-RU" sz="1000" u="none" strike="noStrike">
                          <a:effectLst/>
                        </a:rPr>
                        <a:t>Температура падала.</a:t>
                      </a:r>
                      <a:endParaRPr lang="ru-RU" sz="1700" b="0" i="0" u="none" strike="noStrike">
                        <a:effectLst/>
                        <a:latin typeface="Arial" panose="020B0604020202020204" pitchFamily="34" charset="0"/>
                      </a:endParaRPr>
                    </a:p>
                  </a:txBody>
                  <a:tcPr marL="109317" marR="109317" marT="36439" marB="36439" anchor="ctr"/>
                </a:tc>
                <a:extLst>
                  <a:ext uri="{0D108BD9-81ED-4DB2-BD59-A6C34878D82A}">
                    <a16:rowId xmlns="" xmlns:a16="http://schemas.microsoft.com/office/drawing/2014/main" val="332247050"/>
                  </a:ext>
                </a:extLst>
              </a:tr>
              <a:tr h="472862">
                <a:tc>
                  <a:txBody>
                    <a:bodyPr/>
                    <a:lstStyle/>
                    <a:p>
                      <a:pPr indent="448056" algn="ctr" fontAlgn="ctr">
                        <a:lnSpc>
                          <a:spcPts val="1680"/>
                        </a:lnSpc>
                        <a:spcBef>
                          <a:spcPts val="0"/>
                        </a:spcBef>
                        <a:spcAft>
                          <a:spcPts val="0"/>
                        </a:spcAft>
                      </a:pPr>
                      <a:r>
                        <a:rPr lang="ru-RU" sz="1000" u="none" strike="noStrike" dirty="0">
                          <a:effectLst/>
                        </a:rPr>
                        <a:t>3–6 мин.</a:t>
                      </a:r>
                      <a:endParaRPr lang="ru-RU" sz="1700" b="0" i="0" u="none" strike="noStrike" dirty="0">
                        <a:effectLst/>
                        <a:latin typeface="Arial" panose="020B0604020202020204" pitchFamily="34" charset="0"/>
                      </a:endParaRPr>
                    </a:p>
                  </a:txBody>
                  <a:tcPr marL="109317" marR="109317" marT="36439" marB="36439" anchor="ctr"/>
                </a:tc>
                <a:tc>
                  <a:txBody>
                    <a:bodyPr/>
                    <a:lstStyle/>
                    <a:p>
                      <a:pPr indent="448056" algn="ctr" fontAlgn="ctr">
                        <a:lnSpc>
                          <a:spcPts val="1680"/>
                        </a:lnSpc>
                        <a:spcBef>
                          <a:spcPts val="0"/>
                        </a:spcBef>
                        <a:spcAft>
                          <a:spcPts val="0"/>
                        </a:spcAft>
                      </a:pPr>
                      <a:r>
                        <a:rPr lang="ru-RU" sz="1000" u="none" strike="noStrike">
                          <a:effectLst/>
                        </a:rPr>
                        <a:t>Температура находилась в пределах от С40∘С до С80∘С.</a:t>
                      </a:r>
                      <a:endParaRPr lang="ru-RU" sz="1700" b="0" i="0" u="none" strike="noStrike">
                        <a:effectLst/>
                        <a:latin typeface="Arial" panose="020B0604020202020204" pitchFamily="34" charset="0"/>
                      </a:endParaRPr>
                    </a:p>
                  </a:txBody>
                  <a:tcPr marL="109317" marR="109317" marT="36439" marB="36439" anchor="ctr"/>
                </a:tc>
                <a:extLst>
                  <a:ext uri="{0D108BD9-81ED-4DB2-BD59-A6C34878D82A}">
                    <a16:rowId xmlns="" xmlns:a16="http://schemas.microsoft.com/office/drawing/2014/main" val="1754465501"/>
                  </a:ext>
                </a:extLst>
              </a:tr>
              <a:tr h="472862">
                <a:tc>
                  <a:txBody>
                    <a:bodyPr/>
                    <a:lstStyle/>
                    <a:p>
                      <a:pPr indent="448056" algn="ctr" fontAlgn="ctr">
                        <a:lnSpc>
                          <a:spcPts val="1680"/>
                        </a:lnSpc>
                        <a:spcBef>
                          <a:spcPts val="0"/>
                        </a:spcBef>
                        <a:spcAft>
                          <a:spcPts val="0"/>
                        </a:spcAft>
                      </a:pPr>
                      <a:r>
                        <a:rPr lang="ru-RU" sz="1000" u="none" strike="noStrike">
                          <a:effectLst/>
                        </a:rPr>
                        <a:t>8–10 мин.</a:t>
                      </a:r>
                      <a:endParaRPr lang="ru-RU" sz="1700" b="0" i="0" u="none" strike="noStrike">
                        <a:effectLst/>
                        <a:latin typeface="Arial" panose="020B0604020202020204" pitchFamily="34" charset="0"/>
                      </a:endParaRPr>
                    </a:p>
                  </a:txBody>
                  <a:tcPr marL="109317" marR="109317" marT="36439" marB="36439" anchor="ctr"/>
                </a:tc>
                <a:tc>
                  <a:txBody>
                    <a:bodyPr/>
                    <a:lstStyle/>
                    <a:p>
                      <a:pPr indent="448056" algn="ctr" fontAlgn="ctr">
                        <a:lnSpc>
                          <a:spcPts val="1680"/>
                        </a:lnSpc>
                        <a:spcBef>
                          <a:spcPts val="0"/>
                        </a:spcBef>
                        <a:spcAft>
                          <a:spcPts val="0"/>
                        </a:spcAft>
                      </a:pPr>
                      <a:r>
                        <a:rPr lang="ru-RU" sz="1000" u="none" strike="noStrike" dirty="0">
                          <a:effectLst/>
                        </a:rPr>
                        <a:t>Температура не превышала С30∘С.</a:t>
                      </a:r>
                      <a:endParaRPr lang="ru-RU" sz="1700" b="0" i="0" u="none" strike="noStrike" dirty="0">
                        <a:effectLst/>
                        <a:latin typeface="Arial" panose="020B0604020202020204" pitchFamily="34" charset="0"/>
                      </a:endParaRPr>
                    </a:p>
                  </a:txBody>
                  <a:tcPr marL="109317" marR="109317" marT="36439" marB="36439" anchor="ctr"/>
                </a:tc>
                <a:extLst>
                  <a:ext uri="{0D108BD9-81ED-4DB2-BD59-A6C34878D82A}">
                    <a16:rowId xmlns="" xmlns:a16="http://schemas.microsoft.com/office/drawing/2014/main" val="1607322861"/>
                  </a:ext>
                </a:extLst>
              </a:tr>
            </a:tbl>
          </a:graphicData>
        </a:graphic>
      </p:graphicFrame>
    </p:spTree>
    <p:extLst>
      <p:ext uri="{BB962C8B-B14F-4D97-AF65-F5344CB8AC3E}">
        <p14:creationId xmlns="" xmlns:p14="http://schemas.microsoft.com/office/powerpoint/2010/main" val="2904545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Функциональная грамотность </a:t>
            </a:r>
            <a:r>
              <a:rPr lang="ru-RU" dirty="0" smtClean="0"/>
              <a:t>на </a:t>
            </a:r>
            <a:r>
              <a:rPr lang="ru-RU" dirty="0" smtClean="0"/>
              <a:t>уроках математики.</a:t>
            </a:r>
            <a:endParaRPr lang="ru-RU" dirty="0"/>
          </a:p>
        </p:txBody>
      </p:sp>
      <p:sp>
        <p:nvSpPr>
          <p:cNvPr id="3" name="Содержимое 2"/>
          <p:cNvSpPr>
            <a:spLocks noGrp="1"/>
          </p:cNvSpPr>
          <p:nvPr>
            <p:ph idx="1"/>
          </p:nvPr>
        </p:nvSpPr>
        <p:spPr/>
        <p:txBody>
          <a:bodyPr>
            <a:normAutofit lnSpcReduction="10000"/>
          </a:bodyPr>
          <a:lstStyle/>
          <a:p>
            <a:pPr indent="450215" algn="just"/>
            <a:r>
              <a:rPr lang="ru-RU" dirty="0" smtClean="0">
                <a:latin typeface="Times New Roman" panose="02020603050405020304" pitchFamily="18" charset="0"/>
                <a:ea typeface="Calibri" panose="020F0502020204030204" pitchFamily="34" charset="0"/>
                <a:cs typeface="Times New Roman" panose="02020603050405020304" pitchFamily="18" charset="0"/>
              </a:rPr>
              <a:t>Функциональная грамотность, это не новый раздел математики, это обычные задачи из жизни, это ключевые умения, которые позволяют решать не специально подготовленные задачи, а наоборот использовать математические методы, чтобы решить задачу из практики.</a:t>
            </a:r>
          </a:p>
          <a:p>
            <a:pPr indent="450215" algn="just">
              <a:buNone/>
            </a:pPr>
            <a:r>
              <a:rPr lang="ru-RU" dirty="0" smtClean="0">
                <a:latin typeface="Times New Roman" panose="02020603050405020304" pitchFamily="18" charset="0"/>
                <a:ea typeface="Calibri" panose="020F0502020204030204" pitchFamily="34" charset="0"/>
                <a:cs typeface="Times New Roman" panose="02020603050405020304" pitchFamily="18" charset="0"/>
              </a:rPr>
              <a:t>Когда мы даём такие задачи, нужно думать в первую очередь о том, чтобы формулировка задачи была естественной.</a:t>
            </a:r>
          </a:p>
          <a:p>
            <a:pPr indent="450215" algn="just">
              <a:buNone/>
            </a:pPr>
            <a:r>
              <a:rPr lang="ru-RU" dirty="0" smtClean="0">
                <a:latin typeface="Times New Roman" panose="02020603050405020304" pitchFamily="18" charset="0"/>
                <a:ea typeface="Calibri" panose="020F0502020204030204" pitchFamily="34" charset="0"/>
                <a:cs typeface="Times New Roman" panose="02020603050405020304" pitchFamily="18" charset="0"/>
              </a:rPr>
              <a:t>Современный цифровой мир с одной стороны облегчил жизнь человеку (компьютеры, планшеты, смартфоны), с другой усложнил. Перед человеком открываются большие возможности цифрового мира, если раньше всё было однообразно и просто, то сейчас организована свобода выбора. И сделать правильный выбор означает сэкономить деньги или их не потерять, не позволить себе быть обманутым, не поддаваться уловкам рекламы. Это значит решить для себя практическую задачу. Именно для этого нужно внимательно уметь читать задачу.</a:t>
            </a:r>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03A1FFE3-8398-4D09-AF7A-E923D5C5F2CA}"/>
              </a:ext>
            </a:extLst>
          </p:cNvPr>
          <p:cNvSpPr>
            <a:spLocks noGrp="1"/>
          </p:cNvSpPr>
          <p:nvPr>
            <p:ph type="title"/>
          </p:nvPr>
        </p:nvSpPr>
        <p:spPr>
          <a:xfrm>
            <a:off x="1436914" y="415637"/>
            <a:ext cx="4538743" cy="4655128"/>
          </a:xfrm>
        </p:spPr>
        <p:txBody>
          <a:bodyPr>
            <a:normAutofit fontScale="90000"/>
          </a:bodyPr>
          <a:lstStyle/>
          <a:p>
            <a:pPr indent="450215">
              <a:spcBef>
                <a:spcPts val="1500"/>
              </a:spcBef>
              <a:spcAft>
                <a:spcPts val="1700"/>
              </a:spcAft>
            </a:pPr>
            <a:r>
              <a:rPr lang="ru-RU" sz="18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Следующий пример задачи показывает не просто сложную перегруженную диаграмму, но и довольно нетривиальный вопрос.</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r>
            <a:br>
              <a:rPr lang="ru-RU" sz="1800" dirty="0">
                <a:effectLst/>
                <a:latin typeface="Times New Roman" panose="02020603050405020304" pitchFamily="18" charset="0"/>
                <a:ea typeface="Calibri" panose="020F0502020204030204" pitchFamily="34" charset="0"/>
                <a:cs typeface="Times New Roman" panose="02020603050405020304" pitchFamily="18" charset="0"/>
              </a:rPr>
            </a:br>
            <a:r>
              <a:rPr lang="ru-RU" sz="1800" b="1"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Задача. </a:t>
            </a:r>
            <a:r>
              <a:rPr lang="ru-RU" sz="18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Многие учёные опасаются, что повышение уровня содержания углекислого газа в атмосфере является причиной изменения климата.</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r>
            <a:br>
              <a:rPr lang="ru-RU" sz="1800" dirty="0">
                <a:effectLst/>
                <a:latin typeface="Times New Roman" panose="02020603050405020304" pitchFamily="18" charset="0"/>
                <a:ea typeface="Calibri" panose="020F0502020204030204" pitchFamily="34" charset="0"/>
                <a:cs typeface="Times New Roman" panose="02020603050405020304" pitchFamily="18" charset="0"/>
              </a:rPr>
            </a:br>
            <a:r>
              <a:rPr lang="ru-RU" sz="18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Приведённая ниже диаграмма демонстрирует уровень выбросов CO</a:t>
            </a:r>
            <a:r>
              <a:rPr lang="ru-RU" sz="1800" baseline="-250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ru-RU" sz="18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 в 1990 году (светлые столбцы) для нескольких стран (или регионов), уровень выбросов CO</a:t>
            </a:r>
            <a:r>
              <a:rPr lang="ru-RU" sz="1800" baseline="-250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ru-RU" sz="18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 в 1998 году (тёмные столбцы) и процентные изменения в уровнях выбросов с 1990 по 1998 год (стрелки с процентами).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r>
            <a:br>
              <a:rPr lang="ru-RU" sz="1800" dirty="0">
                <a:effectLst/>
                <a:latin typeface="Times New Roman" panose="02020603050405020304" pitchFamily="18" charset="0"/>
                <a:ea typeface="Calibri" panose="020F0502020204030204" pitchFamily="34"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4" name="Текст 3">
            <a:extLst>
              <a:ext uri="{FF2B5EF4-FFF2-40B4-BE49-F238E27FC236}">
                <a16:creationId xmlns="" xmlns:a16="http://schemas.microsoft.com/office/drawing/2014/main" id="{4063D604-A720-4166-B6D1-AA4317AC3D55}"/>
              </a:ext>
            </a:extLst>
          </p:cNvPr>
          <p:cNvSpPr>
            <a:spLocks noGrp="1"/>
          </p:cNvSpPr>
          <p:nvPr>
            <p:ph type="body" sz="half" idx="2"/>
          </p:nvPr>
        </p:nvSpPr>
        <p:spPr>
          <a:xfrm>
            <a:off x="1080654" y="4809505"/>
            <a:ext cx="5537859" cy="1721923"/>
          </a:xfrm>
        </p:spPr>
        <p:txBody>
          <a:bodyPr>
            <a:normAutofit fontScale="47500" lnSpcReduction="20000"/>
          </a:bodyPr>
          <a:lstStyle/>
          <a:p>
            <a:pPr indent="450215" algn="just"/>
            <a:r>
              <a:rPr lang="ru-RU" sz="2600" dirty="0">
                <a:solidFill>
                  <a:srgbClr val="3C3C3C"/>
                </a:solidFill>
                <a:effectLst/>
                <a:latin typeface="Verdana" panose="020B0604030504040204" pitchFamily="34" charset="0"/>
                <a:ea typeface="Times New Roman" panose="02020603050405020304" pitchFamily="18" charset="0"/>
                <a:cs typeface="Times New Roman" panose="02020603050405020304" pitchFamily="18" charset="0"/>
              </a:rPr>
              <a:t>На диаграмме указано, что в США повышение уровня выбросов с </a:t>
            </a:r>
            <a:r>
              <a:rPr lang="ru-RU" sz="2600" dirty="0">
                <a:solidFill>
                  <a:srgbClr val="3C3C3C"/>
                </a:solidFill>
                <a:effectLst/>
                <a:latin typeface="inherit"/>
                <a:ea typeface="Times New Roman" panose="02020603050405020304" pitchFamily="18" charset="0"/>
                <a:cs typeface="Times New Roman" panose="02020603050405020304" pitchFamily="18" charset="0"/>
              </a:rPr>
              <a:t>1990</a:t>
            </a:r>
            <a:r>
              <a:rPr lang="ru-RU" sz="2600" dirty="0">
                <a:solidFill>
                  <a:srgbClr val="3C3C3C"/>
                </a:solidFill>
                <a:effectLst/>
                <a:latin typeface="Verdana" panose="020B0604030504040204" pitchFamily="34" charset="0"/>
                <a:ea typeface="Times New Roman" panose="02020603050405020304" pitchFamily="18" charset="0"/>
                <a:cs typeface="Times New Roman" panose="02020603050405020304" pitchFamily="18" charset="0"/>
              </a:rPr>
              <a:t> по </a:t>
            </a:r>
            <a:r>
              <a:rPr lang="ru-RU" sz="2600" dirty="0">
                <a:solidFill>
                  <a:srgbClr val="3C3C3C"/>
                </a:solidFill>
                <a:effectLst/>
                <a:latin typeface="inherit"/>
                <a:ea typeface="Times New Roman" panose="02020603050405020304" pitchFamily="18" charset="0"/>
                <a:cs typeface="Times New Roman" panose="02020603050405020304" pitchFamily="18" charset="0"/>
              </a:rPr>
              <a:t>1998</a:t>
            </a:r>
            <a:r>
              <a:rPr lang="ru-RU" sz="2600" dirty="0">
                <a:solidFill>
                  <a:srgbClr val="3C3C3C"/>
                </a:solidFill>
                <a:effectLst/>
                <a:latin typeface="Verdana" panose="020B0604030504040204" pitchFamily="34" charset="0"/>
                <a:ea typeface="Times New Roman" panose="02020603050405020304" pitchFamily="18" charset="0"/>
                <a:cs typeface="Times New Roman" panose="02020603050405020304" pitchFamily="18" charset="0"/>
              </a:rPr>
              <a:t> год составило </a:t>
            </a:r>
            <a:r>
              <a:rPr lang="ru-RU" sz="2600" dirty="0">
                <a:solidFill>
                  <a:srgbClr val="3C3C3C"/>
                </a:solidFill>
                <a:effectLst/>
                <a:latin typeface="inherit"/>
                <a:ea typeface="Times New Roman" panose="02020603050405020304" pitchFamily="18" charset="0"/>
                <a:cs typeface="Times New Roman" panose="02020603050405020304" pitchFamily="18" charset="0"/>
              </a:rPr>
              <a:t>11%</a:t>
            </a:r>
            <a:r>
              <a:rPr lang="ru-RU" sz="2600" dirty="0">
                <a:solidFill>
                  <a:srgbClr val="3C3C3C"/>
                </a:solidFill>
                <a:effectLst/>
                <a:latin typeface="Verdana" panose="020B0604030504040204" pitchFamily="34" charset="0"/>
                <a:ea typeface="Times New Roman" panose="02020603050405020304" pitchFamily="18" charset="0"/>
                <a:cs typeface="Times New Roman" panose="02020603050405020304" pitchFamily="18" charset="0"/>
              </a:rPr>
              <a:t>. Приведите расчёты, демонстрирующие, почему изменение в уровне выбросов составило </a:t>
            </a:r>
            <a:r>
              <a:rPr lang="ru-RU" sz="2600" dirty="0">
                <a:solidFill>
                  <a:srgbClr val="3C3C3C"/>
                </a:solidFill>
                <a:effectLst/>
                <a:latin typeface="inherit"/>
                <a:ea typeface="Times New Roman" panose="02020603050405020304" pitchFamily="18" charset="0"/>
                <a:cs typeface="Times New Roman" panose="02020603050405020304" pitchFamily="18" charset="0"/>
              </a:rPr>
              <a:t>11%</a:t>
            </a:r>
            <a:r>
              <a:rPr lang="ru-RU" sz="2600" dirty="0">
                <a:solidFill>
                  <a:srgbClr val="3C3C3C"/>
                </a:solidFill>
                <a:effectLst/>
                <a:latin typeface="Verdana" panose="020B0604030504040204" pitchFamily="34" charset="0"/>
                <a:ea typeface="Times New Roman" panose="02020603050405020304" pitchFamily="18" charset="0"/>
                <a:cs typeface="Times New Roman" panose="02020603050405020304" pitchFamily="18" charset="0"/>
              </a:rPr>
              <a:t>.</a:t>
            </a:r>
            <a:endParaRPr lang="ru-RU" sz="26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spcBef>
                <a:spcPts val="1500"/>
              </a:spcBef>
              <a:spcAft>
                <a:spcPts val="1700"/>
              </a:spcAft>
            </a:pPr>
            <a:r>
              <a:rPr lang="ru-RU" sz="2600" dirty="0">
                <a:solidFill>
                  <a:srgbClr val="3C3C3C"/>
                </a:solidFill>
                <a:effectLst/>
                <a:latin typeface="Verdana" panose="020B0604030504040204" pitchFamily="34" charset="0"/>
                <a:ea typeface="Times New Roman" panose="02020603050405020304" pitchFamily="18" charset="0"/>
                <a:cs typeface="Times New Roman" panose="02020603050405020304" pitchFamily="18" charset="0"/>
              </a:rPr>
              <a:t>Ещё раз отметим: в этой задаче нет математической сложности, но вопрос поставлен необычно. Требуется с помощью выкладок подтвердить уже известный факт.</a:t>
            </a:r>
            <a:endParaRPr lang="ru-RU" sz="26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pic>
        <p:nvPicPr>
          <p:cNvPr id="5" name="Объект 4">
            <a:extLst>
              <a:ext uri="{FF2B5EF4-FFF2-40B4-BE49-F238E27FC236}">
                <a16:creationId xmlns="" xmlns:a16="http://schemas.microsoft.com/office/drawing/2014/main" id="{DFED5990-0F7F-4AB4-954A-4520EFF8CC71}"/>
              </a:ext>
            </a:extLst>
          </p:cNvPr>
          <p:cNvPicPr>
            <a:picLocks noGrp="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6323013" y="683230"/>
            <a:ext cx="5181600" cy="4940678"/>
          </a:xfrm>
          <a:prstGeom prst="rect">
            <a:avLst/>
          </a:prstGeom>
          <a:noFill/>
          <a:ln>
            <a:noFill/>
          </a:ln>
        </p:spPr>
      </p:pic>
    </p:spTree>
    <p:extLst>
      <p:ext uri="{BB962C8B-B14F-4D97-AF65-F5344CB8AC3E}">
        <p14:creationId xmlns="" xmlns:p14="http://schemas.microsoft.com/office/powerpoint/2010/main" val="7200413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0966047A-AC19-4378-8020-BF6AEB5C584D}"/>
              </a:ext>
            </a:extLst>
          </p:cNvPr>
          <p:cNvSpPr>
            <a:spLocks noGrp="1"/>
          </p:cNvSpPr>
          <p:nvPr>
            <p:ph type="title"/>
          </p:nvPr>
        </p:nvSpPr>
        <p:spPr/>
        <p:txBody>
          <a:bodyPr>
            <a:normAutofit/>
          </a:bodyPr>
          <a:lstStyle/>
          <a:p>
            <a:r>
              <a:rPr lang="ru-RU" sz="72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ea typeface="Calibri" panose="020F0502020204030204" pitchFamily="34" charset="0"/>
                <a:cs typeface="Times New Roman" panose="02020603050405020304" pitchFamily="18" charset="0"/>
              </a:rPr>
              <a:t>Экономика</a:t>
            </a:r>
            <a:endParaRPr lang="ru-RU" sz="7200" dirty="0"/>
          </a:p>
        </p:txBody>
      </p:sp>
      <p:sp>
        <p:nvSpPr>
          <p:cNvPr id="3" name="Объект 2">
            <a:extLst>
              <a:ext uri="{FF2B5EF4-FFF2-40B4-BE49-F238E27FC236}">
                <a16:creationId xmlns="" xmlns:a16="http://schemas.microsoft.com/office/drawing/2014/main" id="{1DF99293-D310-493D-81C1-4D2C258C46C4}"/>
              </a:ext>
            </a:extLst>
          </p:cNvPr>
          <p:cNvSpPr>
            <a:spLocks noGrp="1"/>
          </p:cNvSpPr>
          <p:nvPr>
            <p:ph idx="1"/>
          </p:nvPr>
        </p:nvSpPr>
        <p:spPr/>
        <p:txBody>
          <a:bodyPr>
            <a:normAutofit lnSpcReduction="10000"/>
          </a:bodyPr>
          <a:lstStyle/>
          <a:p>
            <a:pPr indent="450215" algn="just">
              <a:spcBef>
                <a:spcPts val="1500"/>
              </a:spcBef>
              <a:spcAft>
                <a:spcPts val="1700"/>
              </a:spcAft>
            </a:pPr>
            <a:r>
              <a:rPr lang="ru-RU" sz="20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Экономика — одно из наиболее естественных приложений математики и, наоборот, один из «заказчиков» создания математики.</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spcBef>
                <a:spcPts val="1500"/>
              </a:spcBef>
              <a:spcAft>
                <a:spcPts val="1700"/>
              </a:spcAft>
            </a:pPr>
            <a:r>
              <a:rPr lang="ru-RU" sz="20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С такими задачами сталкивается любой ученик в реальной жизни, а как следствие — ещё и на экзаменах. Трудности, которые вызывают у многих учащихся даже несложные задачи на проценты, обычно во многом обусловлены достаточно формальным подходом к изложению темы. А ведь для решения подавляющего большинства задач на проценты достаточно понимать, что процент — это просто одна сотая часть числа. Поэтому для успешного решения задач на проценты достаточно научиться «переводить» условие задачи на язык десятичных дробей, а после её решения — делать обратный «перевод».</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 xmlns:p14="http://schemas.microsoft.com/office/powerpoint/2010/main" val="3346897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223DEA02-399E-4B20-A398-9C101C5664CD}"/>
              </a:ext>
            </a:extLst>
          </p:cNvPr>
          <p:cNvSpPr>
            <a:spLocks noGrp="1"/>
          </p:cNvSpPr>
          <p:nvPr>
            <p:ph type="title"/>
          </p:nvPr>
        </p:nvSpPr>
        <p:spPr/>
        <p:txBody>
          <a:bodyPr>
            <a:noAutofit/>
          </a:bodyPr>
          <a:lstStyle/>
          <a:p>
            <a:pPr indent="450215"/>
            <a:r>
              <a:rPr lang="ru-RU" sz="2000" b="1"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Задача.</a:t>
            </a:r>
            <a:r>
              <a:rPr lang="ru-RU" sz="20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 Полотенце стоило 80 рублей. Ближе к дачному сезону оно подорожало на 25%. Сколько оно стало стоить?</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r>
            <a:br>
              <a:rPr lang="ru-RU" sz="2000" dirty="0">
                <a:effectLst/>
                <a:latin typeface="Times New Roman" panose="02020603050405020304" pitchFamily="18" charset="0"/>
                <a:ea typeface="Calibri" panose="020F0502020204030204" pitchFamily="34" charset="0"/>
                <a:cs typeface="Times New Roman" panose="02020603050405020304" pitchFamily="18" charset="0"/>
              </a:rPr>
            </a:br>
            <a:r>
              <a:rPr lang="ru-RU" sz="2000" b="1"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Задача.</a:t>
            </a:r>
            <a:r>
              <a:rPr lang="ru-RU" sz="20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 Полотенце стоило 100 рублей, но в конце сезона оно подешевело на 20%. Сколько стало стоить полотенце со скидкой?</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r>
            <a:br>
              <a:rPr lang="ru-RU" sz="2000" dirty="0">
                <a:effectLst/>
                <a:latin typeface="Times New Roman" panose="02020603050405020304" pitchFamily="18" charset="0"/>
                <a:ea typeface="Calibri" panose="020F0502020204030204" pitchFamily="34" charset="0"/>
                <a:cs typeface="Times New Roman" panose="02020603050405020304" pitchFamily="18" charset="0"/>
              </a:rPr>
            </a:br>
            <a:r>
              <a:rPr lang="ru-RU" sz="2000" b="1"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Задача.</a:t>
            </a:r>
            <a:r>
              <a:rPr lang="ru-RU" sz="20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 Розничная цена на полотенце составляет 100 рублей, при этом известно, что розничная цена образуется при наценке на оптовую цену 25%. Какова оптовая цена этого полотенца?</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r>
            <a:br>
              <a:rPr lang="ru-RU" sz="2000" dirty="0">
                <a:effectLst/>
                <a:latin typeface="Times New Roman" panose="02020603050405020304" pitchFamily="18" charset="0"/>
                <a:ea typeface="Calibri" panose="020F0502020204030204" pitchFamily="34" charset="0"/>
                <a:cs typeface="Times New Roman" panose="02020603050405020304" pitchFamily="18" charset="0"/>
              </a:rPr>
            </a:br>
            <a:r>
              <a:rPr lang="ru-RU" sz="2000" b="1"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Задача.</a:t>
            </a:r>
            <a:r>
              <a:rPr lang="ru-RU" sz="20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 Оптовая цена на полотенце составляет 80% от розничной. Какова розничная цена, если оптовая цена 80 рублей?</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r>
            <a:br>
              <a:rPr lang="ru-RU" sz="2000" dirty="0">
                <a:effectLst/>
                <a:latin typeface="Times New Roman" panose="02020603050405020304" pitchFamily="18" charset="0"/>
                <a:ea typeface="Calibri" panose="020F0502020204030204" pitchFamily="34" charset="0"/>
                <a:cs typeface="Times New Roman" panose="02020603050405020304" pitchFamily="18" charset="0"/>
              </a:rPr>
            </a:br>
            <a:endParaRPr lang="ru-RU" sz="20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 xmlns:a16="http://schemas.microsoft.com/office/drawing/2014/main" id="{670FE5D9-ABC6-4721-8662-C5728F985BC6}"/>
              </a:ext>
            </a:extLst>
          </p:cNvPr>
          <p:cNvSpPr>
            <a:spLocks noGrp="1"/>
          </p:cNvSpPr>
          <p:nvPr>
            <p:ph idx="1"/>
          </p:nvPr>
        </p:nvSpPr>
        <p:spPr>
          <a:xfrm>
            <a:off x="2589212" y="3895106"/>
            <a:ext cx="8915400" cy="2016116"/>
          </a:xfrm>
        </p:spPr>
        <p:txBody>
          <a:bodyPr/>
          <a:lstStyle/>
          <a:p>
            <a:r>
              <a:rPr lang="ru-RU" sz="1800" dirty="0">
                <a:solidFill>
                  <a:srgbClr val="3C3C3C"/>
                </a:solidFill>
                <a:effectLst/>
                <a:latin typeface="Verdana" panose="020B0604030504040204" pitchFamily="34" charset="0"/>
                <a:ea typeface="Times New Roman" panose="02020603050405020304" pitchFamily="18" charset="0"/>
                <a:cs typeface="Times New Roman" panose="02020603050405020304" pitchFamily="18" charset="0"/>
              </a:rPr>
              <a:t>При работе с процентами нужно быть аккуратным, потому что подсчёты, связанные с ними, не так интуитивны, как работа с обычными числами. Например, увеличение некоторой величины в </a:t>
            </a:r>
            <a:r>
              <a:rPr lang="ru-RU" sz="1800" dirty="0">
                <a:solidFill>
                  <a:srgbClr val="3C3C3C"/>
                </a:solidFill>
                <a:effectLst/>
                <a:latin typeface="inherit"/>
                <a:ea typeface="Times New Roman" panose="02020603050405020304" pitchFamily="18" charset="0"/>
                <a:cs typeface="Times New Roman" panose="02020603050405020304" pitchFamily="18" charset="0"/>
              </a:rPr>
              <a:t>2</a:t>
            </a:r>
            <a:r>
              <a:rPr lang="ru-RU" sz="1800" dirty="0">
                <a:solidFill>
                  <a:srgbClr val="3C3C3C"/>
                </a:solidFill>
                <a:effectLst/>
                <a:latin typeface="Verdana" panose="020B0604030504040204" pitchFamily="34" charset="0"/>
                <a:ea typeface="Times New Roman" panose="02020603050405020304" pitchFamily="18" charset="0"/>
                <a:cs typeface="Times New Roman" panose="02020603050405020304" pitchFamily="18" charset="0"/>
              </a:rPr>
              <a:t> раза соответствует увеличению на </a:t>
            </a:r>
            <a:r>
              <a:rPr lang="ru-RU" sz="1800" dirty="0">
                <a:solidFill>
                  <a:srgbClr val="3C3C3C"/>
                </a:solidFill>
                <a:effectLst/>
                <a:latin typeface="inherit"/>
                <a:ea typeface="Times New Roman" panose="02020603050405020304" pitchFamily="18" charset="0"/>
                <a:cs typeface="Times New Roman" panose="02020603050405020304" pitchFamily="18" charset="0"/>
              </a:rPr>
              <a:t>100%</a:t>
            </a:r>
            <a:r>
              <a:rPr lang="ru-RU" sz="1800" dirty="0">
                <a:solidFill>
                  <a:srgbClr val="3C3C3C"/>
                </a:solidFill>
                <a:effectLst/>
                <a:latin typeface="Verdana" panose="020B0604030504040204" pitchFamily="34" charset="0"/>
                <a:ea typeface="Times New Roman" panose="02020603050405020304" pitchFamily="18" charset="0"/>
                <a:cs typeface="Times New Roman" panose="02020603050405020304" pitchFamily="18" charset="0"/>
              </a:rPr>
              <a:t>, а не на </a:t>
            </a:r>
            <a:r>
              <a:rPr lang="ru-RU" sz="1800" dirty="0">
                <a:solidFill>
                  <a:srgbClr val="3C3C3C"/>
                </a:solidFill>
                <a:effectLst/>
                <a:latin typeface="inherit"/>
                <a:ea typeface="Times New Roman" panose="02020603050405020304" pitchFamily="18" charset="0"/>
                <a:cs typeface="Times New Roman" panose="02020603050405020304" pitchFamily="18" charset="0"/>
              </a:rPr>
              <a:t>200%</a:t>
            </a:r>
            <a:r>
              <a:rPr lang="ru-RU" sz="1800" dirty="0">
                <a:solidFill>
                  <a:srgbClr val="3C3C3C"/>
                </a:solidFill>
                <a:effectLst/>
                <a:latin typeface="Verdana" panose="020B0604030504040204" pitchFamily="34" charset="0"/>
                <a:ea typeface="Times New Roman" panose="02020603050405020304" pitchFamily="18" charset="0"/>
                <a:cs typeface="Times New Roman" panose="02020603050405020304" pitchFamily="18" charset="0"/>
              </a:rPr>
              <a:t>, как можно было бы ошибочно подумать. Аналогично, уменьшение цены в </a:t>
            </a:r>
            <a:r>
              <a:rPr lang="ru-RU" sz="1800" dirty="0">
                <a:solidFill>
                  <a:srgbClr val="3C3C3C"/>
                </a:solidFill>
                <a:effectLst/>
                <a:latin typeface="inherit"/>
                <a:ea typeface="Times New Roman" panose="02020603050405020304" pitchFamily="18" charset="0"/>
                <a:cs typeface="Times New Roman" panose="02020603050405020304" pitchFamily="18" charset="0"/>
              </a:rPr>
              <a:t>2</a:t>
            </a:r>
            <a:r>
              <a:rPr lang="ru-RU" sz="1800" dirty="0">
                <a:solidFill>
                  <a:srgbClr val="3C3C3C"/>
                </a:solidFill>
                <a:effectLst/>
                <a:latin typeface="Verdana" panose="020B0604030504040204" pitchFamily="34" charset="0"/>
                <a:ea typeface="Times New Roman" panose="02020603050405020304" pitchFamily="18" charset="0"/>
                <a:cs typeface="Times New Roman" panose="02020603050405020304" pitchFamily="18" charset="0"/>
              </a:rPr>
              <a:t> раза соответствует уменьшению на </a:t>
            </a:r>
            <a:r>
              <a:rPr lang="ru-RU" sz="1800" dirty="0">
                <a:solidFill>
                  <a:srgbClr val="3C3C3C"/>
                </a:solidFill>
                <a:effectLst/>
                <a:latin typeface="inherit"/>
                <a:ea typeface="Times New Roman" panose="02020603050405020304" pitchFamily="18" charset="0"/>
                <a:cs typeface="Times New Roman" panose="02020603050405020304" pitchFamily="18" charset="0"/>
              </a:rPr>
              <a:t>50%</a:t>
            </a:r>
            <a:r>
              <a:rPr lang="ru-RU" sz="1800" dirty="0">
                <a:solidFill>
                  <a:srgbClr val="3C3C3C"/>
                </a:solidFill>
                <a:effectLst/>
                <a:latin typeface="Verdana" panose="020B0604030504040204" pitchFamily="34" charset="0"/>
                <a:ea typeface="Times New Roman" panose="02020603050405020304" pitchFamily="18" charset="0"/>
                <a:cs typeface="Times New Roman" panose="02020603050405020304" pitchFamily="18" charset="0"/>
              </a:rPr>
              <a:t>.</a:t>
            </a:r>
            <a:endParaRPr lang="ru-RU" dirty="0"/>
          </a:p>
        </p:txBody>
      </p:sp>
    </p:spTree>
    <p:extLst>
      <p:ext uri="{BB962C8B-B14F-4D97-AF65-F5344CB8AC3E}">
        <p14:creationId xmlns="" xmlns:p14="http://schemas.microsoft.com/office/powerpoint/2010/main" val="3233431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966ECBB5-344D-4B1D-8A46-59580CFEEF61}"/>
              </a:ext>
            </a:extLst>
          </p:cNvPr>
          <p:cNvSpPr>
            <a:spLocks noGrp="1"/>
          </p:cNvSpPr>
          <p:nvPr>
            <p:ph type="title"/>
          </p:nvPr>
        </p:nvSpPr>
        <p:spPr>
          <a:xfrm>
            <a:off x="2296042" y="517232"/>
            <a:ext cx="8911687" cy="1280890"/>
          </a:xfrm>
        </p:spPr>
        <p:txBody>
          <a:bodyPr>
            <a:noAutofit/>
          </a:bodyPr>
          <a:lstStyle/>
          <a:p>
            <a:r>
              <a:rPr lang="ru-RU" sz="2400" b="1"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Задача.</a:t>
            </a:r>
            <a:r>
              <a:rPr lang="ru-RU" sz="24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В городе два магазина. В первом висит объявление о снижении цен на 80%, во втором — о снижении цен в 5 раз. В какой магазин пойти покупателю, если цены в обоих магазинах до снижения были одинаковыми?</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r>
            <a:br>
              <a:rPr lang="ru-RU" sz="2800" dirty="0">
                <a:effectLst/>
                <a:latin typeface="Times New Roman" panose="02020603050405020304" pitchFamily="18" charset="0"/>
                <a:ea typeface="Calibri" panose="020F0502020204030204" pitchFamily="34" charset="0"/>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 xmlns:a16="http://schemas.microsoft.com/office/drawing/2014/main" id="{4CA5A3FA-6316-4B6A-83BD-80086E012C57}"/>
              </a:ext>
            </a:extLst>
          </p:cNvPr>
          <p:cNvSpPr>
            <a:spLocks noGrp="1"/>
          </p:cNvSpPr>
          <p:nvPr>
            <p:ph idx="1"/>
          </p:nvPr>
        </p:nvSpPr>
        <p:spPr>
          <a:xfrm>
            <a:off x="2589212" y="2873828"/>
            <a:ext cx="8915400" cy="3037393"/>
          </a:xfrm>
        </p:spPr>
        <p:txBody>
          <a:bodyPr/>
          <a:lstStyle/>
          <a:p>
            <a:r>
              <a:rPr lang="ru-RU" sz="32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Проводились исследования, согласно результатам которых большинство людей выберет второй магазин, хотя цены в обоих окажутся одинаковыми. Важно уметь анализировать такие вещи и не попадаться на маркетинговые ходы.</a:t>
            </a:r>
            <a:endParaRPr lang="ru-RU" sz="32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 xmlns:p14="http://schemas.microsoft.com/office/powerpoint/2010/main" val="14933229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5853FF0-24A5-44CD-A3FE-F4BBDD6EB876}"/>
              </a:ext>
            </a:extLst>
          </p:cNvPr>
          <p:cNvSpPr>
            <a:spLocks noGrp="1"/>
          </p:cNvSpPr>
          <p:nvPr>
            <p:ph type="title"/>
          </p:nvPr>
        </p:nvSpPr>
        <p:spPr/>
        <p:txBody>
          <a:bodyPr/>
          <a:lstStyle/>
          <a:p>
            <a:r>
              <a:rPr lang="ru-RU" dirty="0">
                <a:latin typeface="Times New Roman" panose="02020603050405020304" pitchFamily="18" charset="0"/>
                <a:cs typeface="Times New Roman" panose="02020603050405020304" pitchFamily="18" charset="0"/>
              </a:rPr>
              <a:t>Подоходный налог</a:t>
            </a:r>
          </a:p>
        </p:txBody>
      </p:sp>
      <p:sp>
        <p:nvSpPr>
          <p:cNvPr id="3" name="Объект 2">
            <a:extLst>
              <a:ext uri="{FF2B5EF4-FFF2-40B4-BE49-F238E27FC236}">
                <a16:creationId xmlns="" xmlns:a16="http://schemas.microsoft.com/office/drawing/2014/main" id="{588AD040-7997-4B64-AD86-E9ED12BD295B}"/>
              </a:ext>
            </a:extLst>
          </p:cNvPr>
          <p:cNvSpPr>
            <a:spLocks noGrp="1"/>
          </p:cNvSpPr>
          <p:nvPr>
            <p:ph idx="1"/>
          </p:nvPr>
        </p:nvSpPr>
        <p:spPr/>
        <p:txBody>
          <a:bodyPr>
            <a:normAutofit lnSpcReduction="10000"/>
          </a:bodyPr>
          <a:lstStyle/>
          <a:p>
            <a:r>
              <a:rPr lang="ru-RU" sz="28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Ещё одним важным примером применения процентов является вычисление подоходного налога. Если в трудовом договоре работника написана некоторая сумма, например, 10000 рублей, то реально работник получит на руки эту сумму за вычетом подоходного налога 13%, т. е. 8700 рублей. При этом работодатель должен иметь около 13000 рублей, чтобы выплатить эту зарплату, так как он обязан отчислять около 30% от суммы, написанной в договоре, в фонды.</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 xmlns:p14="http://schemas.microsoft.com/office/powerpoint/2010/main" val="5945363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65EAEF6-1F83-4A31-879C-4C88D643BC6C}"/>
              </a:ext>
            </a:extLst>
          </p:cNvPr>
          <p:cNvSpPr>
            <a:spLocks noGrp="1"/>
          </p:cNvSpPr>
          <p:nvPr>
            <p:ph type="title"/>
          </p:nvPr>
        </p:nvSpPr>
        <p:spPr/>
        <p:txBody>
          <a:bodyPr>
            <a:noAutofit/>
          </a:bodyPr>
          <a:lstStyle/>
          <a:p>
            <a:r>
              <a:rPr lang="ru-RU" sz="2400" dirty="0">
                <a:solidFill>
                  <a:srgbClr val="292B2C"/>
                </a:solidFill>
                <a:effectLst/>
                <a:latin typeface="Times New Roman" panose="02020603050405020304" pitchFamily="18" charset="0"/>
                <a:ea typeface="Times New Roman" panose="02020603050405020304" pitchFamily="18" charset="0"/>
                <a:cs typeface="Times New Roman" panose="02020603050405020304" pitchFamily="18" charset="0"/>
              </a:rPr>
              <a:t>Строительная фирма планирует купить 70 м</a:t>
            </a:r>
            <a:r>
              <a:rPr lang="ru-RU" sz="2400" baseline="30000" dirty="0">
                <a:solidFill>
                  <a:srgbClr val="292B2C"/>
                </a:solidFill>
                <a:effectLst/>
                <a:latin typeface="Times New Roman" panose="02020603050405020304" pitchFamily="18" charset="0"/>
                <a:ea typeface="Times New Roman" panose="02020603050405020304" pitchFamily="18" charset="0"/>
                <a:cs typeface="Times New Roman" panose="02020603050405020304" pitchFamily="18" charset="0"/>
              </a:rPr>
              <a:t>3</a:t>
            </a:r>
            <a:r>
              <a:rPr lang="ru-RU" sz="2400" dirty="0">
                <a:solidFill>
                  <a:srgbClr val="292B2C"/>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292B2C"/>
                </a:solidFill>
                <a:effectLst/>
                <a:latin typeface="Times New Roman" panose="02020603050405020304" pitchFamily="18" charset="0"/>
                <a:ea typeface="Times New Roman" panose="02020603050405020304" pitchFamily="18" charset="0"/>
                <a:cs typeface="Times New Roman" panose="02020603050405020304" pitchFamily="18" charset="0"/>
              </a:rPr>
              <a:t>пеноблоков</a:t>
            </a:r>
            <a:r>
              <a:rPr lang="ru-RU" sz="2400" dirty="0">
                <a:solidFill>
                  <a:srgbClr val="292B2C"/>
                </a:solidFill>
                <a:effectLst/>
                <a:latin typeface="Times New Roman" panose="02020603050405020304" pitchFamily="18" charset="0"/>
                <a:ea typeface="Times New Roman" panose="02020603050405020304" pitchFamily="18" charset="0"/>
                <a:cs typeface="Times New Roman" panose="02020603050405020304" pitchFamily="18" charset="0"/>
              </a:rPr>
              <a:t> у одного из трёх поставщиков. Цены и условия доставки приведены в таблице.</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r>
            <a:br>
              <a:rPr lang="ru-RU" sz="2400" dirty="0">
                <a:effectLst/>
                <a:latin typeface="Times New Roman" panose="02020603050405020304" pitchFamily="18" charset="0"/>
                <a:ea typeface="Calibri" panose="020F0502020204030204" pitchFamily="34" charset="0"/>
                <a:cs typeface="Times New Roman" panose="02020603050405020304" pitchFamily="18" charset="0"/>
              </a:rPr>
            </a:b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a:solidFill>
                  <a:srgbClr val="292B2C"/>
                </a:solidFill>
                <a:effectLst/>
                <a:latin typeface="Times New Roman" panose="02020603050405020304" pitchFamily="18" charset="0"/>
                <a:ea typeface="Times New Roman" panose="02020603050405020304" pitchFamily="18" charset="0"/>
                <a:cs typeface="Times New Roman" panose="02020603050405020304" pitchFamily="18" charset="0"/>
              </a:rPr>
              <a:t>Сколько рублей нужно заплатить за самую дешёвую покупку? Стоимость доставки включается в стоимость покупки.</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r>
            <a:br>
              <a:rPr lang="ru-RU" sz="2400" dirty="0">
                <a:effectLst/>
                <a:latin typeface="Times New Roman" panose="02020603050405020304" pitchFamily="18" charset="0"/>
                <a:ea typeface="Calibri" panose="020F0502020204030204" pitchFamily="34" charset="0"/>
                <a:cs typeface="Times New Roman" panose="02020603050405020304" pitchFamily="18" charset="0"/>
              </a:rPr>
            </a:br>
            <a:endParaRPr lang="ru-RU" sz="2400" dirty="0">
              <a:latin typeface="Times New Roman" panose="02020603050405020304" pitchFamily="18" charset="0"/>
              <a:cs typeface="Times New Roman" panose="02020603050405020304" pitchFamily="18" charset="0"/>
            </a:endParaRPr>
          </a:p>
        </p:txBody>
      </p:sp>
      <p:graphicFrame>
        <p:nvGraphicFramePr>
          <p:cNvPr id="5" name="Объект 4">
            <a:extLst>
              <a:ext uri="{FF2B5EF4-FFF2-40B4-BE49-F238E27FC236}">
                <a16:creationId xmlns="" xmlns:a16="http://schemas.microsoft.com/office/drawing/2014/main" id="{2B74D46C-6C88-4577-A8B7-3F26694F5BF8}"/>
              </a:ext>
            </a:extLst>
          </p:cNvPr>
          <p:cNvGraphicFramePr>
            <a:graphicFrameLocks noGrp="1"/>
          </p:cNvGraphicFramePr>
          <p:nvPr>
            <p:ph idx="1"/>
            <p:extLst>
              <p:ext uri="{D42A27DB-BD31-4B8C-83A1-F6EECF244321}">
                <p14:modId xmlns="" xmlns:p14="http://schemas.microsoft.com/office/powerpoint/2010/main" val="1263156895"/>
              </p:ext>
            </p:extLst>
          </p:nvPr>
        </p:nvGraphicFramePr>
        <p:xfrm>
          <a:off x="2589213" y="3218212"/>
          <a:ext cx="8915400" cy="2838204"/>
        </p:xfrm>
        <a:graphic>
          <a:graphicData uri="http://schemas.openxmlformats.org/drawingml/2006/table">
            <a:tbl>
              <a:tblPr firstRow="1" firstCol="1" bandRow="1">
                <a:tableStyleId>{5C22544A-7EE6-4342-B048-85BDC9FD1C3A}</a:tableStyleId>
              </a:tblPr>
              <a:tblGrid>
                <a:gridCol w="2228850">
                  <a:extLst>
                    <a:ext uri="{9D8B030D-6E8A-4147-A177-3AD203B41FA5}">
                      <a16:colId xmlns="" xmlns:a16="http://schemas.microsoft.com/office/drawing/2014/main" val="926419309"/>
                    </a:ext>
                  </a:extLst>
                </a:gridCol>
                <a:gridCol w="2228850">
                  <a:extLst>
                    <a:ext uri="{9D8B030D-6E8A-4147-A177-3AD203B41FA5}">
                      <a16:colId xmlns="" xmlns:a16="http://schemas.microsoft.com/office/drawing/2014/main" val="2772441377"/>
                    </a:ext>
                  </a:extLst>
                </a:gridCol>
                <a:gridCol w="2228850">
                  <a:extLst>
                    <a:ext uri="{9D8B030D-6E8A-4147-A177-3AD203B41FA5}">
                      <a16:colId xmlns="" xmlns:a16="http://schemas.microsoft.com/office/drawing/2014/main" val="3563471737"/>
                    </a:ext>
                  </a:extLst>
                </a:gridCol>
                <a:gridCol w="2228850">
                  <a:extLst>
                    <a:ext uri="{9D8B030D-6E8A-4147-A177-3AD203B41FA5}">
                      <a16:colId xmlns="" xmlns:a16="http://schemas.microsoft.com/office/drawing/2014/main" val="3149063211"/>
                    </a:ext>
                  </a:extLst>
                </a:gridCol>
              </a:tblGrid>
              <a:tr h="541499">
                <a:tc>
                  <a:txBody>
                    <a:bodyPr/>
                    <a:lstStyle/>
                    <a:p>
                      <a:pPr indent="448056" algn="ctr" fontAlgn="ctr">
                        <a:spcBef>
                          <a:spcPts val="1700"/>
                        </a:spcBef>
                        <a:spcAft>
                          <a:spcPts val="1700"/>
                        </a:spcAft>
                      </a:pPr>
                      <a:r>
                        <a:rPr lang="ru-RU" sz="1200" u="none" strike="noStrike">
                          <a:effectLst/>
                        </a:rPr>
                        <a:t>Поставщик</a:t>
                      </a:r>
                      <a:endParaRPr lang="ru-RU" sz="1800" b="0" i="0" u="none" strike="noStrike">
                        <a:effectLst/>
                        <a:latin typeface="Arial" panose="020B0604020202020204" pitchFamily="34" charset="0"/>
                      </a:endParaRPr>
                    </a:p>
                  </a:txBody>
                  <a:tcPr marL="114300" marR="114300" marT="38100" marB="38100" anchor="ctr"/>
                </a:tc>
                <a:tc>
                  <a:txBody>
                    <a:bodyPr/>
                    <a:lstStyle/>
                    <a:p>
                      <a:pPr indent="448056" algn="ctr" fontAlgn="ctr">
                        <a:spcBef>
                          <a:spcPts val="0"/>
                        </a:spcBef>
                        <a:spcAft>
                          <a:spcPts val="0"/>
                        </a:spcAft>
                      </a:pPr>
                      <a:r>
                        <a:rPr lang="ru-RU" sz="1200" u="none" strike="noStrike">
                          <a:effectLst/>
                        </a:rPr>
                        <a:t>Стоимость пеноблоков (руб. за 1 м</a:t>
                      </a:r>
                      <a:r>
                        <a:rPr lang="ru-RU" sz="900" u="none" strike="noStrike" baseline="30000">
                          <a:effectLst/>
                        </a:rPr>
                        <a:t>3</a:t>
                      </a:r>
                      <a:r>
                        <a:rPr lang="ru-RU" sz="1200" u="none" strike="noStrike">
                          <a:effectLst/>
                        </a:rPr>
                        <a:t>)</a:t>
                      </a:r>
                      <a:endParaRPr lang="ru-RU" sz="1800" b="0" i="0" u="none" strike="noStrike">
                        <a:effectLst/>
                        <a:latin typeface="Arial" panose="020B0604020202020204" pitchFamily="34" charset="0"/>
                      </a:endParaRPr>
                    </a:p>
                  </a:txBody>
                  <a:tcPr marL="114300" marR="114300" marT="38100" marB="38100" anchor="ctr"/>
                </a:tc>
                <a:tc>
                  <a:txBody>
                    <a:bodyPr/>
                    <a:lstStyle/>
                    <a:p>
                      <a:pPr indent="448056" algn="ctr" fontAlgn="ctr">
                        <a:spcBef>
                          <a:spcPts val="0"/>
                        </a:spcBef>
                        <a:spcAft>
                          <a:spcPts val="0"/>
                        </a:spcAft>
                      </a:pPr>
                      <a:r>
                        <a:rPr lang="ru-RU" sz="1200" u="none" strike="noStrike">
                          <a:effectLst/>
                        </a:rPr>
                        <a:t>Стоимость доставки (руб.)</a:t>
                      </a:r>
                      <a:endParaRPr lang="ru-RU" sz="1800" b="0" i="0" u="none" strike="noStrike">
                        <a:effectLst/>
                        <a:latin typeface="Arial" panose="020B0604020202020204" pitchFamily="34" charset="0"/>
                      </a:endParaRPr>
                    </a:p>
                  </a:txBody>
                  <a:tcPr marL="114300" marR="114300" marT="38100" marB="38100" anchor="ctr"/>
                </a:tc>
                <a:tc>
                  <a:txBody>
                    <a:bodyPr/>
                    <a:lstStyle/>
                    <a:p>
                      <a:pPr indent="448056" algn="ctr" fontAlgn="ctr">
                        <a:spcBef>
                          <a:spcPts val="0"/>
                        </a:spcBef>
                        <a:spcAft>
                          <a:spcPts val="0"/>
                        </a:spcAft>
                      </a:pPr>
                      <a:r>
                        <a:rPr lang="ru-RU" sz="1200" u="none" strike="noStrike">
                          <a:effectLst/>
                        </a:rPr>
                        <a:t>Дополнительные условия</a:t>
                      </a:r>
                      <a:endParaRPr lang="ru-RU" sz="1800" b="0" i="0" u="none" strike="noStrike">
                        <a:effectLst/>
                        <a:latin typeface="Arial" panose="020B0604020202020204" pitchFamily="34" charset="0"/>
                      </a:endParaRPr>
                    </a:p>
                  </a:txBody>
                  <a:tcPr marL="114300" marR="114300" marT="38100" marB="38100" anchor="ctr"/>
                </a:tc>
                <a:extLst>
                  <a:ext uri="{0D108BD9-81ED-4DB2-BD59-A6C34878D82A}">
                    <a16:rowId xmlns="" xmlns:a16="http://schemas.microsoft.com/office/drawing/2014/main" val="17580376"/>
                  </a:ext>
                </a:extLst>
              </a:tr>
              <a:tr h="317431">
                <a:tc>
                  <a:txBody>
                    <a:bodyPr/>
                    <a:lstStyle/>
                    <a:p>
                      <a:pPr indent="448056" algn="ctr" fontAlgn="ctr">
                        <a:spcBef>
                          <a:spcPts val="0"/>
                        </a:spcBef>
                        <a:spcAft>
                          <a:spcPts val="0"/>
                        </a:spcAft>
                      </a:pPr>
                      <a:r>
                        <a:rPr lang="ru-RU" sz="1200" u="none" strike="noStrike">
                          <a:effectLst/>
                        </a:rPr>
                        <a:t>А</a:t>
                      </a:r>
                      <a:endParaRPr lang="ru-RU" sz="1800" b="0" i="0" u="none" strike="noStrike">
                        <a:effectLst/>
                        <a:latin typeface="Arial" panose="020B0604020202020204" pitchFamily="34" charset="0"/>
                      </a:endParaRPr>
                    </a:p>
                  </a:txBody>
                  <a:tcPr marL="114300" marR="114300" marT="38100" marB="38100" anchor="ctr"/>
                </a:tc>
                <a:tc>
                  <a:txBody>
                    <a:bodyPr/>
                    <a:lstStyle/>
                    <a:p>
                      <a:pPr indent="448056" algn="ctr" fontAlgn="ctr">
                        <a:spcBef>
                          <a:spcPts val="0"/>
                        </a:spcBef>
                        <a:spcAft>
                          <a:spcPts val="0"/>
                        </a:spcAft>
                      </a:pPr>
                      <a:r>
                        <a:rPr lang="ru-RU" sz="1200" u="none" strike="noStrike">
                          <a:effectLst/>
                        </a:rPr>
                        <a:t>2600</a:t>
                      </a:r>
                      <a:endParaRPr lang="ru-RU" sz="1800" b="0" i="0" u="none" strike="noStrike">
                        <a:effectLst/>
                        <a:latin typeface="Arial" panose="020B0604020202020204" pitchFamily="34" charset="0"/>
                      </a:endParaRPr>
                    </a:p>
                  </a:txBody>
                  <a:tcPr marL="114300" marR="114300" marT="38100" marB="38100" anchor="ctr"/>
                </a:tc>
                <a:tc>
                  <a:txBody>
                    <a:bodyPr/>
                    <a:lstStyle/>
                    <a:p>
                      <a:pPr indent="448056" algn="ctr" fontAlgn="ctr">
                        <a:spcBef>
                          <a:spcPts val="0"/>
                        </a:spcBef>
                        <a:spcAft>
                          <a:spcPts val="0"/>
                        </a:spcAft>
                      </a:pPr>
                      <a:r>
                        <a:rPr lang="ru-RU" sz="1200" u="none" strike="noStrike">
                          <a:effectLst/>
                        </a:rPr>
                        <a:t>10000</a:t>
                      </a:r>
                      <a:endParaRPr lang="ru-RU" sz="1800" b="0" i="0" u="none" strike="noStrike">
                        <a:effectLst/>
                        <a:latin typeface="Arial" panose="020B0604020202020204" pitchFamily="34" charset="0"/>
                      </a:endParaRPr>
                    </a:p>
                  </a:txBody>
                  <a:tcPr marL="114300" marR="114300" marT="38100" marB="38100" anchor="ctr"/>
                </a:tc>
                <a:tc>
                  <a:txBody>
                    <a:bodyPr/>
                    <a:lstStyle/>
                    <a:p>
                      <a:pPr indent="448056" algn="ctr" fontAlgn="ctr">
                        <a:spcBef>
                          <a:spcPts val="0"/>
                        </a:spcBef>
                        <a:spcAft>
                          <a:spcPts val="0"/>
                        </a:spcAft>
                      </a:pPr>
                      <a:r>
                        <a:rPr lang="ru-RU" sz="1200" u="none" strike="noStrike">
                          <a:effectLst/>
                        </a:rPr>
                        <a:t>Нет</a:t>
                      </a:r>
                      <a:endParaRPr lang="ru-RU" sz="1800" b="0" i="0" u="none" strike="noStrike">
                        <a:effectLst/>
                        <a:latin typeface="Arial" panose="020B0604020202020204" pitchFamily="34" charset="0"/>
                      </a:endParaRPr>
                    </a:p>
                  </a:txBody>
                  <a:tcPr marL="114300" marR="114300" marT="38100" marB="38100" anchor="ctr"/>
                </a:tc>
                <a:extLst>
                  <a:ext uri="{0D108BD9-81ED-4DB2-BD59-A6C34878D82A}">
                    <a16:rowId xmlns="" xmlns:a16="http://schemas.microsoft.com/office/drawing/2014/main" val="2430282434"/>
                  </a:ext>
                </a:extLst>
              </a:tr>
              <a:tr h="989637">
                <a:tc>
                  <a:txBody>
                    <a:bodyPr/>
                    <a:lstStyle/>
                    <a:p>
                      <a:pPr indent="448056" algn="ctr" fontAlgn="ctr">
                        <a:spcBef>
                          <a:spcPts val="0"/>
                        </a:spcBef>
                        <a:spcAft>
                          <a:spcPts val="0"/>
                        </a:spcAft>
                      </a:pPr>
                      <a:r>
                        <a:rPr lang="ru-RU" sz="1200" u="none" strike="noStrike">
                          <a:effectLst/>
                        </a:rPr>
                        <a:t>Б</a:t>
                      </a:r>
                      <a:endParaRPr lang="ru-RU" sz="1800" b="0" i="0" u="none" strike="noStrike">
                        <a:effectLst/>
                        <a:latin typeface="Arial" panose="020B0604020202020204" pitchFamily="34" charset="0"/>
                      </a:endParaRPr>
                    </a:p>
                  </a:txBody>
                  <a:tcPr marL="114300" marR="114300" marT="38100" marB="38100" anchor="ctr"/>
                </a:tc>
                <a:tc>
                  <a:txBody>
                    <a:bodyPr/>
                    <a:lstStyle/>
                    <a:p>
                      <a:pPr indent="448056" algn="ctr" fontAlgn="ctr">
                        <a:spcBef>
                          <a:spcPts val="0"/>
                        </a:spcBef>
                        <a:spcAft>
                          <a:spcPts val="0"/>
                        </a:spcAft>
                      </a:pPr>
                      <a:r>
                        <a:rPr lang="ru-RU" sz="1200" u="none" strike="noStrike">
                          <a:effectLst/>
                        </a:rPr>
                        <a:t>2800</a:t>
                      </a:r>
                      <a:endParaRPr lang="ru-RU" sz="1800" b="0" i="0" u="none" strike="noStrike">
                        <a:effectLst/>
                        <a:latin typeface="Arial" panose="020B0604020202020204" pitchFamily="34" charset="0"/>
                      </a:endParaRPr>
                    </a:p>
                  </a:txBody>
                  <a:tcPr marL="114300" marR="114300" marT="38100" marB="38100" anchor="ctr"/>
                </a:tc>
                <a:tc>
                  <a:txBody>
                    <a:bodyPr/>
                    <a:lstStyle/>
                    <a:p>
                      <a:pPr indent="448056" algn="ctr" fontAlgn="ctr">
                        <a:spcBef>
                          <a:spcPts val="0"/>
                        </a:spcBef>
                        <a:spcAft>
                          <a:spcPts val="0"/>
                        </a:spcAft>
                      </a:pPr>
                      <a:r>
                        <a:rPr lang="ru-RU" sz="1200" u="none" strike="noStrike" dirty="0">
                          <a:effectLst/>
                        </a:rPr>
                        <a:t>8000</a:t>
                      </a:r>
                      <a:endParaRPr lang="ru-RU" sz="1800" b="0" i="0" u="none" strike="noStrike" dirty="0">
                        <a:effectLst/>
                        <a:latin typeface="Arial" panose="020B0604020202020204" pitchFamily="34" charset="0"/>
                      </a:endParaRPr>
                    </a:p>
                  </a:txBody>
                  <a:tcPr marL="114300" marR="114300" marT="38100" marB="38100" anchor="ctr"/>
                </a:tc>
                <a:tc>
                  <a:txBody>
                    <a:bodyPr/>
                    <a:lstStyle/>
                    <a:p>
                      <a:pPr indent="448056" algn="ctr" fontAlgn="ctr">
                        <a:spcBef>
                          <a:spcPts val="0"/>
                        </a:spcBef>
                        <a:spcAft>
                          <a:spcPts val="0"/>
                        </a:spcAft>
                      </a:pPr>
                      <a:r>
                        <a:rPr lang="ru-RU" sz="1200" u="none" strike="noStrike">
                          <a:effectLst/>
                        </a:rPr>
                        <a:t>При заказе товара на сумму свыше 150000 рублей доставка бесплатная</a:t>
                      </a:r>
                      <a:endParaRPr lang="ru-RU" sz="1800" b="0" i="0" u="none" strike="noStrike">
                        <a:effectLst/>
                        <a:latin typeface="Arial" panose="020B0604020202020204" pitchFamily="34" charset="0"/>
                      </a:endParaRPr>
                    </a:p>
                  </a:txBody>
                  <a:tcPr marL="114300" marR="114300" marT="38100" marB="38100" anchor="ctr"/>
                </a:tc>
                <a:extLst>
                  <a:ext uri="{0D108BD9-81ED-4DB2-BD59-A6C34878D82A}">
                    <a16:rowId xmlns="" xmlns:a16="http://schemas.microsoft.com/office/drawing/2014/main" val="282946664"/>
                  </a:ext>
                </a:extLst>
              </a:tr>
              <a:tr h="989637">
                <a:tc>
                  <a:txBody>
                    <a:bodyPr/>
                    <a:lstStyle/>
                    <a:p>
                      <a:pPr indent="448056" algn="ctr" fontAlgn="ctr">
                        <a:spcBef>
                          <a:spcPts val="0"/>
                        </a:spcBef>
                        <a:spcAft>
                          <a:spcPts val="0"/>
                        </a:spcAft>
                      </a:pPr>
                      <a:r>
                        <a:rPr lang="ru-RU" sz="1200" u="none" strike="noStrike">
                          <a:effectLst/>
                        </a:rPr>
                        <a:t>В</a:t>
                      </a:r>
                      <a:endParaRPr lang="ru-RU" sz="1800" b="0" i="0" u="none" strike="noStrike">
                        <a:effectLst/>
                        <a:latin typeface="Arial" panose="020B0604020202020204" pitchFamily="34" charset="0"/>
                      </a:endParaRPr>
                    </a:p>
                  </a:txBody>
                  <a:tcPr marL="114300" marR="114300" marT="38100" marB="38100" anchor="ctr"/>
                </a:tc>
                <a:tc>
                  <a:txBody>
                    <a:bodyPr/>
                    <a:lstStyle/>
                    <a:p>
                      <a:pPr indent="448056" algn="ctr" fontAlgn="ctr">
                        <a:spcBef>
                          <a:spcPts val="0"/>
                        </a:spcBef>
                        <a:spcAft>
                          <a:spcPts val="0"/>
                        </a:spcAft>
                      </a:pPr>
                      <a:r>
                        <a:rPr lang="ru-RU" sz="1200" u="none" strike="noStrike">
                          <a:effectLst/>
                        </a:rPr>
                        <a:t>2700</a:t>
                      </a:r>
                      <a:endParaRPr lang="ru-RU" sz="1800" b="0" i="0" u="none" strike="noStrike">
                        <a:effectLst/>
                        <a:latin typeface="Arial" panose="020B0604020202020204" pitchFamily="34" charset="0"/>
                      </a:endParaRPr>
                    </a:p>
                  </a:txBody>
                  <a:tcPr marL="114300" marR="114300" marT="38100" marB="38100" anchor="ctr"/>
                </a:tc>
                <a:tc>
                  <a:txBody>
                    <a:bodyPr/>
                    <a:lstStyle/>
                    <a:p>
                      <a:pPr indent="448056" algn="ctr" fontAlgn="ctr">
                        <a:spcBef>
                          <a:spcPts val="0"/>
                        </a:spcBef>
                        <a:spcAft>
                          <a:spcPts val="0"/>
                        </a:spcAft>
                      </a:pPr>
                      <a:r>
                        <a:rPr lang="ru-RU" sz="1200" u="none" strike="noStrike">
                          <a:effectLst/>
                        </a:rPr>
                        <a:t>8000</a:t>
                      </a:r>
                      <a:endParaRPr lang="ru-RU" sz="1800" b="0" i="0" u="none" strike="noStrike">
                        <a:effectLst/>
                        <a:latin typeface="Arial" panose="020B0604020202020204" pitchFamily="34" charset="0"/>
                      </a:endParaRPr>
                    </a:p>
                  </a:txBody>
                  <a:tcPr marL="114300" marR="114300" marT="38100" marB="38100" anchor="ctr"/>
                </a:tc>
                <a:tc>
                  <a:txBody>
                    <a:bodyPr/>
                    <a:lstStyle/>
                    <a:p>
                      <a:pPr indent="448056" algn="ctr" fontAlgn="ctr">
                        <a:spcBef>
                          <a:spcPts val="0"/>
                        </a:spcBef>
                        <a:spcAft>
                          <a:spcPts val="0"/>
                        </a:spcAft>
                      </a:pPr>
                      <a:r>
                        <a:rPr lang="ru-RU" sz="1200" u="none" strike="noStrike" dirty="0">
                          <a:effectLst/>
                        </a:rPr>
                        <a:t>При заказе товара на сумму свыше 200000 рублей доставка бесплатная</a:t>
                      </a:r>
                      <a:endParaRPr lang="ru-RU" sz="1800" b="0" i="0" u="none" strike="noStrike" dirty="0">
                        <a:effectLst/>
                        <a:latin typeface="Arial" panose="020B0604020202020204" pitchFamily="34" charset="0"/>
                      </a:endParaRPr>
                    </a:p>
                  </a:txBody>
                  <a:tcPr marL="114300" marR="114300" marT="38100" marB="38100" anchor="ctr"/>
                </a:tc>
                <a:extLst>
                  <a:ext uri="{0D108BD9-81ED-4DB2-BD59-A6C34878D82A}">
                    <a16:rowId xmlns="" xmlns:a16="http://schemas.microsoft.com/office/drawing/2014/main" val="2133990780"/>
                  </a:ext>
                </a:extLst>
              </a:tr>
            </a:tbl>
          </a:graphicData>
        </a:graphic>
      </p:graphicFrame>
    </p:spTree>
    <p:extLst>
      <p:ext uri="{BB962C8B-B14F-4D97-AF65-F5344CB8AC3E}">
        <p14:creationId xmlns="" xmlns:p14="http://schemas.microsoft.com/office/powerpoint/2010/main" val="27390823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A868C45C-FCEF-4F43-9E6E-8832B831EFDB}"/>
              </a:ext>
            </a:extLst>
          </p:cNvPr>
          <p:cNvSpPr>
            <a:spLocks noGrp="1"/>
          </p:cNvSpPr>
          <p:nvPr>
            <p:ph type="title"/>
          </p:nvPr>
        </p:nvSpPr>
        <p:spPr>
          <a:xfrm>
            <a:off x="2510189" y="540983"/>
            <a:ext cx="8911687" cy="1280890"/>
          </a:xfrm>
        </p:spPr>
        <p:txBody>
          <a:bodyPr>
            <a:normAutofit/>
          </a:bodyPr>
          <a:lstStyle/>
          <a:p>
            <a:r>
              <a:rPr lang="ru-RU" sz="72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ea typeface="Calibri" panose="020F0502020204030204" pitchFamily="34" charset="0"/>
                <a:cs typeface="Times New Roman" panose="02020603050405020304" pitchFamily="18" charset="0"/>
              </a:rPr>
              <a:t>Геометрия</a:t>
            </a:r>
            <a:endParaRPr lang="ru-RU" sz="7200" dirty="0"/>
          </a:p>
        </p:txBody>
      </p:sp>
      <p:sp>
        <p:nvSpPr>
          <p:cNvPr id="3" name="Объект 2">
            <a:extLst>
              <a:ext uri="{FF2B5EF4-FFF2-40B4-BE49-F238E27FC236}">
                <a16:creationId xmlns="" xmlns:a16="http://schemas.microsoft.com/office/drawing/2014/main" id="{A3317D40-B314-456C-BBAA-BF9640AAD03D}"/>
              </a:ext>
            </a:extLst>
          </p:cNvPr>
          <p:cNvSpPr>
            <a:spLocks noGrp="1"/>
          </p:cNvSpPr>
          <p:nvPr>
            <p:ph idx="1"/>
          </p:nvPr>
        </p:nvSpPr>
        <p:spPr/>
        <p:txBody>
          <a:bodyPr>
            <a:normAutofit fontScale="85000" lnSpcReduction="20000"/>
          </a:bodyPr>
          <a:lstStyle/>
          <a:p>
            <a:pPr indent="450215" algn="just">
              <a:spcBef>
                <a:spcPts val="1500"/>
              </a:spcBef>
              <a:spcAft>
                <a:spcPts val="1700"/>
              </a:spcAft>
            </a:pPr>
            <a:r>
              <a:rPr lang="ru-RU" sz="22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Функциональная грамотность в геометрии — один из важнейших блоков. Сама наука геометрия произошла благодаря запросам повседневной жизни к науке. Геометрия окружает нас повсюду, например, в архитектуре и картах. Иногда она появляется там, где мы её совсем не ждём — в еде, например (мы разберём в разделе несколько задач про это). Поэтому важно развивать геометрическую интуицию и уметь применять геометрические методы на практике.</a:t>
            </a:r>
            <a:endParaRPr lang="ru-RU" sz="22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spcBef>
                <a:spcPts val="1500"/>
              </a:spcBef>
              <a:spcAft>
                <a:spcPts val="1700"/>
              </a:spcAft>
            </a:pPr>
            <a:r>
              <a:rPr lang="ru-RU" sz="22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Одна из ролей, которую играет геометрия в школе, — развитие логики. Большое внимание в школьном курсе геометрии уделяется доказательствам геометрических утверждений, в задачах по планиметрии и стереометрии используется много формул и вычислений. Часто школьники ещё не готовы к такой подаче материала, поэтому важно с начальной школы познакомить ребят с большим количеством несложных наглядных геометрических сюжетов.</a:t>
            </a:r>
            <a:endParaRPr lang="ru-RU" sz="22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 xmlns:p14="http://schemas.microsoft.com/office/powerpoint/2010/main" val="22286895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04353777-1701-478B-B2C5-7D65EE510D62}"/>
              </a:ext>
            </a:extLst>
          </p:cNvPr>
          <p:cNvSpPr txBox="1"/>
          <p:nvPr/>
        </p:nvSpPr>
        <p:spPr>
          <a:xfrm>
            <a:off x="1840675" y="338815"/>
            <a:ext cx="9417133" cy="4093428"/>
          </a:xfrm>
          <a:prstGeom prst="rect">
            <a:avLst/>
          </a:prstGeom>
          <a:noFill/>
        </p:spPr>
        <p:txBody>
          <a:bodyPr wrap="square">
            <a:spAutoFit/>
          </a:bodyPr>
          <a:lstStyle/>
          <a:p>
            <a:pPr indent="450215" algn="just">
              <a:spcBef>
                <a:spcPts val="1500"/>
              </a:spcBef>
              <a:spcAft>
                <a:spcPts val="1700"/>
              </a:spcAft>
            </a:pPr>
            <a:r>
              <a:rPr lang="ru-RU" sz="2000" b="1"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Задача.</a:t>
            </a:r>
            <a:r>
              <a:rPr lang="ru-RU" sz="20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 Таня на летних каникулах приезжает в гости к дедушке в деревню Антоновка (на плане обозначена цифрой 1). В конце каникул дедушка на машине собирается отвезти Таню на автобусную станцию, которая находится в деревне Богданово. Из Антоновки в Богданово можно проехать по просёлочной дороге мимо реки. Есть другой путь — по шоссе до деревни </a:t>
            </a:r>
            <a:r>
              <a:rPr lang="ru-RU" sz="2000" dirty="0" err="1">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Ванютино</a:t>
            </a:r>
            <a:r>
              <a:rPr lang="ru-RU" sz="20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 где нужно повернуть под прямым углом налево на другое шоссе, ведущее в Богданово. Третий маршрут проходит по просёлочной дороге мимо пруда до деревни </a:t>
            </a:r>
            <a:r>
              <a:rPr lang="ru-RU" sz="2000" dirty="0" err="1">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Горюново</a:t>
            </a:r>
            <a:r>
              <a:rPr lang="ru-RU" sz="20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 где можно свернуть на шоссе до Богданово. Четвёртый маршрут пролегает по шоссе до деревни </a:t>
            </a:r>
            <a:r>
              <a:rPr lang="ru-RU" sz="2000" dirty="0" err="1">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Доломино</a:t>
            </a:r>
            <a:r>
              <a:rPr lang="ru-RU" sz="20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 от </a:t>
            </a:r>
            <a:r>
              <a:rPr lang="ru-RU" sz="2000" dirty="0" err="1">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Доломино</a:t>
            </a:r>
            <a:r>
              <a:rPr lang="ru-RU" sz="20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 до </a:t>
            </a:r>
            <a:r>
              <a:rPr lang="ru-RU" sz="2000" dirty="0" err="1">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Горюново</a:t>
            </a:r>
            <a:r>
              <a:rPr lang="ru-RU" sz="20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 по просёлочной дороге мимо конюшни и от </a:t>
            </a:r>
            <a:r>
              <a:rPr lang="ru-RU" sz="2000" dirty="0" err="1">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Горюново</a:t>
            </a:r>
            <a:r>
              <a:rPr lang="ru-RU" sz="20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 до Богданово по шоссе. Ещё один маршрут проходит по шоссе до деревни Егорка, по просёлочной дороге мимо конюшни от Егорки до Жилино и по шоссе от Жилино до Богданово. Шоссе и просёлочные дороги образуют прямоугольные треугольники</a:t>
            </a:r>
            <a:r>
              <a:rPr lang="ru-RU" sz="18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18344547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D4197D8-7B4A-459F-B597-5D665C335746}"/>
              </a:ext>
            </a:extLst>
          </p:cNvPr>
          <p:cNvSpPr>
            <a:spLocks noGrp="1"/>
          </p:cNvSpPr>
          <p:nvPr>
            <p:ph type="title"/>
          </p:nvPr>
        </p:nvSpPr>
        <p:spPr/>
        <p:txBody>
          <a:bodyPr>
            <a:noAutofit/>
          </a:bodyPr>
          <a:lstStyle/>
          <a:p>
            <a:r>
              <a:rPr lang="ru-RU" sz="20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Расстояние от Антоновки до </a:t>
            </a:r>
            <a:r>
              <a:rPr lang="ru-RU" sz="2000" dirty="0" err="1">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Доломино</a:t>
            </a:r>
            <a:r>
              <a:rPr lang="ru-RU" sz="20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 равно 12 км, от </a:t>
            </a:r>
            <a:r>
              <a:rPr lang="ru-RU" sz="2000" dirty="0" err="1">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Доломино</a:t>
            </a:r>
            <a:r>
              <a:rPr lang="ru-RU" sz="20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 до Егорки — 4 км, от Егорки до </a:t>
            </a:r>
            <a:r>
              <a:rPr lang="ru-RU" sz="2000" dirty="0" err="1">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Ванютино</a:t>
            </a:r>
            <a:r>
              <a:rPr lang="ru-RU" sz="20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 — 12 км, от </a:t>
            </a:r>
            <a:r>
              <a:rPr lang="ru-RU" sz="2000" dirty="0" err="1">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Горюново</a:t>
            </a:r>
            <a:r>
              <a:rPr lang="ru-RU" sz="20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 до </a:t>
            </a:r>
            <a:r>
              <a:rPr lang="ru-RU" sz="2000" dirty="0" err="1">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Ванютино</a:t>
            </a:r>
            <a:r>
              <a:rPr lang="ru-RU" sz="20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 — 15 км, от </a:t>
            </a:r>
            <a:r>
              <a:rPr lang="ru-RU" sz="2000" dirty="0" err="1">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Ванютино</a:t>
            </a:r>
            <a:r>
              <a:rPr lang="ru-RU" sz="20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 до Жилино — 9 км, а от Жилино до Богданово — 12 км.</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r>
            <a:br>
              <a:rPr lang="ru-RU" sz="2000" dirty="0">
                <a:effectLst/>
                <a:latin typeface="Times New Roman" panose="02020603050405020304" pitchFamily="18" charset="0"/>
                <a:ea typeface="Calibri" panose="020F0502020204030204" pitchFamily="34" charset="0"/>
                <a:cs typeface="Times New Roman" panose="02020603050405020304" pitchFamily="18" charset="0"/>
              </a:rPr>
            </a:br>
            <a:endParaRPr lang="ru-RU" sz="2000" dirty="0">
              <a:latin typeface="Times New Roman" panose="02020603050405020304" pitchFamily="18" charset="0"/>
              <a:cs typeface="Times New Roman" panose="02020603050405020304" pitchFamily="18" charset="0"/>
            </a:endParaRPr>
          </a:p>
        </p:txBody>
      </p:sp>
      <p:pic>
        <p:nvPicPr>
          <p:cNvPr id="4" name="Объект 3">
            <a:extLst>
              <a:ext uri="{FF2B5EF4-FFF2-40B4-BE49-F238E27FC236}">
                <a16:creationId xmlns="" xmlns:a16="http://schemas.microsoft.com/office/drawing/2014/main" id="{3DE06B0D-91D3-4ED6-B121-733E2B69F8E6}"/>
              </a:ext>
            </a:extLst>
          </p:cNvPr>
          <p:cNvPicPr>
            <a:picLocks noGrp="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2850079" y="2133600"/>
            <a:ext cx="6270586" cy="3778250"/>
          </a:xfrm>
          <a:prstGeom prst="rect">
            <a:avLst/>
          </a:prstGeom>
          <a:noFill/>
          <a:ln>
            <a:noFill/>
          </a:ln>
        </p:spPr>
      </p:pic>
    </p:spTree>
    <p:extLst>
      <p:ext uri="{BB962C8B-B14F-4D97-AF65-F5344CB8AC3E}">
        <p14:creationId xmlns="" xmlns:p14="http://schemas.microsoft.com/office/powerpoint/2010/main" val="17382885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0210794-56CE-4EAC-AC22-217B7794E9B8}"/>
              </a:ext>
            </a:extLst>
          </p:cNvPr>
          <p:cNvSpPr>
            <a:spLocks noGrp="1"/>
          </p:cNvSpPr>
          <p:nvPr>
            <p:ph type="title"/>
          </p:nvPr>
        </p:nvSpPr>
        <p:spPr/>
        <p:txBody>
          <a:bodyPr>
            <a:noAutofit/>
          </a:bodyPr>
          <a:lstStyle/>
          <a:p>
            <a:r>
              <a:rPr lang="ru-RU" sz="2400" dirty="0">
                <a:solidFill>
                  <a:srgbClr val="292B2C"/>
                </a:solidFill>
                <a:effectLst/>
                <a:latin typeface="Times New Roman" panose="02020603050405020304" pitchFamily="18" charset="0"/>
                <a:ea typeface="Times New Roman" panose="02020603050405020304" pitchFamily="18" charset="0"/>
                <a:cs typeface="Times New Roman" panose="02020603050405020304" pitchFamily="18" charset="0"/>
              </a:rPr>
              <a:t>1. Пользуясь описанием выше, определите, какими цифрами на плане обозначены деревни </a:t>
            </a:r>
            <a:r>
              <a:rPr lang="ru-RU" sz="2400" dirty="0" err="1">
                <a:solidFill>
                  <a:srgbClr val="292B2C"/>
                </a:solidFill>
                <a:effectLst/>
                <a:latin typeface="Times New Roman" panose="02020603050405020304" pitchFamily="18" charset="0"/>
                <a:ea typeface="Times New Roman" panose="02020603050405020304" pitchFamily="18" charset="0"/>
                <a:cs typeface="Times New Roman" panose="02020603050405020304" pitchFamily="18" charset="0"/>
              </a:rPr>
              <a:t>Ванютино</a:t>
            </a:r>
            <a:r>
              <a:rPr lang="ru-RU" sz="2400" dirty="0">
                <a:solidFill>
                  <a:srgbClr val="292B2C"/>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292B2C"/>
                </a:solidFill>
                <a:effectLst/>
                <a:latin typeface="Times New Roman" panose="02020603050405020304" pitchFamily="18" charset="0"/>
                <a:ea typeface="Times New Roman" panose="02020603050405020304" pitchFamily="18" charset="0"/>
                <a:cs typeface="Times New Roman" panose="02020603050405020304" pitchFamily="18" charset="0"/>
              </a:rPr>
              <a:t>Горюново</a:t>
            </a:r>
            <a:r>
              <a:rPr lang="ru-RU" sz="2400" dirty="0">
                <a:solidFill>
                  <a:srgbClr val="292B2C"/>
                </a:solidFill>
                <a:effectLst/>
                <a:latin typeface="Times New Roman" panose="02020603050405020304" pitchFamily="18" charset="0"/>
                <a:ea typeface="Times New Roman" panose="02020603050405020304" pitchFamily="18" charset="0"/>
                <a:cs typeface="Times New Roman" panose="02020603050405020304" pitchFamily="18" charset="0"/>
              </a:rPr>
              <a:t>, Егорка, Жилино. В поле ввода ответов введите последовательность четырёх цифр без пробелов, запятых и других дополнительных символов в том порядке, в котором перечислены соответствующие им деревни.(4625)</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r>
            <a:br>
              <a:rPr lang="ru-RU" sz="2400" dirty="0">
                <a:effectLst/>
                <a:latin typeface="Times New Roman" panose="02020603050405020304" pitchFamily="18" charset="0"/>
                <a:ea typeface="Calibri" panose="020F0502020204030204" pitchFamily="34" charset="0"/>
                <a:cs typeface="Times New Roman" panose="02020603050405020304" pitchFamily="18" charset="0"/>
              </a:rPr>
            </a:br>
            <a:endParaRPr lang="ru-RU" sz="2400" dirty="0"/>
          </a:p>
        </p:txBody>
      </p:sp>
      <p:sp>
        <p:nvSpPr>
          <p:cNvPr id="3" name="Объект 2">
            <a:extLst>
              <a:ext uri="{FF2B5EF4-FFF2-40B4-BE49-F238E27FC236}">
                <a16:creationId xmlns="" xmlns:a16="http://schemas.microsoft.com/office/drawing/2014/main" id="{DBDBDEAF-1D9F-493E-A4B9-3C91B188ED17}"/>
              </a:ext>
            </a:extLst>
          </p:cNvPr>
          <p:cNvSpPr>
            <a:spLocks noGrp="1"/>
          </p:cNvSpPr>
          <p:nvPr>
            <p:ph idx="1"/>
          </p:nvPr>
        </p:nvSpPr>
        <p:spPr>
          <a:xfrm>
            <a:off x="2589212" y="3728852"/>
            <a:ext cx="8915400" cy="2182370"/>
          </a:xfrm>
        </p:spPr>
        <p:txBody>
          <a:bodyPr/>
          <a:lstStyle/>
          <a:p>
            <a:r>
              <a:rPr lang="ru-RU" sz="2400" dirty="0">
                <a:solidFill>
                  <a:srgbClr val="292B2C"/>
                </a:solidFill>
                <a:effectLst/>
                <a:latin typeface="Times New Roman" panose="02020603050405020304" pitchFamily="18" charset="0"/>
                <a:ea typeface="Times New Roman" panose="02020603050405020304" pitchFamily="18" charset="0"/>
                <a:cs typeface="Times New Roman" panose="02020603050405020304" pitchFamily="18" charset="0"/>
              </a:rPr>
              <a:t>2. Сколько минут затратят на дорогу Таня с дедушкой из Антоновки в Богданово, если поедут мимо пруда через </a:t>
            </a:r>
            <a:r>
              <a:rPr lang="ru-RU" sz="2400" dirty="0" err="1">
                <a:solidFill>
                  <a:srgbClr val="292B2C"/>
                </a:solidFill>
                <a:effectLst/>
                <a:latin typeface="Times New Roman" panose="02020603050405020304" pitchFamily="18" charset="0"/>
                <a:ea typeface="Times New Roman" panose="02020603050405020304" pitchFamily="18" charset="0"/>
                <a:cs typeface="Times New Roman" panose="02020603050405020304" pitchFamily="18" charset="0"/>
              </a:rPr>
              <a:t>Горюново</a:t>
            </a:r>
            <a:r>
              <a:rPr lang="ru-RU" sz="2400" dirty="0">
                <a:solidFill>
                  <a:srgbClr val="292B2C"/>
                </a:solidFill>
                <a:effectLst/>
                <a:latin typeface="Times New Roman" panose="02020603050405020304" pitchFamily="18" charset="0"/>
                <a:ea typeface="Times New Roman" panose="02020603050405020304" pitchFamily="18" charset="0"/>
                <a:cs typeface="Times New Roman" panose="02020603050405020304" pitchFamily="18" charset="0"/>
              </a:rPr>
              <a:t>? (57,2) </a:t>
            </a:r>
          </a:p>
          <a:p>
            <a:r>
              <a:rPr lang="ru-RU" sz="2400" dirty="0">
                <a:solidFill>
                  <a:srgbClr val="292B2C"/>
                </a:solidFill>
                <a:effectLst/>
                <a:latin typeface="Times New Roman" panose="02020603050405020304" pitchFamily="18" charset="0"/>
                <a:ea typeface="Times New Roman" panose="02020603050405020304" pitchFamily="18" charset="0"/>
                <a:cs typeface="Times New Roman" panose="02020603050405020304" pitchFamily="18" charset="0"/>
              </a:rPr>
              <a:t>и т.д.</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 xmlns:p14="http://schemas.microsoft.com/office/powerpoint/2010/main" val="1233706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4AC520F3-345B-45FA-829A-BB991563D402}"/>
              </a:ext>
            </a:extLst>
          </p:cNvPr>
          <p:cNvSpPr>
            <a:spLocks noGrp="1"/>
          </p:cNvSpPr>
          <p:nvPr>
            <p:ph type="title"/>
          </p:nvPr>
        </p:nvSpPr>
        <p:spPr/>
        <p:txBody>
          <a:bodyPr>
            <a:normAutofit/>
          </a:bodyPr>
          <a:lstStyle/>
          <a:p>
            <a:pPr indent="450215" algn="just"/>
            <a:r>
              <a:rPr lang="ru-RU" sz="3200" dirty="0">
                <a:effectLst/>
                <a:latin typeface="Times New Roman" panose="02020603050405020304" pitchFamily="18" charset="0"/>
                <a:ea typeface="Calibri" panose="020F0502020204030204" pitchFamily="34" charset="0"/>
                <a:cs typeface="Times New Roman" panose="02020603050405020304" pitchFamily="18" charset="0"/>
              </a:rPr>
              <a:t>Темы раздела «функциональная грамотность» следующие:</a:t>
            </a:r>
          </a:p>
        </p:txBody>
      </p:sp>
      <p:sp>
        <p:nvSpPr>
          <p:cNvPr id="3" name="Объект 2">
            <a:extLst>
              <a:ext uri="{FF2B5EF4-FFF2-40B4-BE49-F238E27FC236}">
                <a16:creationId xmlns="" xmlns:a16="http://schemas.microsoft.com/office/drawing/2014/main" id="{B5CF8AF9-9FBA-478A-B86D-0D82E2A1C635}"/>
              </a:ext>
            </a:extLst>
          </p:cNvPr>
          <p:cNvSpPr>
            <a:spLocks noGrp="1"/>
          </p:cNvSpPr>
          <p:nvPr>
            <p:ph idx="1"/>
          </p:nvPr>
        </p:nvSpPr>
        <p:spPr/>
        <p:txBody>
          <a:bodyPr>
            <a:normAutofit lnSpcReduction="10000"/>
          </a:bodyPr>
          <a:lstStyle/>
          <a:p>
            <a:pPr indent="450215" algn="just"/>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прикидки и оценки;</a:t>
            </a:r>
          </a:p>
          <a:p>
            <a:pPr indent="450215" algn="just"/>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чтение текста;</a:t>
            </a:r>
          </a:p>
          <a:p>
            <a:pPr indent="450215" algn="just"/>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логическая грамотность;</a:t>
            </a:r>
          </a:p>
          <a:p>
            <a:pPr indent="450215" algn="just"/>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незнакомый контекст;</a:t>
            </a:r>
          </a:p>
          <a:p>
            <a:pPr indent="450215" algn="just"/>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работа с графическим представлением информации;</a:t>
            </a:r>
          </a:p>
          <a:p>
            <a:pPr indent="450215" algn="just"/>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экономика;</a:t>
            </a:r>
          </a:p>
          <a:p>
            <a:pPr indent="450215" algn="just"/>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геометрия;</a:t>
            </a:r>
          </a:p>
          <a:p>
            <a:pPr indent="450215" algn="just"/>
            <a:r>
              <a:rPr lang="ru-RU" sz="2400" dirty="0">
                <a:effectLst/>
                <a:latin typeface="Times New Roman" panose="02020603050405020304" pitchFamily="18" charset="0"/>
                <a:ea typeface="Calibri" panose="020F0502020204030204" pitchFamily="34" charset="0"/>
                <a:cs typeface="Times New Roman" panose="02020603050405020304" pitchFamily="18" charset="0"/>
              </a:rPr>
              <a:t>-урезанное среднее.</a:t>
            </a:r>
          </a:p>
          <a:p>
            <a:endParaRPr lang="ru-RU" dirty="0"/>
          </a:p>
        </p:txBody>
      </p:sp>
    </p:spTree>
    <p:extLst>
      <p:ext uri="{BB962C8B-B14F-4D97-AF65-F5344CB8AC3E}">
        <p14:creationId xmlns="" xmlns:p14="http://schemas.microsoft.com/office/powerpoint/2010/main" val="22585187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CB40FFDC-2C55-441A-ACD0-AC970399DB5E}"/>
              </a:ext>
            </a:extLst>
          </p:cNvPr>
          <p:cNvSpPr>
            <a:spLocks noGrp="1"/>
          </p:cNvSpPr>
          <p:nvPr>
            <p:ph type="title"/>
          </p:nvPr>
        </p:nvSpPr>
        <p:spPr/>
        <p:txBody>
          <a:bodyPr>
            <a:normAutofit/>
          </a:bodyPr>
          <a:lstStyle/>
          <a:p>
            <a:r>
              <a:rPr lang="ru-RU" sz="72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ea typeface="Calibri" panose="020F0502020204030204" pitchFamily="34" charset="0"/>
                <a:cs typeface="Times New Roman" panose="02020603050405020304" pitchFamily="18" charset="0"/>
              </a:rPr>
              <a:t>Урезанное среднее</a:t>
            </a:r>
            <a:endParaRPr lang="ru-RU" sz="7200" dirty="0"/>
          </a:p>
        </p:txBody>
      </p:sp>
      <p:sp>
        <p:nvSpPr>
          <p:cNvPr id="3" name="Объект 2">
            <a:extLst>
              <a:ext uri="{FF2B5EF4-FFF2-40B4-BE49-F238E27FC236}">
                <a16:creationId xmlns="" xmlns:a16="http://schemas.microsoft.com/office/drawing/2014/main" id="{C1CEC42F-E951-4F4D-BEF0-E5B43A04F552}"/>
              </a:ext>
            </a:extLst>
          </p:cNvPr>
          <p:cNvSpPr>
            <a:spLocks noGrp="1"/>
          </p:cNvSpPr>
          <p:nvPr>
            <p:ph idx="1"/>
          </p:nvPr>
        </p:nvSpPr>
        <p:spPr/>
        <p:txBody>
          <a:bodyPr>
            <a:normAutofit/>
          </a:bodyPr>
          <a:lstStyle/>
          <a:p>
            <a:pPr indent="450215" algn="just"/>
            <a:r>
              <a:rPr lang="ru-RU" sz="20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При анализе большого количества измерений выбросы влияют на среднее. Выбросы можно убрать: например, сначала упорядочить массив по </a:t>
            </a:r>
            <a:r>
              <a:rPr lang="ru-RU" sz="2000" dirty="0" err="1">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неубыванию</a:t>
            </a:r>
            <a:r>
              <a:rPr lang="ru-RU" sz="20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 а затем убрать из рассмотрения по 20% или 25% измерений сверху и снизу. Так получается урезанное среднее.</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spcBef>
                <a:spcPts val="1500"/>
              </a:spcBef>
              <a:spcAft>
                <a:spcPts val="1700"/>
              </a:spcAft>
            </a:pPr>
            <a:r>
              <a:rPr lang="ru-RU" sz="2000" i="1"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Урезанное среднее массива значений</a:t>
            </a:r>
            <a:r>
              <a:rPr lang="ru-RU" sz="20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 (иначе его иногда называют </a:t>
            </a:r>
            <a:r>
              <a:rPr lang="ru-RU" sz="2000" i="1"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усечённым средним</a:t>
            </a:r>
            <a:r>
              <a:rPr lang="ru-RU" sz="20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 — это среднее арифметическое всех значений, которые остались в массиве после отбрасывания некоторой доли самых малых и самых больших значений.</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sz="2400" b="1"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ru-RU" sz="2400" b="1" dirty="0">
              <a:solidFill>
                <a:srgbClr val="3C3C3C"/>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 xmlns:p14="http://schemas.microsoft.com/office/powerpoint/2010/main" val="5138881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A74DD9AE-95C3-4D2E-A0D6-05D7304C6A7C}"/>
              </a:ext>
            </a:extLst>
          </p:cNvPr>
          <p:cNvSpPr>
            <a:spLocks noGrp="1"/>
          </p:cNvSpPr>
          <p:nvPr>
            <p:ph type="title"/>
          </p:nvPr>
        </p:nvSpPr>
        <p:spPr>
          <a:xfrm>
            <a:off x="2592925" y="624110"/>
            <a:ext cx="8911687" cy="979059"/>
          </a:xfrm>
        </p:spPr>
        <p:txBody>
          <a:bodyPr>
            <a:noAutofit/>
          </a:bodyPr>
          <a:lstStyle/>
          <a:p>
            <a:r>
              <a:rPr lang="ru-RU" sz="2400" b="1"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Пример.</a:t>
            </a:r>
            <a:r>
              <a:rPr lang="ru-RU" sz="24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 Автомобиль двигался первую половину времени, проведённого в пути, со средней скоростью v1=40 км/ч, а вторую половину времени — со средней скоростью v2=80 км/ч. В этом случае средняя скорость на всём пути составляет 40+802=60 км/ч. Здесь мы вычислили среднее арифметическое двух скоростей. На практике такая ситуация довольно плохо реализуема, задача получается искусственной.</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r>
            <a:br>
              <a:rPr lang="ru-RU" sz="2400" dirty="0">
                <a:effectLst/>
                <a:latin typeface="Times New Roman" panose="02020603050405020304" pitchFamily="18" charset="0"/>
                <a:ea typeface="Calibri" panose="020F0502020204030204" pitchFamily="34" charset="0"/>
                <a:cs typeface="Times New Roman" panose="02020603050405020304" pitchFamily="18" charset="0"/>
              </a:rPr>
            </a:br>
            <a:endParaRPr lang="ru-RU" sz="2400" dirty="0"/>
          </a:p>
        </p:txBody>
      </p:sp>
      <p:sp>
        <p:nvSpPr>
          <p:cNvPr id="3" name="Объект 2">
            <a:extLst>
              <a:ext uri="{FF2B5EF4-FFF2-40B4-BE49-F238E27FC236}">
                <a16:creationId xmlns="" xmlns:a16="http://schemas.microsoft.com/office/drawing/2014/main" id="{6A08F66E-2647-4918-8044-DEE545FD9D26}"/>
              </a:ext>
            </a:extLst>
          </p:cNvPr>
          <p:cNvSpPr>
            <a:spLocks noGrp="1"/>
          </p:cNvSpPr>
          <p:nvPr>
            <p:ph idx="1"/>
          </p:nvPr>
        </p:nvSpPr>
        <p:spPr>
          <a:xfrm>
            <a:off x="2589212" y="3764478"/>
            <a:ext cx="8915400" cy="2280062"/>
          </a:xfrm>
        </p:spPr>
        <p:txBody>
          <a:bodyPr>
            <a:normAutofit/>
          </a:bodyPr>
          <a:lstStyle/>
          <a:p>
            <a:r>
              <a:rPr lang="ru-RU" sz="2400" b="1"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Пример.</a:t>
            </a:r>
            <a:r>
              <a:rPr lang="ru-RU" sz="24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 Первую половину пути автомобиль двигался со средней скоростью v1=40 км/ч, а вторую половину пути — со средней скоростью v2=80 км/ч. В этом случае средняя скорость на всём пути определяется уже средним гармоническим и составляет 2140+180≈53,3 км/ч.</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 xmlns:p14="http://schemas.microsoft.com/office/powerpoint/2010/main" val="19092375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0C5F7C8-F37A-48EE-A1D7-58D3D4AE5DEE}"/>
              </a:ext>
            </a:extLst>
          </p:cNvPr>
          <p:cNvSpPr>
            <a:spLocks noGrp="1"/>
          </p:cNvSpPr>
          <p:nvPr>
            <p:ph type="title"/>
          </p:nvPr>
        </p:nvSpPr>
        <p:spPr/>
        <p:txBody>
          <a:bodyPr>
            <a:normAutofit/>
          </a:bodyPr>
          <a:lstStyle/>
          <a:p>
            <a:r>
              <a:rPr lang="ru-RU" sz="2400" b="1"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Задача.</a:t>
            </a:r>
            <a:r>
              <a:rPr lang="ru-RU" sz="24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 Средний рост учащихся в классе 165 см. Медиана роста равна 168 см. Укажите верные утверждения.</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r>
            <a:br>
              <a:rPr lang="ru-RU" sz="2400" dirty="0">
                <a:effectLst/>
                <a:latin typeface="Times New Roman" panose="02020603050405020304" pitchFamily="18" charset="0"/>
                <a:ea typeface="Calibri" panose="020F0502020204030204" pitchFamily="34" charset="0"/>
                <a:cs typeface="Times New Roman" panose="02020603050405020304" pitchFamily="18" charset="0"/>
              </a:rPr>
            </a:br>
            <a:endParaRPr lang="ru-RU" sz="24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 xmlns:a16="http://schemas.microsoft.com/office/drawing/2014/main" id="{85887578-EEFF-4B35-A1A1-4628CAC34644}"/>
              </a:ext>
            </a:extLst>
          </p:cNvPr>
          <p:cNvSpPr>
            <a:spLocks noGrp="1"/>
          </p:cNvSpPr>
          <p:nvPr>
            <p:ph idx="1"/>
          </p:nvPr>
        </p:nvSpPr>
        <p:spPr/>
        <p:txBody>
          <a:bodyPr/>
          <a:lstStyle/>
          <a:p>
            <a:pPr marL="342900" lvl="0" indent="-342900" algn="l">
              <a:lnSpc>
                <a:spcPts val="1680"/>
              </a:lnSpc>
              <a:buSzPts val="1000"/>
              <a:buFont typeface="Symbol" panose="05050102010706020507" pitchFamily="18" charset="2"/>
              <a:buChar char=""/>
              <a:tabLst>
                <a:tab pos="457200" algn="l"/>
              </a:tabLst>
            </a:pPr>
            <a:r>
              <a:rPr lang="ru-RU" sz="24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В этом классе не меньше половины учеников выше 165 см.!</a:t>
            </a:r>
            <a:endParaRPr lang="ru-RU" sz="2400" dirty="0">
              <a:solidFill>
                <a:srgbClr val="3C3C3C"/>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l">
              <a:lnSpc>
                <a:spcPts val="1680"/>
              </a:lnSpc>
              <a:buSzPts val="1000"/>
              <a:buFont typeface="Symbol" panose="05050102010706020507" pitchFamily="18" charset="2"/>
              <a:buChar char=""/>
              <a:tabLst>
                <a:tab pos="457200" algn="l"/>
              </a:tabLst>
            </a:pPr>
            <a:r>
              <a:rPr lang="ru-RU" sz="24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В этом классе не меньше половины учеников выше 168 см.</a:t>
            </a:r>
            <a:endParaRPr lang="ru-RU" sz="2400" dirty="0">
              <a:solidFill>
                <a:srgbClr val="3C3C3C"/>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l">
              <a:lnSpc>
                <a:spcPts val="1680"/>
              </a:lnSpc>
              <a:buSzPts val="1000"/>
              <a:buFont typeface="Symbol" panose="05050102010706020507" pitchFamily="18" charset="2"/>
              <a:buChar char=""/>
              <a:tabLst>
                <a:tab pos="457200" algn="l"/>
              </a:tabLst>
            </a:pPr>
            <a:r>
              <a:rPr lang="ru-RU" sz="24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В этом классе обязательно найдётся ученик, рост которого больше 165, но меньше 168 см.</a:t>
            </a:r>
            <a:endParaRPr lang="ru-RU" sz="2400" dirty="0">
              <a:solidFill>
                <a:srgbClr val="3C3C3C"/>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l">
              <a:lnSpc>
                <a:spcPts val="1680"/>
              </a:lnSpc>
              <a:buSzPts val="1000"/>
              <a:buFont typeface="Symbol" panose="05050102010706020507" pitchFamily="18" charset="2"/>
              <a:buChar char=""/>
              <a:tabLst>
                <a:tab pos="457200" algn="l"/>
              </a:tabLst>
            </a:pPr>
            <a:r>
              <a:rPr lang="ru-RU" sz="24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В этом классе обязательно найдётся ученик ростом ровно 168 см.</a:t>
            </a:r>
            <a:endParaRPr lang="ru-RU" sz="2400" dirty="0">
              <a:solidFill>
                <a:srgbClr val="3C3C3C"/>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l">
              <a:lnSpc>
                <a:spcPts val="1680"/>
              </a:lnSpc>
              <a:buSzPts val="1000"/>
              <a:buFont typeface="Symbol" panose="05050102010706020507" pitchFamily="18" charset="2"/>
              <a:buChar char=""/>
              <a:tabLst>
                <a:tab pos="457200" algn="l"/>
              </a:tabLst>
            </a:pPr>
            <a:r>
              <a:rPr lang="ru-RU" sz="24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В этом классе обязательно найдётся ученик, рост которого меньше 165 см.!</a:t>
            </a:r>
            <a:endParaRPr lang="ru-RU" sz="2400" dirty="0">
              <a:solidFill>
                <a:srgbClr val="3C3C3C"/>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 xmlns:p14="http://schemas.microsoft.com/office/powerpoint/2010/main" val="32498260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428D923-7E11-408A-9D64-F2DD46A6DB22}"/>
              </a:ext>
            </a:extLst>
          </p:cNvPr>
          <p:cNvSpPr>
            <a:spLocks noGrp="1"/>
          </p:cNvSpPr>
          <p:nvPr>
            <p:ph type="title"/>
          </p:nvPr>
        </p:nvSpPr>
        <p:spPr/>
        <p:txBody>
          <a:bodyPr>
            <a:noAutofit/>
          </a:bodyPr>
          <a:lstStyle/>
          <a:p>
            <a:pPr indent="450215"/>
            <a:r>
              <a:rPr lang="ru-RU" sz="2000" b="1"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Задача.</a:t>
            </a:r>
            <a:r>
              <a:rPr lang="ru-RU" sz="20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 В некоторой электрической цепи замеряли напряжение. Значения в 10 замерах получили следующие:</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r>
            <a:br>
              <a:rPr lang="ru-RU" sz="2000" dirty="0">
                <a:effectLst/>
                <a:latin typeface="Times New Roman" panose="02020603050405020304" pitchFamily="18" charset="0"/>
                <a:ea typeface="Calibri" panose="020F0502020204030204" pitchFamily="34" charset="0"/>
                <a:cs typeface="Times New Roman" panose="02020603050405020304" pitchFamily="18" charset="0"/>
              </a:rPr>
            </a:br>
            <a:r>
              <a:rPr lang="ru-RU" sz="20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218, 219, 223, 228, 215, 220, 2200, 217, 216, 22.</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r>
            <a:br>
              <a:rPr lang="ru-RU" sz="2000" dirty="0">
                <a:effectLst/>
                <a:latin typeface="Times New Roman" panose="02020603050405020304" pitchFamily="18" charset="0"/>
                <a:ea typeface="Calibri" panose="020F0502020204030204" pitchFamily="34" charset="0"/>
                <a:cs typeface="Times New Roman" panose="02020603050405020304" pitchFamily="18" charset="0"/>
              </a:rPr>
            </a:br>
            <a:endParaRPr lang="ru-RU" sz="20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 xmlns:a16="http://schemas.microsoft.com/office/drawing/2014/main" id="{5F59C5E3-2B11-4BA8-BEE9-3F537F4512F7}"/>
              </a:ext>
            </a:extLst>
          </p:cNvPr>
          <p:cNvSpPr>
            <a:spLocks noGrp="1"/>
          </p:cNvSpPr>
          <p:nvPr>
            <p:ph idx="1"/>
          </p:nvPr>
        </p:nvSpPr>
        <p:spPr/>
        <p:txBody>
          <a:bodyPr/>
          <a:lstStyle/>
          <a:p>
            <a:r>
              <a:rPr lang="ru-RU" sz="24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Среднее арифметическое в таком случае получается 397,8 В. Очевидно, среднее арифметическое в данной ситуации не будет отражать настоящую картину. Попробуем изучить все полученные значения на предмет целесообразности использования их при подсчётах. Выпадающие значения — 22 и 2200 — это явные ошибки записи, от которых лучше избавиться. Пересчитав среднее для оставшихся 8 значений, мы получим 219,5, что намного больше похоже на реальное напряжение в сети.</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 xmlns:p14="http://schemas.microsoft.com/office/powerpoint/2010/main" val="31823237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9F9D64FE-7973-4FFA-869F-5D498CF6F076}"/>
              </a:ext>
            </a:extLst>
          </p:cNvPr>
          <p:cNvSpPr>
            <a:spLocks noGrp="1"/>
          </p:cNvSpPr>
          <p:nvPr>
            <p:ph type="title"/>
          </p:nvPr>
        </p:nvSpPr>
        <p:spPr>
          <a:xfrm>
            <a:off x="2592925" y="624109"/>
            <a:ext cx="8911687" cy="3864763"/>
          </a:xfrm>
        </p:spPr>
        <p:txBody>
          <a:bodyPr>
            <a:normAutofit/>
          </a:bodyPr>
          <a:lstStyle/>
          <a:p>
            <a:r>
              <a:rPr lang="ru-RU" sz="2000" dirty="0">
                <a:latin typeface="Times New Roman" panose="02020603050405020304" pitchFamily="18" charset="0"/>
                <a:cs typeface="Times New Roman" panose="02020603050405020304" pitchFamily="18" charset="0"/>
              </a:rPr>
              <a:t>       Это задачи, с которыми сталкиваются наши ученики став взрослыми людьми в реальной жизни, в обучении другим предметам, обучаясь в колледже, в ВУЗе. Эти задачи нравятся детям и их можно составлять самим или даже предлагать </a:t>
            </a:r>
            <a:r>
              <a:rPr lang="ru-RU" sz="2000">
                <a:latin typeface="Times New Roman" panose="02020603050405020304" pitchFamily="18" charset="0"/>
                <a:cs typeface="Times New Roman" panose="02020603050405020304" pitchFamily="18" charset="0"/>
              </a:rPr>
              <a:t>составить ученикам. </a:t>
            </a:r>
            <a:r>
              <a:rPr lang="ru-RU" sz="2000" dirty="0">
                <a:latin typeface="Times New Roman" panose="02020603050405020304" pitchFamily="18" charset="0"/>
                <a:cs typeface="Times New Roman" panose="02020603050405020304" pitchFamily="18" charset="0"/>
              </a:rPr>
              <a:t>Важно уметь составить задачу с актуальным контекстом. Готовясь к уроку, взять какое-то интересное событие, которое на слуху у ребят, которое их интересует. Может спортивное состязание, чемпионат по футболу, какой то конкурс в школе, событие в регионе, России, что можно проанализировать с помощью математики. Это будет источником интересных, актуальных задач, которые ребята будут решать с удовольствием, обсуждать друг с другом, дома.</a:t>
            </a:r>
          </a:p>
        </p:txBody>
      </p:sp>
      <p:sp>
        <p:nvSpPr>
          <p:cNvPr id="3" name="Объект 2">
            <a:extLst>
              <a:ext uri="{FF2B5EF4-FFF2-40B4-BE49-F238E27FC236}">
                <a16:creationId xmlns="" xmlns:a16="http://schemas.microsoft.com/office/drawing/2014/main" id="{0BE0BB16-FD4C-4B1B-85C3-F799956D02F9}"/>
              </a:ext>
            </a:extLst>
          </p:cNvPr>
          <p:cNvSpPr>
            <a:spLocks noGrp="1"/>
          </p:cNvSpPr>
          <p:nvPr>
            <p:ph idx="1"/>
          </p:nvPr>
        </p:nvSpPr>
        <p:spPr>
          <a:xfrm>
            <a:off x="2589212" y="5047012"/>
            <a:ext cx="8915400" cy="864209"/>
          </a:xfrm>
        </p:spPr>
        <p:txBody>
          <a:bodyPr>
            <a:noAutofit/>
          </a:bodyPr>
          <a:lstStyle/>
          <a:p>
            <a:r>
              <a:rPr lang="ru-RU" sz="6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ea typeface="Calibri" panose="020F0502020204030204" pitchFamily="34" charset="0"/>
                <a:cs typeface="Times New Roman" panose="02020603050405020304" pitchFamily="18" charset="0"/>
              </a:rPr>
              <a:t>Спасибо за внимание!</a:t>
            </a:r>
            <a:endParaRPr lang="ru-RU" sz="6000" dirty="0"/>
          </a:p>
        </p:txBody>
      </p:sp>
    </p:spTree>
    <p:extLst>
      <p:ext uri="{BB962C8B-B14F-4D97-AF65-F5344CB8AC3E}">
        <p14:creationId xmlns="" xmlns:p14="http://schemas.microsoft.com/office/powerpoint/2010/main" val="2263197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6EBF172-939E-4A17-BCC6-433403A54BD2}"/>
              </a:ext>
            </a:extLst>
          </p:cNvPr>
          <p:cNvSpPr>
            <a:spLocks noGrp="1"/>
          </p:cNvSpPr>
          <p:nvPr>
            <p:ph type="title"/>
          </p:nvPr>
        </p:nvSpPr>
        <p:spPr/>
        <p:txBody>
          <a:bodyPr>
            <a:normAutofit/>
          </a:bodyPr>
          <a:lstStyle/>
          <a:p>
            <a:r>
              <a:rPr lang="ru-RU" sz="72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ea typeface="Calibri" panose="020F0502020204030204" pitchFamily="34" charset="0"/>
                <a:cs typeface="Times New Roman" panose="02020603050405020304" pitchFamily="18" charset="0"/>
              </a:rPr>
              <a:t>Прикидки и оценки</a:t>
            </a:r>
            <a:endParaRPr lang="ru-RU" sz="72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3" name="Объект 2">
            <a:extLst>
              <a:ext uri="{FF2B5EF4-FFF2-40B4-BE49-F238E27FC236}">
                <a16:creationId xmlns="" xmlns:a16="http://schemas.microsoft.com/office/drawing/2014/main" id="{A7F98662-E257-4E78-815F-E76F23E366B4}"/>
              </a:ext>
            </a:extLst>
          </p:cNvPr>
          <p:cNvSpPr>
            <a:spLocks noGrp="1"/>
          </p:cNvSpPr>
          <p:nvPr>
            <p:ph idx="1"/>
          </p:nvPr>
        </p:nvSpPr>
        <p:spPr/>
        <p:txBody>
          <a:bodyPr>
            <a:normAutofit lnSpcReduction="10000"/>
          </a:bodyPr>
          <a:lstStyle/>
          <a:p>
            <a:r>
              <a:rPr lang="ru-RU" sz="2800" dirty="0">
                <a:solidFill>
                  <a:srgbClr val="292B2C"/>
                </a:solidFill>
                <a:effectLst/>
                <a:latin typeface="Times New Roman" panose="02020603050405020304" pitchFamily="18" charset="0"/>
                <a:ea typeface="Times New Roman" panose="02020603050405020304" pitchFamily="18" charset="0"/>
                <a:cs typeface="Times New Roman" panose="02020603050405020304" pitchFamily="18" charset="0"/>
              </a:rPr>
              <a:t>Задачи на прикидки и оценки встречаются и в ЕГЭ, и в ОГЭ, и в ВПР. Они включены в эти экзаменационные работы по причине того, что умение примерно оценивать значения величин необходимо человеку в повседневной жизни. Умение прикидывать часто не менее важно, чем умение получать точный ответ. Оно позволяет находить ошибки, принимать решения о покупке/не покупке, определять достоверность данных</a:t>
            </a:r>
            <a:r>
              <a:rPr lang="ru-RU" sz="2800" dirty="0">
                <a:solidFill>
                  <a:srgbClr val="292B2C"/>
                </a:solidFill>
                <a:effectLst/>
                <a:latin typeface="Verdana" panose="020B0604030504040204" pitchFamily="34" charset="0"/>
                <a:ea typeface="Times New Roman" panose="02020603050405020304" pitchFamily="18" charset="0"/>
                <a:cs typeface="Times New Roman" panose="02020603050405020304" pitchFamily="18" charset="0"/>
              </a:rPr>
              <a:t>.</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ru-RU" dirty="0"/>
          </a:p>
        </p:txBody>
      </p:sp>
    </p:spTree>
    <p:extLst>
      <p:ext uri="{BB962C8B-B14F-4D97-AF65-F5344CB8AC3E}">
        <p14:creationId xmlns="" xmlns:p14="http://schemas.microsoft.com/office/powerpoint/2010/main" val="197243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F9521AF-F9FA-4BC7-86FD-463A62E6495B}"/>
              </a:ext>
            </a:extLst>
          </p:cNvPr>
          <p:cNvSpPr>
            <a:spLocks noGrp="1"/>
          </p:cNvSpPr>
          <p:nvPr>
            <p:ph type="title"/>
          </p:nvPr>
        </p:nvSpPr>
        <p:spPr/>
        <p:txBody>
          <a:bodyPr>
            <a:normAutofit fontScale="90000"/>
          </a:bodyPr>
          <a:lstStyle/>
          <a:p>
            <a:r>
              <a:rPr lang="ru-RU" sz="1800" b="1" dirty="0">
                <a:solidFill>
                  <a:srgbClr val="292B2C"/>
                </a:solidFill>
                <a:effectLst/>
                <a:latin typeface="Verdana" panose="020B0604030504040204" pitchFamily="34" charset="0"/>
                <a:ea typeface="Times New Roman" panose="02020603050405020304" pitchFamily="18" charset="0"/>
                <a:cs typeface="Times New Roman" panose="02020603050405020304" pitchFamily="18" charset="0"/>
              </a:rPr>
              <a:t>Задача.</a:t>
            </a:r>
            <a:r>
              <a:rPr lang="ru-RU" sz="1800" dirty="0">
                <a:solidFill>
                  <a:srgbClr val="292B2C"/>
                </a:solidFill>
                <a:effectLst/>
                <a:latin typeface="Verdana" panose="020B0604030504040204" pitchFamily="34" charset="0"/>
                <a:ea typeface="Times New Roman" panose="02020603050405020304" pitchFamily="18" charset="0"/>
                <a:cs typeface="Times New Roman" panose="02020603050405020304" pitchFamily="18" charset="0"/>
              </a:rPr>
              <a:t> </a:t>
            </a:r>
            <a:r>
              <a:rPr lang="ru-RU" sz="2200" dirty="0">
                <a:solidFill>
                  <a:srgbClr val="292B2C"/>
                </a:solidFill>
                <a:effectLst/>
                <a:latin typeface="Times New Roman" panose="02020603050405020304" pitchFamily="18" charset="0"/>
                <a:ea typeface="Times New Roman" panose="02020603050405020304" pitchFamily="18" charset="0"/>
                <a:cs typeface="Times New Roman" panose="02020603050405020304" pitchFamily="18" charset="0"/>
              </a:rPr>
              <a:t>Показания счётчика электроэнергии 1 января составляли 32768 киловатт-часов, а 1 февраля — 32864 киловатт-часов. По текущему тарифу стоимость 1 киловатт-часа электроэнергии составляет 3 рубля 50 копеек. Сколько нужно заплатить за электроэнергию за январь?</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r>
            <a:br>
              <a:rPr lang="ru-RU" sz="2200" dirty="0">
                <a:effectLst/>
                <a:latin typeface="Times New Roman" panose="02020603050405020304" pitchFamily="18" charset="0"/>
                <a:ea typeface="Calibri" panose="020F0502020204030204" pitchFamily="34" charset="0"/>
                <a:cs typeface="Times New Roman" panose="02020603050405020304" pitchFamily="18" charset="0"/>
              </a:rPr>
            </a:br>
            <a:endParaRPr lang="ru-RU" sz="22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 xmlns:a16="http://schemas.microsoft.com/office/drawing/2014/main" id="{9C6D28F2-E1BA-4BE8-AF60-6FC2E7196F74}"/>
              </a:ext>
            </a:extLst>
          </p:cNvPr>
          <p:cNvSpPr>
            <a:spLocks noGrp="1"/>
          </p:cNvSpPr>
          <p:nvPr>
            <p:ph idx="1"/>
          </p:nvPr>
        </p:nvSpPr>
        <p:spPr>
          <a:xfrm>
            <a:off x="2589212" y="2351314"/>
            <a:ext cx="8915400" cy="3559908"/>
          </a:xfrm>
        </p:spPr>
        <p:txBody>
          <a:bodyPr>
            <a:normAutofit lnSpcReduction="10000"/>
          </a:bodyPr>
          <a:lstStyle/>
          <a:p>
            <a:r>
              <a:rPr lang="ru-RU" sz="2800" dirty="0">
                <a:solidFill>
                  <a:srgbClr val="292B2C"/>
                </a:solidFill>
                <a:effectLst/>
                <a:latin typeface="Times New Roman" panose="02020603050405020304" pitchFamily="18" charset="0"/>
                <a:ea typeface="Times New Roman" panose="02020603050405020304" pitchFamily="18" charset="0"/>
                <a:cs typeface="Times New Roman" panose="02020603050405020304" pitchFamily="18" charset="0"/>
              </a:rPr>
              <a:t>Одна из распространённых ошибок при решении задачи про электроэнергию — просто умножить показания января на цену электроэнергии. Школьники получают при этом величину, превосходящую сто тысяч рублей, но не могут поймать себя на ошибке, так как не чувствуют величину этого числа. Важно привить школьникам умение анализировать полученный в задаче ответ с точки зрения здравого смысла.</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 xmlns:p14="http://schemas.microsoft.com/office/powerpoint/2010/main" val="997230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BA22630-F41B-420A-AE90-2D4CF3E846FA}"/>
              </a:ext>
            </a:extLst>
          </p:cNvPr>
          <p:cNvSpPr>
            <a:spLocks noGrp="1"/>
          </p:cNvSpPr>
          <p:nvPr>
            <p:ph type="title"/>
          </p:nvPr>
        </p:nvSpPr>
        <p:spPr/>
        <p:txBody>
          <a:bodyPr>
            <a:normAutofit fontScale="90000"/>
          </a:bodyPr>
          <a:lstStyle/>
          <a:p>
            <a:pPr indent="450215">
              <a:lnSpc>
                <a:spcPts val="1680"/>
              </a:lnSpc>
            </a:pPr>
            <a:r>
              <a:rPr lang="ru-RU" sz="1800" dirty="0">
                <a:solidFill>
                  <a:srgbClr val="292B2C"/>
                </a:solidFill>
                <a:effectLst/>
                <a:latin typeface="Verdana" panose="020B0604030504040204" pitchFamily="34" charset="0"/>
                <a:ea typeface="Times New Roman" panose="02020603050405020304" pitchFamily="18" charset="0"/>
                <a:cs typeface="Times New Roman" panose="02020603050405020304" pitchFamily="18" charset="0"/>
              </a:rPr>
              <a:t>Составление </a:t>
            </a:r>
            <a:r>
              <a:rPr lang="ru-RU" sz="1800" dirty="0" err="1">
                <a:solidFill>
                  <a:srgbClr val="292B2C"/>
                </a:solidFill>
                <a:effectLst/>
                <a:latin typeface="Verdana" panose="020B0604030504040204" pitchFamily="34" charset="0"/>
                <a:ea typeface="Times New Roman" panose="02020603050405020304" pitchFamily="18" charset="0"/>
                <a:cs typeface="Times New Roman" panose="02020603050405020304" pitchFamily="18" charset="0"/>
              </a:rPr>
              <a:t>практикоориентированных</a:t>
            </a:r>
            <a:r>
              <a:rPr lang="ru-RU" sz="1800" dirty="0">
                <a:solidFill>
                  <a:srgbClr val="292B2C"/>
                </a:solidFill>
                <a:effectLst/>
                <a:latin typeface="Verdana" panose="020B0604030504040204" pitchFamily="34" charset="0"/>
                <a:ea typeface="Times New Roman" panose="02020603050405020304" pitchFamily="18" charset="0"/>
                <a:cs typeface="Times New Roman" panose="02020603050405020304" pitchFamily="18" charset="0"/>
              </a:rPr>
              <a:t> задач на прикидки и проверку здравого смысла требует от составителя методической грамотности. Посмотрим пример неудачно составленной задачи.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r>
            <a:br>
              <a:rPr lang="ru-RU" sz="1800" dirty="0">
                <a:effectLst/>
                <a:latin typeface="Times New Roman" panose="02020603050405020304" pitchFamily="18" charset="0"/>
                <a:ea typeface="Calibri" panose="020F0502020204030204" pitchFamily="34" charset="0"/>
                <a:cs typeface="Times New Roman" panose="02020603050405020304" pitchFamily="18" charset="0"/>
              </a:rPr>
            </a:br>
            <a:r>
              <a:rPr lang="ru-RU" sz="1800" b="1" dirty="0">
                <a:solidFill>
                  <a:srgbClr val="292B2C"/>
                </a:solidFill>
                <a:effectLst/>
                <a:latin typeface="Verdana" panose="020B0604030504040204" pitchFamily="34" charset="0"/>
                <a:ea typeface="Times New Roman" panose="02020603050405020304" pitchFamily="18" charset="0"/>
                <a:cs typeface="Times New Roman" panose="02020603050405020304" pitchFamily="18" charset="0"/>
              </a:rPr>
              <a:t>Задача.</a:t>
            </a:r>
            <a:r>
              <a:rPr lang="ru-RU" sz="1800" dirty="0">
                <a:solidFill>
                  <a:srgbClr val="292B2C"/>
                </a:solidFill>
                <a:effectLst/>
                <a:latin typeface="Verdana" panose="020B0604030504040204" pitchFamily="34" charset="0"/>
                <a:ea typeface="Times New Roman" panose="02020603050405020304" pitchFamily="18" charset="0"/>
                <a:cs typeface="Times New Roman" panose="02020603050405020304" pitchFamily="18" charset="0"/>
              </a:rPr>
              <a:t> Гепард пробегает </a:t>
            </a:r>
            <a:r>
              <a:rPr lang="ru-RU" sz="1800" dirty="0">
                <a:solidFill>
                  <a:srgbClr val="292B2C"/>
                </a:solidFill>
                <a:effectLst/>
                <a:latin typeface="inherit"/>
                <a:ea typeface="Times New Roman" panose="02020603050405020304" pitchFamily="18" charset="0"/>
                <a:cs typeface="Times New Roman" panose="02020603050405020304" pitchFamily="18" charset="0"/>
              </a:rPr>
              <a:t>100</a:t>
            </a:r>
            <a:r>
              <a:rPr lang="ru-RU" sz="1800" dirty="0">
                <a:solidFill>
                  <a:srgbClr val="292B2C"/>
                </a:solidFill>
                <a:effectLst/>
                <a:latin typeface="Verdana" panose="020B0604030504040204" pitchFamily="34" charset="0"/>
                <a:ea typeface="Times New Roman" panose="02020603050405020304" pitchFamily="18" charset="0"/>
                <a:cs typeface="Times New Roman" panose="02020603050405020304" pitchFamily="18" charset="0"/>
              </a:rPr>
              <a:t> м за </a:t>
            </a:r>
            <a:r>
              <a:rPr lang="ru-RU" sz="1800" dirty="0">
                <a:solidFill>
                  <a:srgbClr val="292B2C"/>
                </a:solidFill>
                <a:effectLst/>
                <a:latin typeface="inherit"/>
                <a:ea typeface="Times New Roman" panose="02020603050405020304" pitchFamily="18" charset="0"/>
                <a:cs typeface="Times New Roman" panose="02020603050405020304" pitchFamily="18" charset="0"/>
              </a:rPr>
              <a:t>9,1</a:t>
            </a:r>
            <a:r>
              <a:rPr lang="ru-RU" sz="1800" dirty="0">
                <a:solidFill>
                  <a:srgbClr val="292B2C"/>
                </a:solidFill>
                <a:effectLst/>
                <a:latin typeface="Verdana" panose="020B0604030504040204" pitchFamily="34" charset="0"/>
                <a:ea typeface="Times New Roman" panose="02020603050405020304" pitchFamily="18" charset="0"/>
                <a:cs typeface="Times New Roman" panose="02020603050405020304" pitchFamily="18" charset="0"/>
              </a:rPr>
              <a:t> с. За какое время гепард пробежит расстояние от Москвы до Санкт-Петербурга, если это расстояние составляет </a:t>
            </a:r>
            <a:r>
              <a:rPr lang="ru-RU" sz="1800" dirty="0">
                <a:solidFill>
                  <a:srgbClr val="292B2C"/>
                </a:solidFill>
                <a:effectLst/>
                <a:latin typeface="inherit"/>
                <a:ea typeface="Times New Roman" panose="02020603050405020304" pitchFamily="18" charset="0"/>
                <a:cs typeface="Times New Roman" panose="02020603050405020304" pitchFamily="18" charset="0"/>
              </a:rPr>
              <a:t>650</a:t>
            </a:r>
            <a:r>
              <a:rPr lang="ru-RU" sz="1800" dirty="0">
                <a:solidFill>
                  <a:srgbClr val="292B2C"/>
                </a:solidFill>
                <a:effectLst/>
                <a:latin typeface="Verdana" panose="020B0604030504040204" pitchFamily="34" charset="0"/>
                <a:ea typeface="Times New Roman" panose="02020603050405020304" pitchFamily="18" charset="0"/>
                <a:cs typeface="Times New Roman" panose="02020603050405020304" pitchFamily="18" charset="0"/>
              </a:rPr>
              <a:t> км?</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r>
            <a:br>
              <a:rPr lang="ru-RU" sz="1800" dirty="0">
                <a:effectLst/>
                <a:latin typeface="Times New Roman" panose="02020603050405020304" pitchFamily="18" charset="0"/>
                <a:ea typeface="Calibri" panose="020F0502020204030204" pitchFamily="34" charset="0"/>
                <a:cs typeface="Times New Roman" panose="02020603050405020304" pitchFamily="18" charset="0"/>
              </a:rPr>
            </a:br>
            <a:endParaRPr lang="ru-RU" dirty="0"/>
          </a:p>
        </p:txBody>
      </p:sp>
      <p:sp>
        <p:nvSpPr>
          <p:cNvPr id="3" name="Объект 2">
            <a:extLst>
              <a:ext uri="{FF2B5EF4-FFF2-40B4-BE49-F238E27FC236}">
                <a16:creationId xmlns="" xmlns:a16="http://schemas.microsoft.com/office/drawing/2014/main" id="{A16E584A-BB9B-4A68-AA5D-202EF7A93F48}"/>
              </a:ext>
            </a:extLst>
          </p:cNvPr>
          <p:cNvSpPr>
            <a:spLocks noGrp="1"/>
          </p:cNvSpPr>
          <p:nvPr>
            <p:ph idx="1"/>
          </p:nvPr>
        </p:nvSpPr>
        <p:spPr/>
        <p:txBody>
          <a:bodyPr/>
          <a:lstStyle/>
          <a:p>
            <a:r>
              <a:rPr lang="ru-RU" sz="2400" dirty="0">
                <a:solidFill>
                  <a:srgbClr val="292B2C"/>
                </a:solidFill>
                <a:effectLst/>
                <a:latin typeface="Times New Roman" panose="02020603050405020304" pitchFamily="18" charset="0"/>
                <a:ea typeface="Times New Roman" panose="02020603050405020304" pitchFamily="18" charset="0"/>
                <a:cs typeface="Times New Roman" panose="02020603050405020304" pitchFamily="18" charset="0"/>
              </a:rPr>
              <a:t>На первый взгляд в этой задаче к условию привязаны реалии жизни в России: школьники могут вспомнить расстояние от Москвы до Санкт-Петербурга; также сообщаются любопытные данные о скорости бега гепарда. Но важно понимать, что гепард может бежать с такой скоростью буквально секунды, он никак не преодолеет расстояние в 650 км, поддерживая такую скорость. Задачи с практическим контекстом должны быть составлены на основе реальных данных, чтобы при решении этих задач действительно можно было использовать здравый смысл.</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 xmlns:p14="http://schemas.microsoft.com/office/powerpoint/2010/main" val="1640681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C44D789-CCCA-4D88-BDC0-5F91A163D7AB}"/>
              </a:ext>
            </a:extLst>
          </p:cNvPr>
          <p:cNvSpPr>
            <a:spLocks noGrp="1"/>
          </p:cNvSpPr>
          <p:nvPr>
            <p:ph type="title"/>
          </p:nvPr>
        </p:nvSpPr>
        <p:spPr/>
        <p:txBody>
          <a:bodyPr>
            <a:noAutofit/>
          </a:bodyPr>
          <a:lstStyle/>
          <a:p>
            <a:r>
              <a:rPr lang="ru-RU" sz="2400" b="1" dirty="0">
                <a:solidFill>
                  <a:srgbClr val="292B2C"/>
                </a:solidFill>
                <a:effectLst/>
                <a:latin typeface="Times New Roman" panose="02020603050405020304" pitchFamily="18" charset="0"/>
                <a:ea typeface="Times New Roman" panose="02020603050405020304" pitchFamily="18" charset="0"/>
                <a:cs typeface="Times New Roman" panose="02020603050405020304" pitchFamily="18" charset="0"/>
              </a:rPr>
              <a:t>Задача.</a:t>
            </a:r>
            <a:r>
              <a:rPr lang="ru-RU" sz="2400" dirty="0">
                <a:solidFill>
                  <a:srgbClr val="292B2C"/>
                </a:solidFill>
                <a:effectLst/>
                <a:latin typeface="Times New Roman" panose="02020603050405020304" pitchFamily="18" charset="0"/>
                <a:ea typeface="Times New Roman" panose="02020603050405020304" pitchFamily="18" charset="0"/>
                <a:cs typeface="Times New Roman" panose="02020603050405020304" pitchFamily="18" charset="0"/>
              </a:rPr>
              <a:t> Установите соответствие между величинами и их возможными значениями. К каждому элементу первого столбца подберите соответствующий элемент из второго столбца.</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r>
            <a:br>
              <a:rPr lang="ru-RU" sz="2400" dirty="0">
                <a:effectLst/>
                <a:latin typeface="Times New Roman" panose="02020603050405020304" pitchFamily="18" charset="0"/>
                <a:ea typeface="Calibri" panose="020F0502020204030204" pitchFamily="34" charset="0"/>
                <a:cs typeface="Times New Roman" panose="02020603050405020304" pitchFamily="18" charset="0"/>
              </a:rPr>
            </a:br>
            <a:endParaRPr lang="ru-RU" sz="2400" dirty="0">
              <a:latin typeface="Times New Roman" panose="02020603050405020304" pitchFamily="18" charset="0"/>
              <a:cs typeface="Times New Roman" panose="02020603050405020304" pitchFamily="18" charset="0"/>
            </a:endParaRPr>
          </a:p>
        </p:txBody>
      </p:sp>
      <p:graphicFrame>
        <p:nvGraphicFramePr>
          <p:cNvPr id="5" name="Объект 4">
            <a:extLst>
              <a:ext uri="{FF2B5EF4-FFF2-40B4-BE49-F238E27FC236}">
                <a16:creationId xmlns="" xmlns:a16="http://schemas.microsoft.com/office/drawing/2014/main" id="{B599425F-CD2F-4842-AA2B-CAEDF06E8C2D}"/>
              </a:ext>
            </a:extLst>
          </p:cNvPr>
          <p:cNvGraphicFramePr>
            <a:graphicFrameLocks noGrp="1"/>
          </p:cNvGraphicFramePr>
          <p:nvPr>
            <p:ph idx="1"/>
            <p:extLst>
              <p:ext uri="{D42A27DB-BD31-4B8C-83A1-F6EECF244321}">
                <p14:modId xmlns="" xmlns:p14="http://schemas.microsoft.com/office/powerpoint/2010/main" val="2478685675"/>
              </p:ext>
            </p:extLst>
          </p:nvPr>
        </p:nvGraphicFramePr>
        <p:xfrm>
          <a:off x="2589213" y="2133600"/>
          <a:ext cx="8915400" cy="3281550"/>
        </p:xfrm>
        <a:graphic>
          <a:graphicData uri="http://schemas.openxmlformats.org/drawingml/2006/table">
            <a:tbl>
              <a:tblPr firstRow="1" firstCol="1" bandRow="1">
                <a:tableStyleId>{5C22544A-7EE6-4342-B048-85BDC9FD1C3A}</a:tableStyleId>
              </a:tblPr>
              <a:tblGrid>
                <a:gridCol w="2579814">
                  <a:extLst>
                    <a:ext uri="{9D8B030D-6E8A-4147-A177-3AD203B41FA5}">
                      <a16:colId xmlns="" xmlns:a16="http://schemas.microsoft.com/office/drawing/2014/main" val="2385247306"/>
                    </a:ext>
                  </a:extLst>
                </a:gridCol>
                <a:gridCol w="6335586">
                  <a:extLst>
                    <a:ext uri="{9D8B030D-6E8A-4147-A177-3AD203B41FA5}">
                      <a16:colId xmlns="" xmlns:a16="http://schemas.microsoft.com/office/drawing/2014/main" val="2254025716"/>
                    </a:ext>
                  </a:extLst>
                </a:gridCol>
              </a:tblGrid>
              <a:tr h="656310">
                <a:tc>
                  <a:txBody>
                    <a:bodyPr/>
                    <a:lstStyle/>
                    <a:p>
                      <a:pPr indent="448056" algn="ctr" fontAlgn="ctr">
                        <a:lnSpc>
                          <a:spcPts val="1680"/>
                        </a:lnSpc>
                        <a:spcBef>
                          <a:spcPts val="1500"/>
                        </a:spcBef>
                        <a:spcAft>
                          <a:spcPts val="1500"/>
                        </a:spcAft>
                      </a:pPr>
                      <a:r>
                        <a:rPr lang="ru-RU" sz="1000" u="none" strike="noStrike">
                          <a:effectLst/>
                        </a:rPr>
                        <a:t>Величины</a:t>
                      </a:r>
                      <a:endParaRPr lang="ru-RU" sz="1700" b="0" i="0" u="none" strike="noStrike">
                        <a:effectLst/>
                        <a:latin typeface="Arial" panose="020B0604020202020204" pitchFamily="34" charset="0"/>
                      </a:endParaRPr>
                    </a:p>
                  </a:txBody>
                  <a:tcPr marL="109317" marR="109317" marT="36439" marB="36439" anchor="ctr"/>
                </a:tc>
                <a:tc>
                  <a:txBody>
                    <a:bodyPr/>
                    <a:lstStyle/>
                    <a:p>
                      <a:pPr indent="448056" algn="ctr" fontAlgn="ctr">
                        <a:lnSpc>
                          <a:spcPts val="1680"/>
                        </a:lnSpc>
                        <a:spcBef>
                          <a:spcPts val="1500"/>
                        </a:spcBef>
                        <a:spcAft>
                          <a:spcPts val="1500"/>
                        </a:spcAft>
                      </a:pPr>
                      <a:r>
                        <a:rPr lang="ru-RU" sz="1000" u="none" strike="noStrike">
                          <a:effectLst/>
                        </a:rPr>
                        <a:t>Значения</a:t>
                      </a:r>
                      <a:endParaRPr lang="ru-RU" sz="1700" b="0" i="0" u="none" strike="noStrike">
                        <a:effectLst/>
                        <a:latin typeface="Arial" panose="020B0604020202020204" pitchFamily="34" charset="0"/>
                      </a:endParaRPr>
                    </a:p>
                  </a:txBody>
                  <a:tcPr marL="109317" marR="109317" marT="36439" marB="36439" anchor="ctr"/>
                </a:tc>
                <a:extLst>
                  <a:ext uri="{0D108BD9-81ED-4DB2-BD59-A6C34878D82A}">
                    <a16:rowId xmlns="" xmlns:a16="http://schemas.microsoft.com/office/drawing/2014/main" val="3872846646"/>
                  </a:ext>
                </a:extLst>
              </a:tr>
              <a:tr h="656310">
                <a:tc>
                  <a:txBody>
                    <a:bodyPr/>
                    <a:lstStyle/>
                    <a:p>
                      <a:pPr indent="448056" algn="ctr" fontAlgn="ctr">
                        <a:lnSpc>
                          <a:spcPts val="1680"/>
                        </a:lnSpc>
                        <a:spcBef>
                          <a:spcPts val="1500"/>
                        </a:spcBef>
                        <a:spcAft>
                          <a:spcPts val="1500"/>
                        </a:spcAft>
                      </a:pPr>
                      <a:r>
                        <a:rPr lang="ru-RU" sz="1000" u="none" strike="noStrike">
                          <a:effectLst/>
                        </a:rPr>
                        <a:t>Рост жирафа</a:t>
                      </a:r>
                      <a:endParaRPr lang="ru-RU" sz="1700" b="0" i="0" u="none" strike="noStrike">
                        <a:effectLst/>
                        <a:latin typeface="Arial" panose="020B0604020202020204" pitchFamily="34" charset="0"/>
                      </a:endParaRPr>
                    </a:p>
                  </a:txBody>
                  <a:tcPr marL="109317" marR="109317" marT="36439" marB="36439" anchor="ctr"/>
                </a:tc>
                <a:tc>
                  <a:txBody>
                    <a:bodyPr/>
                    <a:lstStyle/>
                    <a:p>
                      <a:pPr indent="448056" algn="ctr" fontAlgn="ctr">
                        <a:lnSpc>
                          <a:spcPts val="1680"/>
                        </a:lnSpc>
                        <a:spcBef>
                          <a:spcPts val="0"/>
                        </a:spcBef>
                        <a:spcAft>
                          <a:spcPts val="0"/>
                        </a:spcAft>
                      </a:pPr>
                      <a:r>
                        <a:rPr lang="ru-RU" sz="1000" u="none" strike="noStrike">
                          <a:effectLst/>
                        </a:rPr>
                        <a:t>6400 км</a:t>
                      </a:r>
                      <a:endParaRPr lang="ru-RU" sz="1700" b="0" i="0" u="none" strike="noStrike">
                        <a:effectLst/>
                        <a:latin typeface="Arial" panose="020B0604020202020204" pitchFamily="34" charset="0"/>
                      </a:endParaRPr>
                    </a:p>
                  </a:txBody>
                  <a:tcPr marL="109317" marR="109317" marT="36439" marB="36439" anchor="ctr"/>
                </a:tc>
                <a:extLst>
                  <a:ext uri="{0D108BD9-81ED-4DB2-BD59-A6C34878D82A}">
                    <a16:rowId xmlns="" xmlns:a16="http://schemas.microsoft.com/office/drawing/2014/main" val="3238768473"/>
                  </a:ext>
                </a:extLst>
              </a:tr>
              <a:tr h="656310">
                <a:tc>
                  <a:txBody>
                    <a:bodyPr/>
                    <a:lstStyle/>
                    <a:p>
                      <a:pPr indent="448056" algn="ctr" fontAlgn="ctr">
                        <a:lnSpc>
                          <a:spcPts val="1680"/>
                        </a:lnSpc>
                        <a:spcBef>
                          <a:spcPts val="1500"/>
                        </a:spcBef>
                        <a:spcAft>
                          <a:spcPts val="1500"/>
                        </a:spcAft>
                      </a:pPr>
                      <a:r>
                        <a:rPr lang="ru-RU" sz="1000" u="none" strike="noStrike">
                          <a:effectLst/>
                        </a:rPr>
                        <a:t>Толщина лезвия бритвы</a:t>
                      </a:r>
                      <a:endParaRPr lang="ru-RU" sz="1700" b="0" i="0" u="none" strike="noStrike">
                        <a:effectLst/>
                        <a:latin typeface="Arial" panose="020B0604020202020204" pitchFamily="34" charset="0"/>
                      </a:endParaRPr>
                    </a:p>
                  </a:txBody>
                  <a:tcPr marL="109317" marR="109317" marT="36439" marB="36439" anchor="ctr"/>
                </a:tc>
                <a:tc>
                  <a:txBody>
                    <a:bodyPr/>
                    <a:lstStyle/>
                    <a:p>
                      <a:pPr indent="448056" algn="ctr" fontAlgn="ctr">
                        <a:lnSpc>
                          <a:spcPts val="1680"/>
                        </a:lnSpc>
                        <a:spcBef>
                          <a:spcPts val="0"/>
                        </a:spcBef>
                        <a:spcAft>
                          <a:spcPts val="0"/>
                        </a:spcAft>
                      </a:pPr>
                      <a:r>
                        <a:rPr lang="ru-RU" sz="1000" u="none" strike="noStrike">
                          <a:effectLst/>
                        </a:rPr>
                        <a:t>500 см</a:t>
                      </a:r>
                      <a:endParaRPr lang="ru-RU" sz="1700" b="0" i="0" u="none" strike="noStrike">
                        <a:effectLst/>
                        <a:latin typeface="Arial" panose="020B0604020202020204" pitchFamily="34" charset="0"/>
                      </a:endParaRPr>
                    </a:p>
                  </a:txBody>
                  <a:tcPr marL="109317" marR="109317" marT="36439" marB="36439" anchor="ctr"/>
                </a:tc>
                <a:extLst>
                  <a:ext uri="{0D108BD9-81ED-4DB2-BD59-A6C34878D82A}">
                    <a16:rowId xmlns="" xmlns:a16="http://schemas.microsoft.com/office/drawing/2014/main" val="405540923"/>
                  </a:ext>
                </a:extLst>
              </a:tr>
              <a:tr h="656310">
                <a:tc>
                  <a:txBody>
                    <a:bodyPr/>
                    <a:lstStyle/>
                    <a:p>
                      <a:pPr indent="448056" algn="ctr" fontAlgn="ctr">
                        <a:lnSpc>
                          <a:spcPts val="1680"/>
                        </a:lnSpc>
                        <a:spcBef>
                          <a:spcPts val="1500"/>
                        </a:spcBef>
                        <a:spcAft>
                          <a:spcPts val="1500"/>
                        </a:spcAft>
                      </a:pPr>
                      <a:r>
                        <a:rPr lang="ru-RU" sz="1000" u="none" strike="noStrike">
                          <a:effectLst/>
                        </a:rPr>
                        <a:t>Радиус Земли</a:t>
                      </a:r>
                      <a:endParaRPr lang="ru-RU" sz="1700" b="0" i="0" u="none" strike="noStrike">
                        <a:effectLst/>
                        <a:latin typeface="Arial" panose="020B0604020202020204" pitchFamily="34" charset="0"/>
                      </a:endParaRPr>
                    </a:p>
                  </a:txBody>
                  <a:tcPr marL="109317" marR="109317" marT="36439" marB="36439" anchor="ctr"/>
                </a:tc>
                <a:tc>
                  <a:txBody>
                    <a:bodyPr/>
                    <a:lstStyle/>
                    <a:p>
                      <a:pPr indent="448056" algn="ctr" fontAlgn="ctr">
                        <a:lnSpc>
                          <a:spcPts val="1680"/>
                        </a:lnSpc>
                        <a:spcBef>
                          <a:spcPts val="0"/>
                        </a:spcBef>
                        <a:spcAft>
                          <a:spcPts val="0"/>
                        </a:spcAft>
                      </a:pPr>
                      <a:r>
                        <a:rPr lang="ru-RU" sz="1000" u="none" strike="noStrike">
                          <a:effectLst/>
                        </a:rPr>
                        <a:t>0,08 мм</a:t>
                      </a:r>
                      <a:endParaRPr lang="ru-RU" sz="1700" b="0" i="0" u="none" strike="noStrike">
                        <a:effectLst/>
                        <a:latin typeface="Arial" panose="020B0604020202020204" pitchFamily="34" charset="0"/>
                      </a:endParaRPr>
                    </a:p>
                  </a:txBody>
                  <a:tcPr marL="109317" marR="109317" marT="36439" marB="36439" anchor="ctr"/>
                </a:tc>
                <a:extLst>
                  <a:ext uri="{0D108BD9-81ED-4DB2-BD59-A6C34878D82A}">
                    <a16:rowId xmlns="" xmlns:a16="http://schemas.microsoft.com/office/drawing/2014/main" val="504738886"/>
                  </a:ext>
                </a:extLst>
              </a:tr>
              <a:tr h="656310">
                <a:tc>
                  <a:txBody>
                    <a:bodyPr/>
                    <a:lstStyle/>
                    <a:p>
                      <a:pPr indent="448056" algn="ctr" fontAlgn="ctr">
                        <a:lnSpc>
                          <a:spcPts val="1680"/>
                        </a:lnSpc>
                        <a:spcBef>
                          <a:spcPts val="1500"/>
                        </a:spcBef>
                        <a:spcAft>
                          <a:spcPts val="1500"/>
                        </a:spcAft>
                      </a:pPr>
                      <a:r>
                        <a:rPr lang="ru-RU" sz="1000" u="none" strike="noStrike">
                          <a:effectLst/>
                        </a:rPr>
                        <a:t>Ширина футбольного поля</a:t>
                      </a:r>
                      <a:endParaRPr lang="ru-RU" sz="1700" b="0" i="0" u="none" strike="noStrike">
                        <a:effectLst/>
                        <a:latin typeface="Arial" panose="020B0604020202020204" pitchFamily="34" charset="0"/>
                      </a:endParaRPr>
                    </a:p>
                  </a:txBody>
                  <a:tcPr marL="109317" marR="109317" marT="36439" marB="36439" anchor="ctr"/>
                </a:tc>
                <a:tc>
                  <a:txBody>
                    <a:bodyPr/>
                    <a:lstStyle/>
                    <a:p>
                      <a:pPr indent="448056" algn="ctr" fontAlgn="ctr">
                        <a:lnSpc>
                          <a:spcPts val="1680"/>
                        </a:lnSpc>
                        <a:spcBef>
                          <a:spcPts val="0"/>
                        </a:spcBef>
                        <a:spcAft>
                          <a:spcPts val="0"/>
                        </a:spcAft>
                      </a:pPr>
                      <a:r>
                        <a:rPr lang="ru-RU" sz="1000" u="none" strike="noStrike" dirty="0">
                          <a:effectLst/>
                        </a:rPr>
                        <a:t>68 м</a:t>
                      </a:r>
                      <a:endParaRPr lang="ru-RU" sz="1700" b="0" i="0" u="none" strike="noStrike" dirty="0">
                        <a:effectLst/>
                        <a:latin typeface="Arial" panose="020B0604020202020204" pitchFamily="34" charset="0"/>
                      </a:endParaRPr>
                    </a:p>
                  </a:txBody>
                  <a:tcPr marL="109317" marR="109317" marT="36439" marB="36439" anchor="ctr"/>
                </a:tc>
                <a:extLst>
                  <a:ext uri="{0D108BD9-81ED-4DB2-BD59-A6C34878D82A}">
                    <a16:rowId xmlns="" xmlns:a16="http://schemas.microsoft.com/office/drawing/2014/main" val="4025584688"/>
                  </a:ext>
                </a:extLst>
              </a:tr>
            </a:tbl>
          </a:graphicData>
        </a:graphic>
      </p:graphicFrame>
    </p:spTree>
    <p:extLst>
      <p:ext uri="{BB962C8B-B14F-4D97-AF65-F5344CB8AC3E}">
        <p14:creationId xmlns="" xmlns:p14="http://schemas.microsoft.com/office/powerpoint/2010/main" val="395878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AF32D132-28A0-4718-9ACD-5BC453994947}"/>
              </a:ext>
            </a:extLst>
          </p:cNvPr>
          <p:cNvSpPr>
            <a:spLocks noGrp="1"/>
          </p:cNvSpPr>
          <p:nvPr>
            <p:ph type="title"/>
          </p:nvPr>
        </p:nvSpPr>
        <p:spPr>
          <a:xfrm>
            <a:off x="2589212" y="446088"/>
            <a:ext cx="3505199" cy="1560842"/>
          </a:xfrm>
        </p:spPr>
        <p:txBody>
          <a:bodyPr>
            <a:normAutofit fontScale="90000"/>
          </a:bodyPr>
          <a:lstStyle/>
          <a:p>
            <a:r>
              <a:rPr lang="ru-RU" sz="2000" dirty="0">
                <a:solidFill>
                  <a:srgbClr val="292B2C"/>
                </a:solidFill>
                <a:effectLst/>
                <a:latin typeface="Times New Roman" panose="02020603050405020304" pitchFamily="18" charset="0"/>
                <a:ea typeface="Times New Roman" panose="02020603050405020304" pitchFamily="18" charset="0"/>
                <a:cs typeface="Times New Roman" panose="02020603050405020304" pitchFamily="18" charset="0"/>
              </a:rPr>
              <a:t>На рисунке изображены автобус и автомобиль. Длина автомобиля равна 4,2 м. Какова примерная длина автобуса? Ответ дайте в сантиметрах.</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r>
            <a:br>
              <a:rPr lang="ru-RU" sz="2000" dirty="0">
                <a:effectLst/>
                <a:latin typeface="Times New Roman" panose="02020603050405020304" pitchFamily="18" charset="0"/>
                <a:ea typeface="Calibri" panose="020F0502020204030204" pitchFamily="34" charset="0"/>
                <a:cs typeface="Times New Roman" panose="02020603050405020304" pitchFamily="18" charset="0"/>
              </a:rPr>
            </a:br>
            <a:endParaRPr lang="ru-RU" dirty="0"/>
          </a:p>
        </p:txBody>
      </p:sp>
      <p:sp>
        <p:nvSpPr>
          <p:cNvPr id="4" name="Текст 3">
            <a:extLst>
              <a:ext uri="{FF2B5EF4-FFF2-40B4-BE49-F238E27FC236}">
                <a16:creationId xmlns="" xmlns:a16="http://schemas.microsoft.com/office/drawing/2014/main" id="{0867F8A0-F487-4DCD-B069-DCABE8A9AA8E}"/>
              </a:ext>
            </a:extLst>
          </p:cNvPr>
          <p:cNvSpPr>
            <a:spLocks noGrp="1"/>
          </p:cNvSpPr>
          <p:nvPr>
            <p:ph type="body" sz="half" idx="2"/>
          </p:nvPr>
        </p:nvSpPr>
        <p:spPr>
          <a:xfrm>
            <a:off x="2589212" y="2006929"/>
            <a:ext cx="3505199" cy="3854119"/>
          </a:xfrm>
        </p:spPr>
        <p:txBody>
          <a:bodyPr>
            <a:normAutofit fontScale="92500" lnSpcReduction="10000"/>
          </a:bodyPr>
          <a:lstStyle/>
          <a:p>
            <a:r>
              <a:rPr lang="ru-RU" sz="1800" dirty="0">
                <a:solidFill>
                  <a:srgbClr val="292B2C"/>
                </a:solidFill>
                <a:effectLst/>
                <a:latin typeface="Times New Roman" panose="02020603050405020304" pitchFamily="18" charset="0"/>
                <a:ea typeface="Times New Roman" panose="02020603050405020304" pitchFamily="18" charset="0"/>
                <a:cs typeface="Times New Roman" panose="02020603050405020304" pitchFamily="18" charset="0"/>
              </a:rPr>
              <a:t>В приведённой задаче верный ответ не единственный, можно указать любое значение, принадлежащее отрезку от 800 см до 1200 см. Часто это сбивает ребят, они не понимают, как решать такую задачу. Необходимо подчеркнуть, что в задаче просят оценить именно примерную длину, искать точное значение не требуется. Также важно обратить внимание школьников на единицы измерения, в которых необходимо дать ответ: длина автомобиля дана в метрах, а ответ нужно указать в сантиметрах.</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pic>
        <p:nvPicPr>
          <p:cNvPr id="5" name="Объект 3">
            <a:extLst>
              <a:ext uri="{FF2B5EF4-FFF2-40B4-BE49-F238E27FC236}">
                <a16:creationId xmlns="" xmlns:a16="http://schemas.microsoft.com/office/drawing/2014/main" id="{01B71382-BD4F-42DD-80A1-BDAD993C275C}"/>
              </a:ext>
            </a:extLst>
          </p:cNvPr>
          <p:cNvPicPr>
            <a:picLocks noGrp="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6323013" y="1696939"/>
            <a:ext cx="5181600" cy="2913259"/>
          </a:xfrm>
          <a:prstGeom prst="rect">
            <a:avLst/>
          </a:prstGeom>
          <a:noFill/>
          <a:ln>
            <a:noFill/>
          </a:ln>
        </p:spPr>
      </p:pic>
    </p:spTree>
    <p:extLst>
      <p:ext uri="{BB962C8B-B14F-4D97-AF65-F5344CB8AC3E}">
        <p14:creationId xmlns="" xmlns:p14="http://schemas.microsoft.com/office/powerpoint/2010/main" val="1517187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69953E55-513A-47F5-BA3B-FEB59E6A3CD2}"/>
              </a:ext>
            </a:extLst>
          </p:cNvPr>
          <p:cNvSpPr>
            <a:spLocks noGrp="1"/>
          </p:cNvSpPr>
          <p:nvPr>
            <p:ph type="title"/>
          </p:nvPr>
        </p:nvSpPr>
        <p:spPr/>
        <p:txBody>
          <a:bodyPr>
            <a:noAutofit/>
          </a:bodyPr>
          <a:lstStyle/>
          <a:p>
            <a:r>
              <a:rPr lang="ru-RU" sz="72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ea typeface="Calibri" panose="020F0502020204030204" pitchFamily="34" charset="0"/>
                <a:cs typeface="Times New Roman" panose="02020603050405020304" pitchFamily="18" charset="0"/>
              </a:rPr>
              <a:t>Чтение текста</a:t>
            </a:r>
            <a:endParaRPr lang="ru-RU" sz="7200" dirty="0">
              <a:latin typeface="Times New Roman" panose="02020603050405020304" pitchFamily="18" charset="0"/>
              <a:cs typeface="Times New Roman" panose="02020603050405020304" pitchFamily="18" charset="0"/>
            </a:endParaRPr>
          </a:p>
        </p:txBody>
      </p:sp>
      <p:sp>
        <p:nvSpPr>
          <p:cNvPr id="6" name="Объект 5">
            <a:extLst>
              <a:ext uri="{FF2B5EF4-FFF2-40B4-BE49-F238E27FC236}">
                <a16:creationId xmlns="" xmlns:a16="http://schemas.microsoft.com/office/drawing/2014/main" id="{FD0A5A18-002A-4FEE-912B-CD1F17AE909E}"/>
              </a:ext>
            </a:extLst>
          </p:cNvPr>
          <p:cNvSpPr>
            <a:spLocks noGrp="1"/>
          </p:cNvSpPr>
          <p:nvPr>
            <p:ph idx="1"/>
          </p:nvPr>
        </p:nvSpPr>
        <p:spPr/>
        <p:txBody>
          <a:bodyPr>
            <a:normAutofit fontScale="92500"/>
          </a:bodyPr>
          <a:lstStyle/>
          <a:p>
            <a:pPr indent="450215" algn="just">
              <a:lnSpc>
                <a:spcPts val="1680"/>
              </a:lnSpc>
              <a:spcAft>
                <a:spcPts val="1700"/>
              </a:spcAft>
            </a:pPr>
            <a:r>
              <a:rPr lang="ru-RU" sz="24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Один из первых и самых ключевых навыков функциональной грамотности в математике — чтение сложных текстов, из которых не всегда очевидно, что именно требуется в задаче. К сожалению, этой теме уделяется мало внимания, особенно в старших классах. Статистика проведения ЕГЭ говорит о том, что даже в очень простых задачах школьники допускают обидные ошибки, неправильно читая условия задач и находя ответ не на тот вопрос, который предлагался в задаче. Например, в задачах по планиметрии школьники верно находят площадь трапеции, хотя в задаче требовалось найти её среднюю линию. Другой пример: в задаче на поиск меньшего корня квадратного уравнения школьники невнимательно читают условие и записывают в ответ значение большего корня.</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l">
              <a:lnSpc>
                <a:spcPts val="1680"/>
              </a:lnSpc>
              <a:spcBef>
                <a:spcPts val="1500"/>
              </a:spcBef>
              <a:spcAft>
                <a:spcPts val="1700"/>
              </a:spcAft>
            </a:pPr>
            <a:r>
              <a:rPr lang="ru-RU" sz="2400"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Важным признаком того, что условие прочитано неверно, может служить очень сложное решение или «некрасивый» ответ в задаче.</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 xmlns:p14="http://schemas.microsoft.com/office/powerpoint/2010/main" val="3889896256"/>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187</TotalTime>
  <Words>1648</Words>
  <Application>Microsoft Office PowerPoint</Application>
  <PresentationFormat>Произвольный</PresentationFormat>
  <Paragraphs>132</Paragraphs>
  <Slides>34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34</vt:i4>
      </vt:variant>
    </vt:vector>
  </HeadingPairs>
  <TitlesOfParts>
    <vt:vector size="35" baseType="lpstr">
      <vt:lpstr>Легкий дым</vt:lpstr>
      <vt:lpstr>Функциональная грамотность на уроках математики.</vt:lpstr>
      <vt:lpstr>Функциональная грамотность на уроках математики.</vt:lpstr>
      <vt:lpstr>Темы раздела «функциональная грамотность» следующие:</vt:lpstr>
      <vt:lpstr>Прикидки и оценки</vt:lpstr>
      <vt:lpstr>Задача. Показания счётчика электроэнергии 1 января составляли 32768 киловатт-часов, а 1 февраля — 32864 киловатт-часов. По текущему тарифу стоимость 1 киловатт-часа электроэнергии составляет 3 рубля 50 копеек. Сколько нужно заплатить за электроэнергию за январь? </vt:lpstr>
      <vt:lpstr>Составление практикоориентированных задач на прикидки и проверку здравого смысла требует от составителя методической грамотности. Посмотрим пример неудачно составленной задачи. Задача. Гепард пробегает 100 м за 9,1 с. За какое время гепард пробежит расстояние от Москвы до Санкт-Петербурга, если это расстояние составляет 650 км? </vt:lpstr>
      <vt:lpstr>Задача. Установите соответствие между величинами и их возможными значениями. К каждому элементу первого столбца подберите соответствующий элемент из второго столбца. </vt:lpstr>
      <vt:lpstr>На рисунке изображены автобус и автомобиль. Длина автомобиля равна 4,2 м. Какова примерная длина автобуса? Ответ дайте в сантиметрах. </vt:lpstr>
      <vt:lpstr>Чтение текста</vt:lpstr>
      <vt:lpstr>Обсудим задачу-шутку, которая хорошо иллюстрирует, как важно внимательно   читать условие.  Задача. Представьте, что вы капитан круизного лайнера, на котором   путешествуют 500 пассажиров. Этот лайнер плывёт со скоростью 20 узлов в   час (один   узел равен 1,852 км/ч), предполагаемое время путешествия 7 дней.   Сколько лет капитану корабля? </vt:lpstr>
      <vt:lpstr>Рассмотрим ещё один пример задачи, требующей вдумчивого чтения условия. Эту задачу предлагают школьникам, поступающим в Президентский физико-математический лицей №239 г. Санкт-Петербурга.  Задача. Братья Андрей и Миша Ивановы играют в игру. Андрей загадывает число n, имеющее ровно 7 простых делителей. Миша придумывает гладкое пятимерное многообразие, описываемое формулой степени не более чем n2. Андрей указывает 5 точек на этом многообразии и объявляет длины не более чем 7 отрезков, соединяющих эти точки в пространстве R25. Если выбранные точки вместе с указанными Андреем отрезками образуют жёсткую структуру второго порядка, то побеждает Миша. В противном случае мальчики меняются местами: Андрей придумывает другое гладкое многообразие, проходящее через эти 5 точек, и Миша указывает 5 точек на нём. Игра продолжается, пока либо у кого-то из мальчиков не получилась жёсткая структура, либо не прошло 1003 хода — в этом случае побеждает Миша. В зависимости от n назовите фамилию победителя при правильной игре.</vt:lpstr>
      <vt:lpstr>Логическая грамотность</vt:lpstr>
      <vt:lpstr>Задача. Люди, проживающие в многоквартирном доме, решили выкупить этот дом. Они вместе хотят собрать деньги таким образом, чтобы каждый из них заплатил сумму, пропорциональную площади его квартиры. Например, мужчина, проживающий в квартире, которая занимает 1/5 площади всех квартир, должен будет заплатить 1/5 от всей стоимости здания. Выберите все верные утверждения. </vt:lpstr>
      <vt:lpstr> Задача. Вы заболели, пошли к доктору, который дал вам по три таблетки в баночках А и В. Таблетки идентичные по форме и цвету, но имеют разный эффект. Вы должны каждый день выпивать вместе таблетку из баночки А и таблетку из баночки В, и так в течение трех дней. Рецепт нельзя нарушать. Но утром после первого дня вы увидели, что на столе лежат три таблетки, баночка В пуста, а в баночке А только одна таблетка. Как вам действовать, чтобы закончить лечение не нарушая рецепт? </vt:lpstr>
      <vt:lpstr>Незнакомый контекст</vt:lpstr>
      <vt:lpstr>Пример. По закону Ома для полной цепи сила тока, измеряемая в амперах, равна I=εR+r, где ε — ЭДС источника (в вольтах), r=1 Ом — его внутреннее сопротивление, R — сопротивление цепи (в омах). При каком наименьшем сопротивлении цепи сила тока будет составлять не более 4% от силы тока короткого замыкания кзIкз=εr? (Ответ выразите в омах.) </vt:lpstr>
      <vt:lpstr>Графическое представление информации</vt:lpstr>
      <vt:lpstr>Задача. На графике показано, как изменялась температура воздуха с 3 по 5 апреля. По горизонтали указано время суток, по вертикали — значение температуры в градусах Цельсия. </vt:lpstr>
      <vt:lpstr>Задача. На графике изображена зависимость температуры от времени в процессе разогрева двигателя легкового автомобиля. На горизонтальной оси отмечено время в минутах, прошедшее с момента запуска двигателя; на вертикальной оси — температура двигателя в градусах Цельсия. </vt:lpstr>
      <vt:lpstr>Следующий пример задачи показывает не просто сложную перегруженную диаграмму, но и довольно нетривиальный вопрос. Задача. Многие учёные опасаются, что повышение уровня содержания углекислого газа в атмосфере является причиной изменения климата. Приведённая ниже диаграмма демонстрирует уровень выбросов CO2 в 1990 году (светлые столбцы) для нескольких стран (или регионов), уровень выбросов CO2 в 1998 году (тёмные столбцы) и процентные изменения в уровнях выбросов с 1990 по 1998 год (стрелки с процентами). </vt:lpstr>
      <vt:lpstr>Экономика</vt:lpstr>
      <vt:lpstr>Задача. Полотенце стоило 80 рублей. Ближе к дачному сезону оно подорожало на 25%. Сколько оно стало стоить? Задача. Полотенце стоило 100 рублей, но в конце сезона оно подешевело на 20%. Сколько стало стоить полотенце со скидкой? Задача. Розничная цена на полотенце составляет 100 рублей, при этом известно, что розничная цена образуется при наценке на оптовую цену 25%. Какова оптовая цена этого полотенца? Задача. Оптовая цена на полотенце составляет 80% от розничной. Какова розничная цена, если оптовая цена 80 рублей? </vt:lpstr>
      <vt:lpstr>Задача. В городе два магазина. В первом висит объявление о снижении цен на 80%, во втором — о снижении цен в 5 раз. В какой магазин пойти покупателю, если цены в обоих магазинах до снижения были одинаковыми? </vt:lpstr>
      <vt:lpstr>Подоходный налог</vt:lpstr>
      <vt:lpstr>Строительная фирма планирует купить 70 м3 пеноблоков у одного из трёх поставщиков. Цены и условия доставки приведены в таблице.       Сколько рублей нужно заплатить за самую дешёвую покупку? Стоимость доставки включается в стоимость покупки. </vt:lpstr>
      <vt:lpstr>Геометрия</vt:lpstr>
      <vt:lpstr>Слайд 27</vt:lpstr>
      <vt:lpstr>Расстояние от Антоновки до Доломино равно 12 км, от Доломино до Егорки — 4 км, от Егорки до Ванютино — 12 км, от Горюново до Ванютино — 15 км, от Ванютино до Жилино — 9 км, а от Жилино до Богданово — 12 км. </vt:lpstr>
      <vt:lpstr>1. Пользуясь описанием выше, определите, какими цифрами на плане обозначены деревни Ванютино, Горюново, Егорка, Жилино. В поле ввода ответов введите последовательность четырёх цифр без пробелов, запятых и других дополнительных символов в том порядке, в котором перечислены соответствующие им деревни.(4625) </vt:lpstr>
      <vt:lpstr>Урезанное среднее</vt:lpstr>
      <vt:lpstr>Пример. Автомобиль двигался первую половину времени, проведённого в пути, со средней скоростью v1=40 км/ч, а вторую половину времени — со средней скоростью v2=80 км/ч. В этом случае средняя скорость на всём пути составляет 40+802=60 км/ч. Здесь мы вычислили среднее арифметическое двух скоростей. На практике такая ситуация довольно плохо реализуема, задача получается искусственной. </vt:lpstr>
      <vt:lpstr>Задача. Средний рост учащихся в классе 165 см. Медиана роста равна 168 см. Укажите верные утверждения. </vt:lpstr>
      <vt:lpstr>Задача. В некоторой электрической цепи замеряли напряжение. Значения в 10 замерах получили следующие: 218, 219, 223, 228, 215, 220, 2200, 217, 216, 22. </vt:lpstr>
      <vt:lpstr>       Это задачи, с которыми сталкиваются наши ученики став взрослыми людьми в реальной жизни, в обучении другим предметам, обучаясь в колледже, в ВУЗе. Эти задачи нравятся детям и их можно составлять самим или даже предлагать составить ученикам. Важно уметь составить задачу с актуальным контекстом. Готовясь к уроку, взять какое-то интересное событие, которое на слуху у ребят, которое их интересует. Может спортивное состязание, чемпионат по футболу, какой то конкурс в школе, событие в регионе, России, что можно проанализировать с помощью математики. Это будет источником интересных, актуальных задач, которые ребята будут решать с удовольствием, обсуждать друг с другом, дома.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Функциональная грамотность на уроках математики </dc:title>
  <dc:creator>2016</dc:creator>
  <cp:lastModifiedBy>тсош№1</cp:lastModifiedBy>
  <cp:revision>34</cp:revision>
  <dcterms:created xsi:type="dcterms:W3CDTF">2020-11-15T03:53:43Z</dcterms:created>
  <dcterms:modified xsi:type="dcterms:W3CDTF">2020-11-16T01:37:37Z</dcterms:modified>
</cp:coreProperties>
</file>