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9" r:id="rId3"/>
    <p:sldId id="273" r:id="rId4"/>
    <p:sldId id="258" r:id="rId5"/>
    <p:sldId id="260" r:id="rId6"/>
    <p:sldId id="264" r:id="rId7"/>
    <p:sldId id="267" r:id="rId8"/>
    <p:sldId id="265" r:id="rId9"/>
    <p:sldId id="266" r:id="rId10"/>
    <p:sldId id="270" r:id="rId11"/>
    <p:sldId id="268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 rot="8003405">
            <a:off x="370094" y="3976976"/>
            <a:ext cx="4580611" cy="190146"/>
          </a:xfrm>
          <a:prstGeom prst="rightArrow">
            <a:avLst>
              <a:gd name="adj1" fmla="val 50000"/>
              <a:gd name="adj2" fmla="val 7868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8878053">
            <a:off x="57495" y="3645608"/>
            <a:ext cx="4671383" cy="160532"/>
          </a:xfrm>
          <a:prstGeom prst="rightArrow">
            <a:avLst>
              <a:gd name="adj1" fmla="val 50000"/>
              <a:gd name="adj2" fmla="val 7625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45228" y="4423948"/>
            <a:ext cx="6310640" cy="65120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</a:rPr>
              <a:t>Три ступени </a:t>
            </a:r>
            <a:r>
              <a:rPr lang="ru-RU" dirty="0">
                <a:solidFill>
                  <a:schemeClr val="tx2">
                    <a:satMod val="130000"/>
                  </a:schemeClr>
                </a:solidFill>
                <a:latin typeface="Comic Sans MS" pitchFamily="66" charset="0"/>
                <a:hlinkClick r:id="rId2" action="ppaction://hlinksldjump"/>
              </a:rPr>
              <a:t>обучения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459014"/>
            <a:ext cx="3783614" cy="501869"/>
          </a:xfrm>
          <a:prstGeom prst="rect">
            <a:avLst/>
          </a:prstGeom>
          <a:ln>
            <a:headEnd/>
            <a:tailEnd/>
          </a:ln>
          <a:scene3d>
            <a:camera prst="isometricLeftDown"/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слушать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01507" y="3553921"/>
            <a:ext cx="2923956" cy="534604"/>
          </a:xfrm>
          <a:prstGeom prst="rect">
            <a:avLst/>
          </a:prstGeom>
          <a:ln>
            <a:headEnd/>
            <a:tailEnd/>
          </a:ln>
          <a:scene3d>
            <a:camera prst="isometricLeftDown"/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видеть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01827" y="2890345"/>
            <a:ext cx="2502008" cy="525518"/>
          </a:xfrm>
          <a:prstGeom prst="rect">
            <a:avLst/>
          </a:prstGeom>
          <a:ln>
            <a:headEnd/>
            <a:tailEnd/>
          </a:ln>
          <a:scene3d>
            <a:camera prst="isometricLeftDown"/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	</a:t>
            </a: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делать</a:t>
            </a:r>
          </a:p>
        </p:txBody>
      </p:sp>
      <p:sp>
        <p:nvSpPr>
          <p:cNvPr id="10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792718" y="3153122"/>
            <a:ext cx="630632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 dirty="0">
                <a:solidFill>
                  <a:schemeClr val="tx2"/>
                </a:solidFill>
                <a:latin typeface="Verdana" panose="020B0604030504040204" pitchFamily="34" charset="0"/>
              </a:rPr>
              <a:t>«</a:t>
            </a:r>
            <a:r>
              <a:rPr lang="ru-RU" altLang="ru-RU" sz="2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Услышу и забуду, </a:t>
            </a:r>
          </a:p>
          <a:p>
            <a:pPr algn="ctr" eaLnBrk="1" hangingPunct="1"/>
            <a:r>
              <a:rPr lang="ru-RU" altLang="ru-RU" sz="2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увижу и запомню, </a:t>
            </a:r>
          </a:p>
          <a:p>
            <a:pPr algn="r" eaLnBrk="1" hangingPunct="1"/>
            <a:r>
              <a:rPr lang="ru-RU" altLang="ru-RU" sz="20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сделаю и пойму»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01507" y="870938"/>
            <a:ext cx="9879724" cy="147144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Организация самостоятельной работы учащихся при изучении новой темы на уроках физики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2841" y="54276"/>
            <a:ext cx="756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МБОУ «Павловская СОШ»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94946" y="5801711"/>
            <a:ext cx="567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Непомнящая Татьяна Филипповна, учитель физики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5874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r="15453" b="18414"/>
          <a:stretch>
            <a:fillRect/>
          </a:stretch>
        </p:blipFill>
        <p:spPr bwMode="auto">
          <a:xfrm>
            <a:off x="1166648" y="1365678"/>
            <a:ext cx="4067504" cy="220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972" y="3839278"/>
            <a:ext cx="4441706" cy="24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7641" y="3776551"/>
            <a:ext cx="4534536" cy="25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5091" y="1124459"/>
            <a:ext cx="4553696" cy="256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35116" y="620110"/>
            <a:ext cx="9669517" cy="4834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Использование умения самостоятельной работы на образовательных площадках при дистанционном обучении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474" y="406739"/>
            <a:ext cx="5234153" cy="597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357" y="420414"/>
            <a:ext cx="5078360" cy="594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061" y="546537"/>
            <a:ext cx="4831117" cy="580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5318" y="515007"/>
            <a:ext cx="5661864" cy="547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5945" y="641131"/>
            <a:ext cx="7767145" cy="56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4891" y="1106506"/>
            <a:ext cx="9601196" cy="3318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619" y="680026"/>
            <a:ext cx="10692246" cy="55025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1.ФГОС</a:t>
            </a:r>
            <a:r>
              <a:rPr lang="ru-RU" sz="3200" b="1" dirty="0" smtClean="0"/>
              <a:t>            </a:t>
            </a:r>
            <a:r>
              <a:rPr lang="ru-RU" sz="3200" b="1" dirty="0" smtClean="0">
                <a:hlinkClick r:id="rId2" action="ppaction://hlinksldjump"/>
              </a:rPr>
              <a:t>системно - </a:t>
            </a:r>
            <a:r>
              <a:rPr lang="ru-RU" sz="3200" b="1" dirty="0" err="1" smtClean="0">
                <a:hlinkClick r:id="rId2" action="ppaction://hlinksldjump"/>
              </a:rPr>
              <a:t>деятельностный</a:t>
            </a:r>
            <a:r>
              <a:rPr lang="ru-RU" sz="3200" b="1" dirty="0" smtClean="0">
                <a:hlinkClick r:id="rId2" action="ppaction://hlinksldjump"/>
              </a:rPr>
              <a:t> подход</a:t>
            </a:r>
            <a:r>
              <a:rPr lang="ru-RU" sz="3200" b="1" dirty="0" smtClean="0"/>
              <a:t>          принцип самостоятельности.      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2.Метапредметный результат </a:t>
            </a:r>
            <a:r>
              <a:rPr lang="ru-RU" sz="3200" b="1" dirty="0" smtClean="0"/>
              <a:t>(работа с информацией – </a:t>
            </a:r>
            <a:r>
              <a:rPr lang="ru-RU" b="1" dirty="0" smtClean="0"/>
              <a:t>структурировать, преобразовывать, интерпретировать;</a:t>
            </a:r>
            <a:r>
              <a:rPr lang="ru-RU" sz="3200" b="1" dirty="0" smtClean="0"/>
              <a:t> работа с учебными моделями) - развитие читательской грамотности</a:t>
            </a:r>
          </a:p>
          <a:p>
            <a:pPr marL="0" indent="0">
              <a:buNone/>
            </a:pPr>
            <a:r>
              <a:rPr lang="ru-RU" sz="3200" b="1" dirty="0" smtClean="0"/>
              <a:t> </a:t>
            </a:r>
            <a:r>
              <a:rPr lang="ru-RU" sz="2900" b="1" dirty="0" err="1" smtClean="0"/>
              <a:t>Трёхмерность</a:t>
            </a:r>
            <a:r>
              <a:rPr lang="ru-RU" sz="2900" b="1" dirty="0" smtClean="0"/>
              <a:t> измерения читательской грамотности </a:t>
            </a:r>
          </a:p>
          <a:p>
            <a:pPr marL="0" indent="0">
              <a:buNone/>
            </a:pPr>
            <a:r>
              <a:rPr lang="ru-RU" sz="2900" b="1" dirty="0" smtClean="0"/>
              <a:t> </a:t>
            </a:r>
            <a:r>
              <a:rPr lang="ru-RU" sz="2900" dirty="0" smtClean="0"/>
              <a:t>Чтение – многогранная способность человека, и результаты овладения им должны быть представлены несколькими характеристиками, основанными на</a:t>
            </a:r>
          </a:p>
          <a:p>
            <a:pPr marL="0" indent="0">
              <a:buNone/>
            </a:pPr>
            <a:r>
              <a:rPr lang="ru-RU" sz="2900" dirty="0" smtClean="0"/>
              <a:t> 1) содержании (типах текстов), </a:t>
            </a:r>
          </a:p>
          <a:p>
            <a:pPr marL="0" indent="0">
              <a:buNone/>
            </a:pPr>
            <a:r>
              <a:rPr lang="ru-RU" sz="2900" dirty="0" smtClean="0"/>
              <a:t>2) проверяемых видах деятельности </a:t>
            </a:r>
          </a:p>
          <a:p>
            <a:pPr marL="0" indent="0">
              <a:buNone/>
            </a:pPr>
            <a:r>
              <a:rPr lang="ru-RU" sz="2900" dirty="0" smtClean="0"/>
              <a:t>3) ситуациях, в которых читаются письменные тексты за пределами школы. 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- ККР по физике (работа с текстом, графиками, рисунками)</a:t>
            </a:r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   - устное собеседование по русскому языку (работа с текстом, ответить на вопросы, рассказ по картинке)  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7030A0"/>
                </a:solidFill>
              </a:rPr>
              <a:t>3. Непонимание учащимися выставленной оценки </a:t>
            </a:r>
            <a:r>
              <a:rPr lang="ru-RU" sz="2800" b="1" dirty="0" smtClean="0"/>
              <a:t>(</a:t>
            </a:r>
            <a:r>
              <a:rPr lang="ru-RU" sz="2800" dirty="0" smtClean="0"/>
              <a:t>самостоятельная </a:t>
            </a:r>
            <a:r>
              <a:rPr lang="ru-RU" sz="2800" dirty="0"/>
              <a:t>работа с самопроверкой, самооценкой и </a:t>
            </a:r>
            <a:r>
              <a:rPr lang="ru-RU" sz="2800" dirty="0" err="1" smtClean="0"/>
              <a:t>взаимооценкой</a:t>
            </a:r>
            <a:r>
              <a:rPr lang="ru-RU" sz="2800" b="1" dirty="0" smtClean="0"/>
              <a:t>)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</a:rPr>
              <a:t> 4</a:t>
            </a:r>
            <a:r>
              <a:rPr lang="ru-RU" sz="3200" b="1" dirty="0" smtClean="0">
                <a:solidFill>
                  <a:srgbClr val="7030A0"/>
                </a:solidFill>
              </a:rPr>
              <a:t>. Учет психофизических особенностей ребенка</a:t>
            </a:r>
            <a:r>
              <a:rPr lang="ru-RU" sz="3200" b="1" dirty="0" smtClean="0"/>
              <a:t>.             </a:t>
            </a:r>
            <a:endParaRPr lang="ru-RU" sz="32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976662" y="719966"/>
            <a:ext cx="519544" cy="22311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10643876" y="721907"/>
            <a:ext cx="623453" cy="2729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96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97527"/>
            <a:ext cx="9601196" cy="4878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Стандарт                уровневое </a:t>
            </a:r>
            <a:r>
              <a:rPr lang="ru-RU" sz="3600" b="1" dirty="0"/>
              <a:t>обучение</a:t>
            </a: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0800000" flipV="1">
            <a:off x="1039092" y="3865418"/>
            <a:ext cx="9455727" cy="1937904"/>
          </a:xfrm>
          <a:prstGeom prst="bentConnector3">
            <a:avLst>
              <a:gd name="adj1" fmla="val 50000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95401" y="3865418"/>
            <a:ext cx="4378035" cy="1849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7030A0"/>
                </a:solidFill>
              </a:rPr>
              <a:t>«Выпускник научится» </a:t>
            </a:r>
            <a:r>
              <a:rPr lang="ru-RU" dirty="0"/>
              <a:t>отражены цели</a:t>
            </a:r>
          </a:p>
          <a:p>
            <a:pPr>
              <a:buNone/>
            </a:pPr>
            <a:r>
              <a:rPr lang="ru-RU" dirty="0"/>
              <a:t> (представленные как ожидаемые </a:t>
            </a:r>
            <a:r>
              <a:rPr lang="ru-RU" dirty="0" smtClean="0"/>
              <a:t>результаты)</a:t>
            </a:r>
            <a:endParaRPr lang="ru-RU" dirty="0"/>
          </a:p>
          <a:p>
            <a:pPr>
              <a:buNone/>
            </a:pPr>
            <a:r>
              <a:rPr lang="ru-RU" dirty="0"/>
              <a:t>Именно этот блок определяет те индивидуальные достижения, которые необходимы для дальнейшего успешного </a:t>
            </a:r>
            <a:r>
              <a:rPr lang="ru-RU" dirty="0" smtClean="0"/>
              <a:t>образования.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50528" y="2078182"/>
            <a:ext cx="4326081" cy="17146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>
                <a:solidFill>
                  <a:srgbClr val="7030A0"/>
                </a:solidFill>
              </a:rPr>
              <a:t>Выпускник получит возможность научиться</a:t>
            </a:r>
            <a:r>
              <a:rPr lang="ru-RU" b="1" dirty="0" smtClean="0">
                <a:solidFill>
                  <a:srgbClr val="7030A0"/>
                </a:solidFill>
              </a:rPr>
              <a:t>» </a:t>
            </a:r>
            <a:r>
              <a:rPr lang="ru-RU" dirty="0"/>
              <a:t>отражает ожидаемые</a:t>
            </a:r>
          </a:p>
          <a:p>
            <a:pPr>
              <a:buNone/>
            </a:pPr>
            <a:r>
              <a:rPr lang="ru-RU" dirty="0"/>
              <a:t>результаты, характеризующие систему учебных действий в отношении знаний, умений, навыков, </a:t>
            </a:r>
            <a:r>
              <a:rPr lang="ru-RU" b="1" dirty="0"/>
              <a:t>расширяющих и углубляющих опорную систему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405746" y="1298863"/>
            <a:ext cx="966354" cy="176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8080" y="1022846"/>
            <a:ext cx="8696711" cy="4127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Необходимость разработки ИОМ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(индивидуальный образовательный маршрут)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3000" b="1" dirty="0" smtClean="0"/>
              <a:t>(подбор заданий, выполнение которых позволит  учащемуся достигнуть поставленных целей - результатов)</a:t>
            </a:r>
            <a:endParaRPr lang="ru-RU" sz="3000" b="1" dirty="0"/>
          </a:p>
          <a:p>
            <a:pPr marL="0" indent="0">
              <a:buNone/>
            </a:pPr>
            <a:endParaRPr lang="ru-RU" sz="4800" b="1" dirty="0" smtClean="0"/>
          </a:p>
          <a:p>
            <a:pPr marL="0" indent="0">
              <a:buNone/>
            </a:pP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56547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719" y="863214"/>
            <a:ext cx="10332025" cy="50596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alt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alt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(путь)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800" dirty="0" smtClean="0"/>
              <a:t>               </a:t>
            </a:r>
            <a:r>
              <a:rPr lang="ru-RU" sz="2800" b="1" dirty="0" smtClean="0"/>
              <a:t>(диагностируемы, </a:t>
            </a:r>
            <a:r>
              <a:rPr lang="ru-RU" sz="2800" b="1" dirty="0" err="1" smtClean="0"/>
              <a:t>операционализированы</a:t>
            </a:r>
            <a:r>
              <a:rPr lang="ru-RU" sz="2800" b="1" dirty="0" smtClean="0"/>
              <a:t>)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              Через задания формирующего </a:t>
            </a:r>
            <a:r>
              <a:rPr lang="ru-RU" sz="2800" b="1" dirty="0"/>
              <a:t>х</a:t>
            </a:r>
            <a:r>
              <a:rPr lang="ru-RU" sz="2800" b="1" dirty="0" smtClean="0"/>
              <a:t>арактера</a:t>
            </a:r>
            <a:endParaRPr lang="ru-RU" sz="2800" b="1" dirty="0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821113" y="1443182"/>
            <a:ext cx="3961677" cy="551873"/>
          </a:xfrm>
          <a:prstGeom prst="curvedDownArrow">
            <a:avLst>
              <a:gd name="adj1" fmla="val 141956"/>
              <a:gd name="adj2" fmla="val 28391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34136" y="1877027"/>
            <a:ext cx="14238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04187" y="1719118"/>
            <a:ext cx="26620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alt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</a:t>
            </a:r>
            <a:endParaRPr lang="ru-RU" altLang="ru-RU" sz="4000" dirty="0">
              <a:latin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268191" y="2992581"/>
            <a:ext cx="550718" cy="768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ручное управление 1"/>
          <p:cNvSpPr/>
          <p:nvPr/>
        </p:nvSpPr>
        <p:spPr>
          <a:xfrm>
            <a:off x="4608368" y="4675909"/>
            <a:ext cx="1870364" cy="1462884"/>
          </a:xfrm>
          <a:prstGeom prst="flowChartManualOperation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89155" y="4447309"/>
            <a:ext cx="4193635" cy="311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з</a:t>
            </a:r>
            <a:r>
              <a:rPr lang="ru-RU" dirty="0" smtClean="0"/>
              <a:t>нания                                     применение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029200" y="5850082"/>
            <a:ext cx="238991" cy="207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29020" y="5672709"/>
            <a:ext cx="299172" cy="38519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685972" y="5614016"/>
            <a:ext cx="430358" cy="339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84667" y="5067452"/>
            <a:ext cx="430358" cy="3399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311250" y="5189415"/>
            <a:ext cx="430358" cy="3399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37833" y="5119944"/>
            <a:ext cx="430358" cy="494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09041" y="4724631"/>
            <a:ext cx="299172" cy="38519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601979" y="4741833"/>
            <a:ext cx="299172" cy="3851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179434" y="4697882"/>
            <a:ext cx="299172" cy="38519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24524" y="4683143"/>
            <a:ext cx="238991" cy="2824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09041" y="4270664"/>
            <a:ext cx="1405984" cy="2909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понимание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11169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220" y="992749"/>
            <a:ext cx="4214649" cy="520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5489" y="966906"/>
            <a:ext cx="4792717" cy="52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56440" y="641131"/>
            <a:ext cx="10205545" cy="3153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Самостоятельная работа учащихся на уроке физики при изучении новой темы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068" y="646552"/>
            <a:ext cx="6996111" cy="96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008" y="3796533"/>
            <a:ext cx="7504386" cy="74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9577" y="2491445"/>
            <a:ext cx="4904057" cy="123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8152" y="2443326"/>
            <a:ext cx="3980629" cy="138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80595" y="4630137"/>
            <a:ext cx="4836729" cy="111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3462" y="1633373"/>
            <a:ext cx="7683948" cy="69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9601" y="4604516"/>
            <a:ext cx="49434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876" y="536027"/>
            <a:ext cx="4357572" cy="57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248" y="597257"/>
            <a:ext cx="5463180" cy="38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8851" y="589453"/>
            <a:ext cx="5718142" cy="450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437</TotalTime>
  <Words>302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Comic Sans MS</vt:lpstr>
      <vt:lpstr>Garamond</vt:lpstr>
      <vt:lpstr>Times New Roman</vt:lpstr>
      <vt:lpstr>Verdana</vt:lpstr>
      <vt:lpstr>Натуральные материалы</vt:lpstr>
      <vt:lpstr>Три ступени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Павловская СШ</dc:creator>
  <cp:lastModifiedBy>Пользователь Windows</cp:lastModifiedBy>
  <cp:revision>45</cp:revision>
  <dcterms:created xsi:type="dcterms:W3CDTF">2018-11-02T02:52:26Z</dcterms:created>
  <dcterms:modified xsi:type="dcterms:W3CDTF">2020-11-16T13:18:12Z</dcterms:modified>
</cp:coreProperties>
</file>