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2" r:id="rId14"/>
    <p:sldId id="269" r:id="rId15"/>
    <p:sldId id="271" r:id="rId16"/>
    <p:sldId id="273" r:id="rId17"/>
    <p:sldId id="275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480D820-E155-4F4F-BAD0-BCFA78523E22}" type="datetimeFigureOut">
              <a:rPr lang="ru-RU" smtClean="0"/>
              <a:t>19.11.2020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CDAB3DC-5D38-431B-BA5B-C043224AA80C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3195786"/>
          </a:xfrm>
        </p:spPr>
        <p:txBody>
          <a:bodyPr>
            <a:normAutofit/>
          </a:bodyPr>
          <a:lstStyle/>
          <a:p>
            <a:pPr indent="269875" algn="just">
              <a:spcAft>
                <a:spcPts val="0"/>
              </a:spcAft>
            </a:pPr>
            <a:r>
              <a:rPr lang="ru-RU" b="1" dirty="0" smtClean="0">
                <a:solidFill>
                  <a:srgbClr val="FF0000"/>
                </a:solidFill>
              </a:rPr>
              <a:t>«Учимся для жизни»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>«Ответственные решения должны приниматься не интуитивно, а на основе предварительных прикидок, математических расчётов» </a:t>
            </a:r>
            <a:br>
              <a:rPr lang="ru-RU" sz="2400" b="1" dirty="0" smtClean="0">
                <a:effectLst/>
                <a:latin typeface="Times New Roman"/>
                <a:ea typeface="Times New Roman"/>
              </a:rPr>
            </a:br>
            <a:r>
              <a:rPr lang="ru-RU" sz="2400" b="1" dirty="0" smtClean="0">
                <a:effectLst/>
                <a:latin typeface="Times New Roman"/>
                <a:ea typeface="Times New Roman"/>
              </a:rPr>
              <a:t>(Е.С. Вентцель, советский математик</a:t>
            </a:r>
            <a:r>
              <a:rPr lang="ru-RU" sz="2400" dirty="0" smtClean="0">
                <a:effectLst/>
                <a:latin typeface="Times New Roman"/>
                <a:ea typeface="Times New Roman"/>
              </a:rPr>
              <a:t>).</a:t>
            </a:r>
            <a:r>
              <a:rPr lang="ru-RU" dirty="0" smtClean="0">
                <a:effectLst/>
                <a:latin typeface="Times New Roman"/>
                <a:ea typeface="Times New Roman"/>
              </a:rPr>
              <a:t/>
            </a:r>
            <a:br>
              <a:rPr lang="ru-RU" dirty="0" smtClean="0">
                <a:effectLst/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Задачи, для формирования математической грамотности</a:t>
            </a:r>
          </a:p>
          <a:p>
            <a:r>
              <a:rPr lang="ru-RU" dirty="0" smtClean="0"/>
              <a:t>МБОУ «Тиличетская СШ»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58888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628800"/>
            <a:ext cx="7408333" cy="4497363"/>
          </a:xfrm>
        </p:spPr>
        <p:txBody>
          <a:bodyPr>
            <a:normAutofit/>
          </a:bodyPr>
          <a:lstStyle/>
          <a:p>
            <a:r>
              <a:rPr lang="ru-RU" sz="2800" i="1" u="sng" dirty="0" smtClean="0">
                <a:ea typeface="Times New Roman"/>
                <a:cs typeface="Calibri"/>
              </a:rPr>
              <a:t>Личностные:</a:t>
            </a:r>
          </a:p>
          <a:p>
            <a:pPr>
              <a:buFontTx/>
              <a:buChar char="-"/>
            </a:pPr>
            <a:r>
              <a:rPr lang="ru-RU" sz="2800" dirty="0" smtClean="0">
                <a:ea typeface="Times New Roman"/>
                <a:cs typeface="Calibri"/>
              </a:rPr>
              <a:t>обеспечение </a:t>
            </a:r>
            <a:r>
              <a:rPr lang="ru-RU" sz="2800" dirty="0">
                <a:ea typeface="Times New Roman"/>
                <a:cs typeface="Calibri"/>
              </a:rPr>
              <a:t>ориентации в социальных ролях и соответствующей им деятельности; </a:t>
            </a:r>
            <a:endParaRPr lang="ru-RU" sz="2800" dirty="0" smtClean="0">
              <a:ea typeface="Times New Roman"/>
              <a:cs typeface="Calibri"/>
            </a:endParaRPr>
          </a:p>
          <a:p>
            <a:pPr marL="0" indent="0">
              <a:buNone/>
            </a:pPr>
            <a:r>
              <a:rPr lang="ru-RU" sz="2800" dirty="0" smtClean="0">
                <a:ea typeface="Times New Roman"/>
                <a:cs typeface="Calibri"/>
              </a:rPr>
              <a:t>-объяснение </a:t>
            </a:r>
            <a:r>
              <a:rPr lang="ru-RU" sz="2800" dirty="0">
                <a:ea typeface="Times New Roman"/>
                <a:cs typeface="Calibri"/>
              </a:rPr>
              <a:t>гражданской позиции в конкретных ситуациях общественной жизни на основе математических знаний с позиции норм морали и общечеловеческих ценностей.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027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708920"/>
            <a:ext cx="7408333" cy="3450696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i="1" u="sng" dirty="0" smtClean="0">
                <a:latin typeface="Times New Roman"/>
                <a:ea typeface="Times New Roman"/>
                <a:cs typeface="Calibri"/>
              </a:rPr>
              <a:t>М</a:t>
            </a:r>
            <a:r>
              <a:rPr lang="ru-RU" sz="2800" i="1" u="sng" dirty="0" smtClean="0">
                <a:effectLst/>
                <a:latin typeface="Times New Roman"/>
                <a:ea typeface="Times New Roman"/>
                <a:cs typeface="Calibri"/>
              </a:rPr>
              <a:t>етапредметные: </a:t>
            </a:r>
          </a:p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  <a:cs typeface="Calibri"/>
              </a:rPr>
              <a:t>-находит и извлекает математическую информацию в различном контексте.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21028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b="1" dirty="0" smtClean="0">
                <a:effectLst/>
                <a:latin typeface="Times New Roman"/>
                <a:ea typeface="Times New Roman"/>
                <a:cs typeface="Calibri"/>
              </a:rPr>
              <a:t>«Стартовые задания»</a:t>
            </a:r>
            <a:r>
              <a:rPr lang="ru-RU" dirty="0" smtClean="0">
                <a:effectLst/>
                <a:latin typeface="Times New Roman"/>
                <a:ea typeface="Times New Roman"/>
                <a:cs typeface="Calibri"/>
              </a:rPr>
              <a:t> в которых представлено две ситуации, каждая из которых содержит нескольку вопросов, на которые и надо ответить, внимательно прочитав текст и рассмотрев таблицы и иллюстрации.</a:t>
            </a:r>
            <a:endParaRPr lang="ru-RU" sz="2800" dirty="0">
              <a:ea typeface="Times New Roman"/>
              <a:cs typeface="Calibri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Задания, направленные на развитие математической грамотности можно разделить на три группы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4005628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980728"/>
            <a:ext cx="7408333" cy="5145435"/>
          </a:xfrm>
        </p:spPr>
        <p:txBody>
          <a:bodyPr>
            <a:normAutofit/>
          </a:bodyPr>
          <a:lstStyle/>
          <a:p>
            <a:pPr lvl="0" indent="269875" algn="just">
              <a:lnSpc>
                <a:spcPct val="115000"/>
              </a:lnSpc>
              <a:buClr>
                <a:srgbClr val="31B6FD"/>
              </a:buClr>
            </a:pPr>
            <a:r>
              <a:rPr lang="ru-RU" b="1" dirty="0">
                <a:solidFill>
                  <a:srgbClr val="073E87"/>
                </a:solidFill>
                <a:latin typeface="Times New Roman"/>
                <a:ea typeface="Times New Roman"/>
                <a:cs typeface="Calibri"/>
              </a:rPr>
              <a:t>«Обучающие задания»</a:t>
            </a:r>
            <a:r>
              <a:rPr lang="ru-RU" dirty="0">
                <a:solidFill>
                  <a:srgbClr val="073E87"/>
                </a:solidFill>
                <a:latin typeface="Times New Roman"/>
                <a:ea typeface="Times New Roman"/>
                <a:cs typeface="Calibri"/>
              </a:rPr>
              <a:t> связаны с рассмотренными вами ситуациями и разделены на рубрики: «Знаете ли вы?», «Найдите ошибку», «Разные задачи». Выполняя эти задания, обучающиеся смогут понять, какие ошибки были допущены в стартовой работе, и почему это произошло. Возможно, они были недостаточно внимательны при чтении текста, упустили важную информацию, которая содержалась в рисунке или таблице. Или причина ошибки в том, что дети не освоили необходимое математическое действие, допустили вычислительную ошибку.</a:t>
            </a:r>
            <a:endParaRPr lang="ru-RU" sz="2800" dirty="0">
              <a:solidFill>
                <a:srgbClr val="073E87"/>
              </a:solidFill>
              <a:ea typeface="Times New Roman"/>
              <a:cs typeface="Calibri"/>
            </a:endParaRP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3957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dirty="0" smtClean="0">
                <a:effectLst/>
                <a:latin typeface="Times New Roman"/>
                <a:ea typeface="Times New Roman"/>
                <a:cs typeface="Calibri"/>
              </a:rPr>
              <a:t> </a:t>
            </a:r>
            <a:r>
              <a:rPr lang="ru-RU" b="1" dirty="0" smtClean="0">
                <a:effectLst/>
                <a:latin typeface="Times New Roman"/>
                <a:ea typeface="Times New Roman"/>
                <a:cs typeface="Calibri"/>
              </a:rPr>
              <a:t>«Итоговые задания» </a:t>
            </a:r>
            <a:r>
              <a:rPr lang="ru-RU" dirty="0" smtClean="0">
                <a:effectLst/>
                <a:latin typeface="Times New Roman"/>
                <a:ea typeface="Times New Roman"/>
                <a:cs typeface="Calibri"/>
              </a:rPr>
              <a:t>представлены различными ситуациями, которые могут встретиться в жизни. Для успешного выполнения задания нужно внимательно прочитать текст, рассмотреть иллюстрации, познакомиться с информацией справочного характера – пояснениями к термину, формуле и пр. Обращайте внимание на то, в какой форме требуется дать ответ: могут встретиться вопросы с выбором одного или нескольких ответов, задания с кратким и развёрнутым ответом, в которых нужно записать решение. Иногда нужно не просто дать ответ, но и объяснить его.</a:t>
            </a:r>
            <a:endParaRPr lang="ru-RU" sz="2800" dirty="0">
              <a:ea typeface="Times New Roman"/>
              <a:cs typeface="Calibri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8897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endParaRPr lang="ru-RU" sz="1400" b="0" i="0" u="none" strike="noStrike" baseline="0" dirty="0" smtClean="0">
              <a:solidFill>
                <a:srgbClr val="000000"/>
              </a:solidFill>
              <a:latin typeface="Times New Roman"/>
            </a:endParaRPr>
          </a:p>
          <a:p>
            <a:r>
              <a:rPr lang="ru-RU" b="0" i="0" u="none" strike="noStrike" baseline="0" dirty="0" smtClean="0">
                <a:latin typeface="Times New Roman"/>
              </a:rPr>
              <a:t>«</a:t>
            </a:r>
            <a:r>
              <a:rPr lang="ru-RU" b="1" i="0" u="none" strike="noStrike" baseline="0" dirty="0" smtClean="0">
                <a:latin typeface="Times New Roman"/>
              </a:rPr>
              <a:t>Функциональная математическая грамотность </a:t>
            </a:r>
            <a:r>
              <a:rPr lang="ru-RU" b="0" i="0" u="none" strike="noStrike" baseline="0" dirty="0" smtClean="0">
                <a:latin typeface="Times New Roman"/>
              </a:rPr>
              <a:t>включает в себя математические компетентности, которые можно формировать через специально разработанную систему задач: </a:t>
            </a:r>
          </a:p>
          <a:p>
            <a:r>
              <a:rPr lang="ru-RU" b="0" i="0" u="none" strike="noStrike" baseline="0" dirty="0" smtClean="0">
                <a:latin typeface="Times New Roman"/>
              </a:rPr>
              <a:t>1 группа – задачи, в которых требуется воспроизвести факты и методы, выполнить вычисления; </a:t>
            </a:r>
          </a:p>
          <a:p>
            <a:r>
              <a:rPr lang="ru-RU" b="0" i="0" u="none" strike="noStrike" baseline="0" dirty="0" smtClean="0">
                <a:latin typeface="Times New Roman"/>
              </a:rPr>
              <a:t>2 группа – задачи, в которых требуется установить связи и интегрировать материал из разных областей математики; </a:t>
            </a:r>
          </a:p>
          <a:p>
            <a:r>
              <a:rPr lang="ru-RU" b="0" i="0" u="none" strike="noStrike" baseline="0" dirty="0" smtClean="0">
                <a:latin typeface="Times New Roman"/>
              </a:rPr>
              <a:t>3 группа – задачи, в которых требуется выделить в жизненных ситуациях проблему, решаемую средствами математики, построить модель решения» </a:t>
            </a:r>
          </a:p>
          <a:p>
            <a:pPr marL="0" indent="0">
              <a:buNone/>
            </a:pPr>
            <a:r>
              <a:rPr lang="ru-RU" b="0" i="0" u="none" strike="noStrike" baseline="0" dirty="0" smtClean="0">
                <a:latin typeface="Times New Roman"/>
              </a:rPr>
              <a:t>К.А. Краснянская, Л.О. </a:t>
            </a:r>
            <a:r>
              <a:rPr lang="ru-RU" b="0" i="0" u="none" strike="noStrike" baseline="0" dirty="0" err="1" smtClean="0">
                <a:latin typeface="Times New Roman"/>
              </a:rPr>
              <a:t>Денищева</a:t>
            </a:r>
            <a:r>
              <a:rPr lang="ru-RU" b="0" i="0" u="none" strike="noStrike" baseline="0" dirty="0" smtClean="0">
                <a:latin typeface="Times New Roman"/>
              </a:rPr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80014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>
                <a:solidFill>
                  <a:srgbClr val="000000"/>
                </a:solidFill>
                <a:latin typeface="Times New Roman"/>
              </a:rPr>
              <a:t>Задание 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</a:rPr>
              <a:t> </a:t>
            </a:r>
            <a:r>
              <a:rPr lang="ru-RU" b="1" dirty="0">
                <a:solidFill>
                  <a:srgbClr val="000000"/>
                </a:solidFill>
                <a:latin typeface="Times New Roman"/>
              </a:rPr>
              <a:t>«Выкладывание плитки». </a:t>
            </a:r>
            <a:r>
              <a:rPr lang="ru-RU" dirty="0">
                <a:solidFill>
                  <a:srgbClr val="000000"/>
                </a:solidFill>
                <a:latin typeface="Times New Roman"/>
              </a:rPr>
              <a:t>Витя с дедушкой решили выложить плиткой небольшой участок земли перед крыльцом дома на дачном участке.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Размеры участка земли – 1 м х 1 м (100 см х 100 см). </a:t>
            </a:r>
          </a:p>
          <a:p>
            <a:pPr marL="0" indent="0">
              <a:buNone/>
            </a:pPr>
            <a:r>
              <a:rPr lang="ru-RU" dirty="0">
                <a:solidFill>
                  <a:srgbClr val="000000"/>
                </a:solidFill>
                <a:latin typeface="Times New Roman"/>
              </a:rPr>
              <a:t>Они решили купить плитку квадратной формы со стороной 20 см.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Примеры задач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49376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1800" b="1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1800" b="1" dirty="0" smtClean="0">
                <a:solidFill>
                  <a:srgbClr val="000000"/>
                </a:solidFill>
                <a:latin typeface="Times New Roman"/>
              </a:rPr>
              <a:t>Задание  «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</a:rPr>
              <a:t>Покупка </a:t>
            </a:r>
            <a:r>
              <a:rPr lang="ru-RU" sz="2400" b="1" dirty="0">
                <a:solidFill>
                  <a:srgbClr val="000000"/>
                </a:solidFill>
                <a:latin typeface="Times New Roman"/>
              </a:rPr>
              <a:t>телевизора». </a:t>
            </a:r>
            <a:r>
              <a:rPr lang="ru-RU" sz="2400" dirty="0">
                <a:solidFill>
                  <a:srgbClr val="000000"/>
                </a:solidFill>
                <a:latin typeface="Times New Roman"/>
              </a:rPr>
              <a:t>Телевизоры различаются не только моделями, но и длиной диагонали экрана. Традиционно диагональ экрана измеряют в дюймах: 1 дюйм ≈ 2,54 см.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ru-RU" sz="2400" dirty="0" smtClean="0">
                <a:solidFill>
                  <a:srgbClr val="000000"/>
                </a:solidFill>
                <a:latin typeface="Times New Roman"/>
              </a:rPr>
            </a:br>
            <a:r>
              <a:rPr lang="ru-RU" sz="2800" b="1" dirty="0">
                <a:solidFill>
                  <a:schemeClr val="tx1"/>
                </a:solidFill>
              </a:rPr>
              <a:t>Вопрос 1/2. </a:t>
            </a:r>
            <a:r>
              <a:rPr lang="ru-RU" sz="2800" dirty="0">
                <a:solidFill>
                  <a:schemeClr val="tx1"/>
                </a:solidFill>
              </a:rPr>
              <a:t>Семья Петровых решила купить телевизор и повесить его в гостиной в нише круглой формы. Диаметр ниши равен 1,6 м.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r>
              <a:rPr lang="ru-RU" sz="2800" b="1" dirty="0">
                <a:solidFill>
                  <a:schemeClr val="tx1"/>
                </a:solidFill>
              </a:rPr>
              <a:t>Вопрос 2/2. </a:t>
            </a:r>
            <a:r>
              <a:rPr lang="ru-RU" sz="2800" dirty="0">
                <a:solidFill>
                  <a:schemeClr val="tx1"/>
                </a:solidFill>
              </a:rPr>
              <a:t>Семья Ивановых решила купить телевизор и повесить его на кухне в нише шкафа. Размер ниши: ширина – 80 см, высота – 60 см. </a:t>
            </a:r>
            <a:r>
              <a:rPr lang="ru-RU" sz="2800" dirty="0" smtClean="0">
                <a:solidFill>
                  <a:schemeClr val="tx1"/>
                </a:solidFill>
              </a:rPr>
              <a:t/>
            </a:r>
            <a:br>
              <a:rPr lang="ru-RU" sz="2800" dirty="0" smtClean="0">
                <a:solidFill>
                  <a:schemeClr val="tx1"/>
                </a:solidFill>
              </a:rPr>
            </a:br>
            <a:endParaRPr lang="ru-RU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3693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В клетке сидят фазаны и кролики. Всего у них 30 голов и 70 ног. Определите число фазанов и число кроликов.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349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Autofit/>
          </a:bodyPr>
          <a:lstStyle/>
          <a:p>
            <a:pPr indent="269875" algn="just">
              <a:spcAft>
                <a:spcPts val="0"/>
              </a:spcAft>
            </a:pPr>
            <a:r>
              <a:rPr lang="ru-RU" sz="3200" dirty="0" smtClean="0">
                <a:effectLst/>
                <a:latin typeface="Times New Roman"/>
                <a:ea typeface="Times New Roman"/>
              </a:rPr>
              <a:t>В последние время в России проводятся многочисленные исследования качества образования, в том числе и математического.</a:t>
            </a:r>
          </a:p>
          <a:p>
            <a:r>
              <a:rPr lang="ru-RU" sz="3600" dirty="0" smtClean="0">
                <a:ea typeface="Times New Roman"/>
                <a:cs typeface="Calibri"/>
              </a:rPr>
              <a:t>Эти исследования подчёркивают </a:t>
            </a:r>
            <a:r>
              <a:rPr lang="ru-RU" sz="3600" dirty="0">
                <a:ea typeface="Times New Roman"/>
                <a:cs typeface="Calibri"/>
              </a:rPr>
              <a:t>значимость школьного курса математики: существует прямая зависимость между склонностью к точным наукам в школьные годы и карьерными успехами во взрослой жизни. 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290976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69875" algn="just"/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Задачи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которые мы решаем на уроках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редко встречаются в жизни. Учебные задания – это математические модели, которые отражают определённые закономерности, отношения, связывающие объекты окружающего мира.</a:t>
            </a:r>
          </a:p>
          <a:p>
            <a:pPr indent="269875" algn="just"/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Задания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для проверки математической грамотности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должны быть необычными: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них нужно использовать знания для поиска решения в ситуациях, которые имеют место в реальной жизни и могут ребятам встретиться уже сегодня или в ближайшем будущем. Это ситуации взаимодействия с друзьями, ситуации, связанные со здоровьем, финансами, проверкой достоверности информации и многие другие.</a:t>
            </a:r>
          </a:p>
          <a:p>
            <a:pPr indent="269875" algn="just"/>
            <a:r>
              <a:rPr lang="ru-RU" sz="2400" dirty="0" smtClean="0">
                <a:effectLst/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Задания, которые можно применять на уроках, направленные на оценку математической грамотности – способности формулировать, применять и интерпретировать математику в разнообразных контекстах.</a:t>
            </a:r>
          </a:p>
          <a:p>
            <a:pPr indent="269875" algn="just">
              <a:spcAft>
                <a:spcPts val="0"/>
              </a:spcAft>
            </a:pPr>
            <a:endParaRPr lang="ru-RU" sz="20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536322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indent="269875" algn="just">
              <a:lnSpc>
                <a:spcPct val="115000"/>
              </a:lnSpc>
              <a:spcAft>
                <a:spcPts val="0"/>
              </a:spcAft>
            </a:pPr>
            <a:r>
              <a:rPr lang="ru-RU" sz="2600" dirty="0" smtClean="0">
                <a:effectLst/>
                <a:latin typeface="Times New Roman"/>
                <a:ea typeface="Times New Roman"/>
                <a:cs typeface="Calibri"/>
              </a:rPr>
              <a:t>Чтобы понять, как применять математические знания, детям надо будет внимательно читать текст, разбирать рисунки, схемы, таблицы, извлекать из них информацию и анализировать её. Для этого необходимо рассуждать, строить гипотезы, делать выводы и умозаключения, распознавать неверные утверждения, находить ошибку в решении, подвергать сомнению высказанное суждение, достоверность информации.</a:t>
            </a:r>
            <a:endParaRPr lang="ru-RU" sz="3000" dirty="0">
              <a:ea typeface="Times New Roman"/>
              <a:cs typeface="Calibri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86380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z="2800" dirty="0"/>
              <a:t>Решение </a:t>
            </a:r>
            <a:r>
              <a:rPr lang="ru-RU" sz="2800" dirty="0" err="1"/>
              <a:t>практико</a:t>
            </a:r>
            <a:r>
              <a:rPr lang="ru-RU" sz="2800" dirty="0"/>
              <a:t>–ориентированных задач </a:t>
            </a:r>
            <a:r>
              <a:rPr lang="ru-RU" sz="2800" dirty="0" smtClean="0"/>
              <a:t>на уроках математики будет </a:t>
            </a:r>
            <a:r>
              <a:rPr lang="ru-RU" sz="2800" dirty="0"/>
              <a:t>способствовать развитию математической грамотности учащихся, поможет в определении будущей профессии.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03931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836712"/>
            <a:ext cx="7408333" cy="5289451"/>
          </a:xfrm>
        </p:spPr>
        <p:txBody>
          <a:bodyPr>
            <a:normAutofit/>
          </a:bodyPr>
          <a:lstStyle/>
          <a:p>
            <a:pPr indent="269875" algn="just">
              <a:spcAft>
                <a:spcPts val="0"/>
              </a:spcAft>
              <a:tabLst>
                <a:tab pos="228600" algn="l"/>
              </a:tabLst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Основной целью формирования математической грамотности обучающихся это решение </a:t>
            </a:r>
            <a:r>
              <a:rPr lang="ru-RU" sz="2800" dirty="0" err="1" smtClean="0">
                <a:effectLst/>
                <a:latin typeface="Times New Roman"/>
                <a:ea typeface="Times New Roman"/>
              </a:rPr>
              <a:t>компетентностно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ориентированных задач, как индикатора качества и эффективности образования, в том числе в интеграции с другими предметами, развитие интеллектуального уровня учащихся на основе общечеловеческих ценностей и лучших традиций национальной культуры.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16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800" i="1" u="sng" dirty="0" smtClean="0">
                <a:ea typeface="Times New Roman"/>
                <a:cs typeface="Calibri"/>
              </a:rPr>
              <a:t>Познавательные: </a:t>
            </a:r>
          </a:p>
          <a:p>
            <a:pPr marL="0" indent="0">
              <a:buNone/>
            </a:pPr>
            <a:r>
              <a:rPr lang="ru-RU" sz="2800" dirty="0">
                <a:ea typeface="Times New Roman"/>
                <a:cs typeface="Calibri"/>
              </a:rPr>
              <a:t>-</a:t>
            </a:r>
            <a:r>
              <a:rPr lang="ru-RU" sz="2800" dirty="0" smtClean="0">
                <a:ea typeface="Times New Roman"/>
                <a:cs typeface="Calibri"/>
              </a:rPr>
              <a:t>способность </a:t>
            </a:r>
            <a:r>
              <a:rPr lang="ru-RU" sz="2800" dirty="0">
                <a:ea typeface="Times New Roman"/>
                <a:cs typeface="Calibri"/>
              </a:rPr>
              <a:t>постановки реальных проблем и их решение средствами математики; </a:t>
            </a:r>
            <a:endParaRPr lang="ru-RU" sz="2800" dirty="0" smtClean="0">
              <a:ea typeface="Times New Roman"/>
              <a:cs typeface="Calibri"/>
            </a:endParaRPr>
          </a:p>
          <a:p>
            <a:pPr marL="0" indent="0">
              <a:buNone/>
            </a:pPr>
            <a:r>
              <a:rPr lang="ru-RU" sz="2800" dirty="0" smtClean="0">
                <a:ea typeface="Times New Roman"/>
                <a:cs typeface="Calibri"/>
              </a:rPr>
              <a:t>-умение </a:t>
            </a:r>
            <a:r>
              <a:rPr lang="ru-RU" sz="2800" dirty="0">
                <a:ea typeface="Times New Roman"/>
                <a:cs typeface="Calibri"/>
              </a:rPr>
              <a:t>определять и находить требуемую </a:t>
            </a:r>
            <a:r>
              <a:rPr lang="ru-RU" sz="2800" dirty="0" smtClean="0">
                <a:ea typeface="Times New Roman"/>
                <a:cs typeface="Calibri"/>
              </a:rPr>
              <a:t>информацию.</a:t>
            </a:r>
            <a:endParaRPr lang="ru-RU" sz="28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872208"/>
          </a:xfrm>
        </p:spPr>
        <p:txBody>
          <a:bodyPr>
            <a:noAutofit/>
          </a:bodyPr>
          <a:lstStyle/>
          <a:p>
            <a:pPr indent="269875">
              <a:spcAft>
                <a:spcPts val="0"/>
              </a:spcAft>
            </a:pPr>
            <a:r>
              <a:rPr lang="ru-RU" sz="24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Широкий социально-экономический контекст заданий создаёт базу для формирования УУД</a:t>
            </a:r>
            <a:r>
              <a:rPr lang="ru-RU" sz="4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  <a:t>:</a:t>
            </a:r>
            <a:br>
              <a:rPr lang="ru-RU" sz="4800" b="1" dirty="0" smtClean="0">
                <a:solidFill>
                  <a:srgbClr val="FF0000"/>
                </a:solidFill>
                <a:effectLst/>
                <a:latin typeface="Times New Roman"/>
                <a:ea typeface="Times New Roman"/>
              </a:rPr>
            </a:br>
            <a:endParaRPr lang="ru-RU" sz="4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73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72067" y="1772816"/>
            <a:ext cx="7408333" cy="4353347"/>
          </a:xfrm>
        </p:spPr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i="1" u="sng" dirty="0" smtClean="0">
                <a:latin typeface="Times New Roman"/>
                <a:ea typeface="Times New Roman"/>
              </a:rPr>
              <a:t>К</a:t>
            </a:r>
            <a:r>
              <a:rPr lang="ru-RU" sz="2800" i="1" u="sng" dirty="0" smtClean="0">
                <a:effectLst/>
                <a:latin typeface="Times New Roman"/>
                <a:ea typeface="Times New Roman"/>
              </a:rPr>
              <a:t>оммуникативные: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</a:rPr>
              <a:t>-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умение слушать и вступать в диалог;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800" dirty="0" smtClean="0">
                <a:effectLst/>
                <a:latin typeface="Times New Roman"/>
                <a:ea typeface="Times New Roman"/>
              </a:rPr>
              <a:t>-участвовать в коллективном обсуждении проблем; 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800" dirty="0" smtClean="0">
                <a:latin typeface="Times New Roman"/>
                <a:ea typeface="Times New Roman"/>
              </a:rPr>
              <a:t>- 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интегрироваться в группу сверстников и строить продуктивное взаимодействие и сотрудничество со сверстниками и взрослыми.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4246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0" algn="just">
              <a:spcAft>
                <a:spcPts val="0"/>
              </a:spcAft>
              <a:buNone/>
            </a:pPr>
            <a:r>
              <a:rPr lang="ru-RU" sz="2800" i="1" u="sng" dirty="0" smtClean="0">
                <a:latin typeface="Times New Roman"/>
                <a:ea typeface="Times New Roman"/>
              </a:rPr>
              <a:t>Р</a:t>
            </a:r>
            <a:r>
              <a:rPr lang="ru-RU" sz="2800" i="1" u="sng" dirty="0" smtClean="0">
                <a:effectLst/>
                <a:latin typeface="Times New Roman"/>
                <a:ea typeface="Times New Roman"/>
              </a:rPr>
              <a:t>егулятивные: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ru-RU" sz="2800" dirty="0">
                <a:latin typeface="Times New Roman"/>
                <a:ea typeface="Times New Roman"/>
              </a:rPr>
              <a:t>-</a:t>
            </a:r>
            <a:r>
              <a:rPr lang="ru-RU" sz="2800" dirty="0" smtClean="0">
                <a:effectLst/>
                <a:latin typeface="Times New Roman"/>
                <a:ea typeface="Times New Roman"/>
              </a:rPr>
              <a:t> овладение навыками планирования, прогнозирования, контроля и оценки.</a:t>
            </a: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1672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272</TotalTime>
  <Words>792</Words>
  <Application>Microsoft Office PowerPoint</Application>
  <PresentationFormat>Экран (4:3)</PresentationFormat>
  <Paragraphs>42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Волна</vt:lpstr>
      <vt:lpstr>«Учимся для жизни» «Ответственные решения должны приниматься не интуитивно, а на основе предварительных прикидок, математических расчётов»  (Е.С. Вентцель, советский математик).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Широкий социально-экономический контекст заданий создаёт базу для формирования УУД: </vt:lpstr>
      <vt:lpstr>Презентация PowerPoint</vt:lpstr>
      <vt:lpstr>Презентация PowerPoint</vt:lpstr>
      <vt:lpstr>Презентация PowerPoint</vt:lpstr>
      <vt:lpstr>Презентация PowerPoint</vt:lpstr>
      <vt:lpstr>Задания, направленные на развитие математической грамотности можно разделить на три группы</vt:lpstr>
      <vt:lpstr>Презентация PowerPoint</vt:lpstr>
      <vt:lpstr>Презентация PowerPoint</vt:lpstr>
      <vt:lpstr>Презентация PowerPoint</vt:lpstr>
      <vt:lpstr>Примеры задач</vt:lpstr>
      <vt:lpstr>                     Задание  «Покупка телевизора». Телевизоры различаются не только моделями, но и длиной диагонали экрана. Традиционно диагональ экрана измеряют в дюймах: 1 дюйм ≈ 2,54 см.  Вопрос 1/2. Семья Петровых решила купить телевизор и повесить его в гостиной в нише круглой формы. Диаметр ниши равен 1,6 м.  Вопрос 2/2. Семья Ивановых решила купить телевизор и повесить его на кухне в нише шкафа. Размер ниши: ширина – 80 см, высота – 60 см.  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«Учимся для жизни» «Ответственные решения должны приниматься не интуитивно, а на основе предварительных прикидок, математических расчётов»  (Е.С. Вентцель, советский математик).</dc:title>
  <dc:creator>user</dc:creator>
  <cp:lastModifiedBy>user</cp:lastModifiedBy>
  <cp:revision>10</cp:revision>
  <dcterms:created xsi:type="dcterms:W3CDTF">2020-11-19T03:55:04Z</dcterms:created>
  <dcterms:modified xsi:type="dcterms:W3CDTF">2020-11-19T08:27:22Z</dcterms:modified>
</cp:coreProperties>
</file>