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F602B74-A825-4B72-A986-7DA582F170E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2EC154-B4FD-425B-B6DA-FFDA4CA5E74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92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B74-A825-4B72-A986-7DA582F170E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C154-B4FD-425B-B6DA-FFDA4CA5E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20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B74-A825-4B72-A986-7DA582F170E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C154-B4FD-425B-B6DA-FFDA4CA5E74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29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B74-A825-4B72-A986-7DA582F170E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C154-B4FD-425B-B6DA-FFDA4CA5E74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520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B74-A825-4B72-A986-7DA582F170E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C154-B4FD-425B-B6DA-FFDA4CA5E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4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B74-A825-4B72-A986-7DA582F170E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C154-B4FD-425B-B6DA-FFDA4CA5E74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78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B74-A825-4B72-A986-7DA582F170E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C154-B4FD-425B-B6DA-FFDA4CA5E74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58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B74-A825-4B72-A986-7DA582F170E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C154-B4FD-425B-B6DA-FFDA4CA5E74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557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B74-A825-4B72-A986-7DA582F170E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C154-B4FD-425B-B6DA-FFDA4CA5E74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99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B74-A825-4B72-A986-7DA582F170E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C154-B4FD-425B-B6DA-FFDA4CA5E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1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B74-A825-4B72-A986-7DA582F170E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C154-B4FD-425B-B6DA-FFDA4CA5E74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19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B74-A825-4B72-A986-7DA582F170E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C154-B4FD-425B-B6DA-FFDA4CA5E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81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B74-A825-4B72-A986-7DA582F170E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C154-B4FD-425B-B6DA-FFDA4CA5E74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24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B74-A825-4B72-A986-7DA582F170E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C154-B4FD-425B-B6DA-FFDA4CA5E74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4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B74-A825-4B72-A986-7DA582F170E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C154-B4FD-425B-B6DA-FFDA4CA5E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0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B74-A825-4B72-A986-7DA582F170E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C154-B4FD-425B-B6DA-FFDA4CA5E74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98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2B74-A825-4B72-A986-7DA582F170E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C154-B4FD-425B-B6DA-FFDA4CA5E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82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602B74-A825-4B72-A986-7DA582F170E8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2EC154-B4FD-425B-B6DA-FFDA4CA5E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0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Функциональная грамотность.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Формирование креативного мышления.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23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Синквейн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1.Существительное</a:t>
            </a:r>
          </a:p>
          <a:p>
            <a:r>
              <a:rPr lang="ru-RU" dirty="0" smtClean="0"/>
              <a:t>2.Два прилагательных</a:t>
            </a:r>
          </a:p>
          <a:p>
            <a:r>
              <a:rPr lang="ru-RU" dirty="0" smtClean="0"/>
              <a:t>3.Три глагола</a:t>
            </a:r>
          </a:p>
          <a:p>
            <a:r>
              <a:rPr lang="ru-RU" dirty="0" smtClean="0"/>
              <a:t>4.Фраза-отношение к №1</a:t>
            </a:r>
          </a:p>
          <a:p>
            <a:r>
              <a:rPr lang="ru-RU" dirty="0" smtClean="0"/>
              <a:t>5.существительное- синоним 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409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68740" y="982639"/>
            <a:ext cx="10795378" cy="4892699"/>
          </a:xfrm>
        </p:spPr>
        <p:txBody>
          <a:bodyPr>
            <a:normAutofit/>
          </a:bodyPr>
          <a:lstStyle/>
          <a:p>
            <a:r>
              <a:rPr lang="ru-RU" sz="2800" dirty="0"/>
              <a:t>Вася захотел купить планшет, т.к. выполняя задания учителя ему часто надо было обращаться к сайтам в интернете. Цена планшета была в магазине 10.000 рублей. Вася задумался, как эффективно решить эту проблему, т.к. у него в копилке была только 1.000 рублей.  Брат Васи предложил оставшиеся 9.000 руб. взять в кредит в банке. Чтобы погасить кредит надо было ежемесячно выплачивать по 1.000 рублей в месяц 10 месяцев. Сколько в итоге Вася заплатит за планшет? На сколько процентов больше по сравнению с его изначальной ценой заплатит Вася, если последует совету брата. </a:t>
            </a:r>
            <a:r>
              <a:rPr lang="ru-RU" sz="2800" b="1" dirty="0">
                <a:solidFill>
                  <a:schemeClr val="tx1"/>
                </a:solidFill>
              </a:rPr>
              <a:t>Предложите Васе решить эту проблему более рационально для семейного бюджета.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8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Методы обучения -</a:t>
            </a:r>
            <a:r>
              <a:rPr lang="ru-RU" dirty="0"/>
              <a:t> это способы совместной деятельности педагога и учащихся, направленные на достижение ими образовательных целей. </a:t>
            </a:r>
            <a:endParaRPr lang="ru-RU" dirty="0" smtClean="0"/>
          </a:p>
          <a:p>
            <a:r>
              <a:rPr lang="ru-RU" b="1" dirty="0" smtClean="0"/>
              <a:t>Прием </a:t>
            </a:r>
            <a:r>
              <a:rPr lang="ru-RU" b="1" dirty="0"/>
              <a:t>обучения </a:t>
            </a:r>
            <a:r>
              <a:rPr lang="ru-RU" dirty="0"/>
              <a:t>- это составная часть или отдельная сторона метода обучения. Каждый метод обучения складывается из отдельных элементов (частей, приемов). </a:t>
            </a:r>
            <a:endParaRPr lang="ru-RU" dirty="0" smtClean="0"/>
          </a:p>
          <a:p>
            <a:r>
              <a:rPr lang="ru-RU" b="1" dirty="0" smtClean="0"/>
              <a:t>Правило </a:t>
            </a:r>
            <a:r>
              <a:rPr lang="ru-RU" b="1" dirty="0"/>
              <a:t>обучения - </a:t>
            </a:r>
            <a:r>
              <a:rPr lang="ru-RU" dirty="0"/>
              <a:t>это нормативное предписание или указание на то, как следует оптимальным образом действовать, чтобы осуществить соответствующий методу прием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83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Креативное </a:t>
            </a:r>
            <a:r>
              <a:rPr lang="ru-RU" dirty="0" smtClean="0"/>
              <a:t>мышление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Способность продуктивно участвовать в процессе выработки, оценки и совершенствования идей, направленных на получение: • инновационных (новых, новаторских, оригинальных, нестандартных, непривычных) и эффективных (действенных, результативных, экономичных, оптимальных ) решений, и/или </a:t>
            </a:r>
            <a:endParaRPr lang="ru-RU" dirty="0" smtClean="0"/>
          </a:p>
          <a:p>
            <a:r>
              <a:rPr lang="ru-RU" dirty="0" smtClean="0"/>
              <a:t>нового </a:t>
            </a:r>
            <a:r>
              <a:rPr lang="ru-RU" dirty="0"/>
              <a:t>знания, и/или </a:t>
            </a:r>
            <a:endParaRPr lang="ru-RU" dirty="0" smtClean="0"/>
          </a:p>
          <a:p>
            <a:r>
              <a:rPr lang="ru-RU" smtClean="0"/>
              <a:t>эффектного </a:t>
            </a:r>
            <a:r>
              <a:rPr lang="ru-RU" dirty="0"/>
              <a:t>(впечатляющего, вдохновляющего, необыкновенного, удивительного и т.п.) выражения воображения </a:t>
            </a:r>
          </a:p>
        </p:txBody>
      </p:sp>
    </p:spTree>
    <p:extLst>
      <p:ext uri="{BB962C8B-B14F-4D97-AF65-F5344CB8AC3E}">
        <p14:creationId xmlns:p14="http://schemas.microsoft.com/office/powerpoint/2010/main" val="396599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Приемы, формирующие креативное мышление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Мозговой </a:t>
            </a:r>
            <a:r>
              <a:rPr lang="ru-RU" dirty="0" smtClean="0"/>
              <a:t>штурм</a:t>
            </a:r>
          </a:p>
          <a:p>
            <a:r>
              <a:rPr lang="ru-RU" dirty="0" smtClean="0"/>
              <a:t>Сюжет </a:t>
            </a:r>
            <a:r>
              <a:rPr lang="ru-RU" dirty="0"/>
              <a:t>для спектакля</a:t>
            </a:r>
          </a:p>
          <a:p>
            <a:r>
              <a:rPr lang="ru-RU" dirty="0" smtClean="0"/>
              <a:t>Принцип ассоциаций</a:t>
            </a:r>
          </a:p>
          <a:p>
            <a:r>
              <a:rPr lang="ru-RU" dirty="0" err="1"/>
              <a:t>Синквейн</a:t>
            </a:r>
            <a:endParaRPr lang="ru-RU" dirty="0"/>
          </a:p>
          <a:p>
            <a:r>
              <a:rPr lang="ru-RU" dirty="0" smtClean="0"/>
              <a:t>Письмо </a:t>
            </a:r>
            <a:r>
              <a:rPr lang="ru-RU" dirty="0"/>
              <a:t>в </a:t>
            </a:r>
            <a:r>
              <a:rPr lang="ru-RU" dirty="0" smtClean="0"/>
              <a:t>прошлое</a:t>
            </a:r>
          </a:p>
          <a:p>
            <a:r>
              <a:rPr lang="ru-RU" dirty="0" smtClean="0"/>
              <a:t>Кейс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онолог </a:t>
            </a:r>
            <a:r>
              <a:rPr lang="ru-RU" dirty="0"/>
              <a:t>от </a:t>
            </a:r>
            <a:r>
              <a:rPr lang="ru-RU" dirty="0" smtClean="0"/>
              <a:t>лица исторического персонажа</a:t>
            </a:r>
          </a:p>
          <a:p>
            <a:r>
              <a:rPr lang="ru-RU" dirty="0" smtClean="0"/>
              <a:t>Добавь слово</a:t>
            </a:r>
          </a:p>
          <a:p>
            <a:r>
              <a:rPr lang="ru-RU" dirty="0" smtClean="0"/>
              <a:t> Хочу помочь!</a:t>
            </a:r>
          </a:p>
          <a:p>
            <a:r>
              <a:rPr lang="ru-RU" dirty="0" smtClean="0"/>
              <a:t>Рассказ по  ключевым словам</a:t>
            </a:r>
            <a:endParaRPr lang="ru-RU" dirty="0" smtClean="0"/>
          </a:p>
          <a:p>
            <a:r>
              <a:rPr lang="ru-RU" dirty="0" smtClean="0"/>
              <a:t>Восстановление высказывания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29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Лукошко     терминов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1940" y="2214779"/>
            <a:ext cx="4353636" cy="376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52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8686800" cy="304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 чем говорит данная карикатура?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335" y="1072751"/>
            <a:ext cx="7997588" cy="513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13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Двухрядный круг для рубрик «Историки спорят»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static4.depositphotos.com/1007989/275/v/450/depositphotos_2755135-stock-illustration-children-in-circle.jpg"/>
          <p:cNvSpPr>
            <a:spLocks noChangeAspect="1" noChangeArrowheads="1"/>
          </p:cNvSpPr>
          <p:nvPr/>
        </p:nvSpPr>
        <p:spPr bwMode="auto">
          <a:xfrm>
            <a:off x="1679574" y="-144462"/>
            <a:ext cx="304800" cy="304801"/>
          </a:xfrm>
          <a:prstGeom prst="rect">
            <a:avLst/>
          </a:prstGeom>
          <a:noFill/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endParaRPr lang="ru-RU" sz="1688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143000"/>
            <a:ext cx="2292351" cy="2200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2667000" y="1589314"/>
            <a:ext cx="5562600" cy="4648200"/>
          </a:xfrm>
          <a:prstGeom prst="ellipse">
            <a:avLst/>
          </a:prstGeom>
          <a:ln w="762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ru-RU" sz="1688" b="1" dirty="0"/>
          </a:p>
        </p:txBody>
      </p:sp>
      <p:sp>
        <p:nvSpPr>
          <p:cNvPr id="8" name="Овал 7"/>
          <p:cNvSpPr/>
          <p:nvPr/>
        </p:nvSpPr>
        <p:spPr>
          <a:xfrm>
            <a:off x="3935185" y="2416629"/>
            <a:ext cx="3886200" cy="3429000"/>
          </a:xfrm>
          <a:prstGeom prst="ellipse">
            <a:avLst/>
          </a:prstGeom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88" b="1" dirty="0"/>
              <a:t>Положительные стороны реформ Избранной Рады</a:t>
            </a:r>
            <a:endParaRPr lang="ru-RU" sz="1688" b="1" dirty="0"/>
          </a:p>
        </p:txBody>
      </p:sp>
      <p:sp>
        <p:nvSpPr>
          <p:cNvPr id="9" name="Прямоугольник 8"/>
          <p:cNvSpPr/>
          <p:nvPr/>
        </p:nvSpPr>
        <p:spPr>
          <a:xfrm rot="17068253">
            <a:off x="2073127" y="3383638"/>
            <a:ext cx="3160757" cy="61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88" b="1" dirty="0"/>
              <a:t>Отрицательные  стороны реформ Избранной Рады </a:t>
            </a:r>
            <a:endParaRPr lang="ru-RU" sz="1688" dirty="0"/>
          </a:p>
        </p:txBody>
      </p:sp>
    </p:spTree>
    <p:extLst>
      <p:ext uri="{BB962C8B-B14F-4D97-AF65-F5344CB8AC3E}">
        <p14:creationId xmlns:p14="http://schemas.microsoft.com/office/powerpoint/2010/main" val="1282749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Три предложения</a:t>
            </a:r>
          </a:p>
        </p:txBody>
      </p:sp>
      <p:pic>
        <p:nvPicPr>
          <p:cNvPr id="2048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4038600" cy="3218259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21508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514318" indent="-514318">
              <a:buFont typeface="Calibri" pitchFamily="34" charset="0"/>
              <a:buAutoNum type="arabicPeriod"/>
            </a:pPr>
            <a:r>
              <a:rPr lang="ru-RU" dirty="0" smtClean="0"/>
              <a:t>______________________________________________________</a:t>
            </a:r>
          </a:p>
          <a:p>
            <a:pPr marL="514318" indent="-514318">
              <a:buFont typeface="Calibri" pitchFamily="34" charset="0"/>
              <a:buAutoNum type="arabicPeriod"/>
            </a:pPr>
            <a:r>
              <a:rPr lang="ru-RU" dirty="0" smtClean="0"/>
              <a:t>______________________________________________________</a:t>
            </a:r>
          </a:p>
          <a:p>
            <a:pPr marL="514318" indent="-514318">
              <a:buFont typeface="Calibri" pitchFamily="34" charset="0"/>
              <a:buAutoNum type="arabicPeriod"/>
            </a:pPr>
            <a:r>
              <a:rPr lang="ru-RU" dirty="0" smtClean="0"/>
              <a:t>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3174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Прием </a:t>
            </a:r>
            <a:r>
              <a:rPr lang="ru-RU" dirty="0" smtClean="0"/>
              <a:t>«</a:t>
            </a:r>
            <a:r>
              <a:rPr lang="ru-RU" dirty="0" err="1" smtClean="0"/>
              <a:t>буримэ</a:t>
            </a:r>
            <a:r>
              <a:rPr lang="ru-RU" dirty="0"/>
              <a:t>»: из словосочетаний составляем рассказ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Россия</a:t>
            </a:r>
            <a:r>
              <a:rPr lang="ru-RU" sz="3600" dirty="0"/>
              <a:t>, федерация, глава государства, три ветви власти, права человека, прокуратура и суды, государство создано для.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17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360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Натуральные материалы</vt:lpstr>
      <vt:lpstr>Функциональная грамотность.</vt:lpstr>
      <vt:lpstr>Основные понятия</vt:lpstr>
      <vt:lpstr>Креативное мышление </vt:lpstr>
      <vt:lpstr>Приемы, формирующие креативное мышление</vt:lpstr>
      <vt:lpstr>Лукошко     терминов</vt:lpstr>
      <vt:lpstr>О чем говорит данная карикатура?</vt:lpstr>
      <vt:lpstr>Двухрядный круг для рубрик «Историки спорят»</vt:lpstr>
      <vt:lpstr>Три предложения</vt:lpstr>
      <vt:lpstr>Прием «буримэ»: из словосочетаний составляем рассказ</vt:lpstr>
      <vt:lpstr>Синквейн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грамотность.</dc:title>
  <dc:creator>UZER</dc:creator>
  <cp:lastModifiedBy>UZER</cp:lastModifiedBy>
  <cp:revision>5</cp:revision>
  <dcterms:created xsi:type="dcterms:W3CDTF">2020-09-29T12:44:09Z</dcterms:created>
  <dcterms:modified xsi:type="dcterms:W3CDTF">2020-09-30T13:18:39Z</dcterms:modified>
</cp:coreProperties>
</file>