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2" r:id="rId4"/>
    <p:sldId id="284" r:id="rId5"/>
    <p:sldId id="264" r:id="rId6"/>
    <p:sldId id="266" r:id="rId7"/>
    <p:sldId id="267" r:id="rId8"/>
    <p:sldId id="268" r:id="rId9"/>
    <p:sldId id="273" r:id="rId10"/>
    <p:sldId id="286" r:id="rId11"/>
    <p:sldId id="287" r:id="rId12"/>
    <p:sldId id="285" r:id="rId13"/>
    <p:sldId id="288" r:id="rId14"/>
    <p:sldId id="289" r:id="rId15"/>
    <p:sldId id="290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71" d="100"/>
          <a:sy n="7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32AC-A1CB-46CA-985B-19A775D578C8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5260-98BE-4BED-B7D9-A51FB9B47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5260-98BE-4BED-B7D9-A51FB9B474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0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76672"/>
            <a:ext cx="6838528" cy="30243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как основной  способ формирования  читательской  грамотности  обучающихся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445224"/>
            <a:ext cx="5544616" cy="100811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hmer UI" panose="020B0502040204020203" pitchFamily="34" charset="0"/>
              </a:rPr>
              <a:t>Горбачёва Елена Александровна                МБОУ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hmer UI" panose="020B0502040204020203" pitchFamily="34" charset="0"/>
              </a:rPr>
              <a:t>Решотинская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hmer UI" panose="020B0502040204020203" pitchFamily="34" charset="0"/>
              </a:rPr>
              <a:t> средняя школа № 1 имени Героя Советского Союза В.П.Лаптева»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hmer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3096344" cy="22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6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188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Окружающий мир «Наши ближайшие соседи»</a:t>
            </a:r>
          </a:p>
          <a:p>
            <a:pPr algn="ctr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3" y="1571611"/>
          <a:ext cx="7572429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1"/>
                <a:gridCol w="2190765"/>
                <a:gridCol w="2524143"/>
              </a:tblGrid>
              <a:tr h="434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Линия сравнения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Япония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97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Местонахождения страны на карте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434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 к морю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434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434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Достопримечательности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6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188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Литературное чтение «Сказки»</a:t>
            </a:r>
          </a:p>
          <a:p>
            <a:pPr algn="ctr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1142983"/>
          <a:ext cx="7643866" cy="369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919"/>
                <a:gridCol w="2379694"/>
                <a:gridCol w="2740253"/>
              </a:tblGrid>
              <a:tr h="37766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Линия сравнения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«Морозко»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«Мороз Иванович»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0903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</a:t>
                      </a:r>
                      <a:r>
                        <a:rPr lang="ru-RU" baseline="0" dirty="0" smtClean="0"/>
                        <a:t> героини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866506"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Падчерицу отправляют в лес, чтобы погубить её.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Рукодельницу отправляют на поиски упавшего ведра.</a:t>
                      </a:r>
                      <a:endParaRPr lang="ru-RU" dirty="0"/>
                    </a:p>
                  </a:txBody>
                  <a:tcPr/>
                </a:tc>
              </a:tr>
              <a:tr h="1646362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ведут себя героини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доме Мороза Ивановича Рукодельница проявляет трудолюбие, доброту и любознательность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6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несплошным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текстом</a:t>
            </a:r>
            <a:b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«Цена, количество, стоимость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115328" cy="48577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Желаем вам приятного просмотра!      Заказ №324</a:t>
            </a:r>
          </a:p>
          <a:p>
            <a:pPr algn="ctr">
              <a:buNone/>
            </a:pPr>
            <a:r>
              <a:rPr lang="ru-RU" sz="4000" b="1" u="sng" dirty="0" smtClean="0"/>
              <a:t>Цирк </a:t>
            </a:r>
            <a:r>
              <a:rPr lang="ru-RU" sz="4000" dirty="0" smtClean="0"/>
              <a:t>                    тираж 2000, 04.2017</a:t>
            </a:r>
          </a:p>
          <a:p>
            <a:pPr>
              <a:buNone/>
            </a:pPr>
            <a:r>
              <a:rPr lang="ru-RU" sz="4000" dirty="0" smtClean="0"/>
              <a:t>г. Красноярск, пр. Красноярский рабочий, д.143А, ост. «Цирк»</a:t>
            </a:r>
          </a:p>
          <a:p>
            <a:pPr>
              <a:buNone/>
            </a:pPr>
            <a:r>
              <a:rPr lang="ru-RU" sz="4000" dirty="0" smtClean="0"/>
              <a:t>Правая сторона, сектор </a:t>
            </a:r>
            <a:r>
              <a:rPr lang="en-US" sz="4000" dirty="0" smtClean="0"/>
              <a:t>II</a:t>
            </a:r>
            <a:r>
              <a:rPr lang="ru-RU" sz="4000" dirty="0" smtClean="0"/>
              <a:t>, ряд 4, место 67</a:t>
            </a:r>
          </a:p>
          <a:p>
            <a:pPr>
              <a:buNone/>
            </a:pPr>
            <a:r>
              <a:rPr lang="ru-RU" sz="4000" dirty="0" smtClean="0"/>
              <a:t>Дата  представления: 20 мая 2020 г.</a:t>
            </a:r>
          </a:p>
          <a:p>
            <a:pPr>
              <a:buNone/>
            </a:pPr>
            <a:r>
              <a:rPr lang="ru-RU" sz="4000" dirty="0" smtClean="0"/>
              <a:t>Начало представления : 17.00</a:t>
            </a:r>
          </a:p>
          <a:p>
            <a:pPr>
              <a:buNone/>
            </a:pPr>
            <a:r>
              <a:rPr lang="ru-RU" sz="4000" dirty="0" smtClean="0"/>
              <a:t>Цена: 400 рублей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u="sng" dirty="0" smtClean="0"/>
              <a:t>Формулировка задания: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Сколько  необходимо заплатить нашему классу для посещения представления, если кроме всех учеников пойдёт  два сопровождающих? Хватит ли 1000 рублей на поход в цирк твоей семье?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Желаем вам приятного просмотра!  Заказ№324</a:t>
            </a:r>
          </a:p>
          <a:p>
            <a:pPr algn="ctr">
              <a:buNone/>
            </a:pPr>
            <a:r>
              <a:rPr lang="ru-RU" sz="4000" b="1" u="sng" dirty="0" smtClean="0"/>
              <a:t>Цирк </a:t>
            </a:r>
            <a:r>
              <a:rPr lang="ru-RU" sz="4000" dirty="0" smtClean="0"/>
              <a:t>                    тираж 2000, 04.2017</a:t>
            </a:r>
          </a:p>
          <a:p>
            <a:pPr>
              <a:buNone/>
            </a:pPr>
            <a:r>
              <a:rPr lang="ru-RU" sz="4000" dirty="0" smtClean="0"/>
              <a:t>г. Красноярск, пр. Красноярский рабочий, д.143А, ост. «Цирк»</a:t>
            </a:r>
          </a:p>
          <a:p>
            <a:pPr>
              <a:buNone/>
            </a:pPr>
            <a:r>
              <a:rPr lang="ru-RU" sz="4000" dirty="0" smtClean="0"/>
              <a:t>Правая сторона, сектор </a:t>
            </a:r>
            <a:r>
              <a:rPr lang="en-US" sz="4000" dirty="0" smtClean="0"/>
              <a:t>II</a:t>
            </a:r>
            <a:r>
              <a:rPr lang="ru-RU" sz="4000" dirty="0" smtClean="0"/>
              <a:t>, ряд 4, место 67</a:t>
            </a:r>
          </a:p>
          <a:p>
            <a:pPr>
              <a:buNone/>
            </a:pPr>
            <a:r>
              <a:rPr lang="ru-RU" sz="4000" dirty="0" smtClean="0"/>
              <a:t>Дата  представления: 20 мая 2020 г.</a:t>
            </a:r>
          </a:p>
          <a:p>
            <a:pPr>
              <a:buNone/>
            </a:pPr>
            <a:r>
              <a:rPr lang="ru-RU" sz="4000" dirty="0" smtClean="0"/>
              <a:t>Начало представления : 17.00</a:t>
            </a:r>
          </a:p>
          <a:p>
            <a:pPr>
              <a:buNone/>
            </a:pPr>
            <a:r>
              <a:rPr lang="ru-RU" sz="4000" dirty="0" smtClean="0"/>
              <a:t>Цена: 400 рублей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u="sng" dirty="0" smtClean="0"/>
              <a:t>Формулировка задания: </a:t>
            </a:r>
          </a:p>
          <a:p>
            <a:pPr>
              <a:buNone/>
            </a:pPr>
            <a:r>
              <a:rPr lang="ru-RU" sz="4600" dirty="0" smtClean="0">
                <a:solidFill>
                  <a:srgbClr val="FF0000"/>
                </a:solidFill>
              </a:rPr>
              <a:t>Найди имена существительные в билете, распределите их в три столбика по родам.</a:t>
            </a:r>
            <a:endParaRPr lang="ru-RU" sz="4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 «Правила поведения в общественных местах»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Желаем вам приятного просмотра!  Заказ№324</a:t>
            </a:r>
          </a:p>
          <a:p>
            <a:pPr algn="ctr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Цирк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тираж 2000, 04.2017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Красноярск, пр. Красноярский рабочий, д.143А, ост. «Цирк»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Правая сторона, сектор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ряд 4, место 67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Дата  представления: 20 мая 2020 г.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Начало представления : 17.00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Цена: 400 рублей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/>
              <a:t>После третьего звонка вход запрещён. Опоздавшие зрители теряют право на места, указанные в билетах.  Возврат или обмен билета возможен только в случае отмены мероприятия. Приобретая билет, зритель обязуется не производить в зале видеозапись, фотосъёмку со вспышкой.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Формулировка задания: </a:t>
            </a:r>
          </a:p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памятку «Правила поведения в цирке», используя информацию из билета.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 таблицу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142983"/>
          <a:ext cx="7715304" cy="536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973"/>
                <a:gridCol w="2956331"/>
              </a:tblGrid>
              <a:tr h="75773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Ответы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229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адрес у цирка?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8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стоит билет на представление?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3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Укажите дату представления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8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Укажите время начала представления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8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нельзя делать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зрительном зале?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8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каком случае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можно обменять билет?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507"/>
            <a:ext cx="7467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ЗАКЛЮЧЕНИЕ: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2060"/>
                </a:solidFill>
              </a:rPr>
              <a:t>При использовании на </a:t>
            </a:r>
            <a:r>
              <a:rPr lang="ru-RU" sz="3200" dirty="0" smtClean="0">
                <a:solidFill>
                  <a:srgbClr val="002060"/>
                </a:solidFill>
              </a:rPr>
              <a:t>уроках указанных приёмов </a:t>
            </a:r>
            <a:r>
              <a:rPr lang="ru-RU" sz="3200" dirty="0">
                <a:solidFill>
                  <a:srgbClr val="002060"/>
                </a:solidFill>
              </a:rPr>
              <a:t>и методов работы у обучающихся формируются навыки мышления и рефлексии, которые являются важными составляющими понятия «читательская грамотность». 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6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23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96744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«читательская грамотность»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115616" y="2204864"/>
            <a:ext cx="5760640" cy="4320480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«</a:t>
            </a:r>
            <a:r>
              <a:rPr lang="ru-RU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</a:t>
            </a:r>
            <a:r>
              <a:rPr lang="ru-RU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расширять </a:t>
            </a:r>
            <a:r>
              <a:rPr lang="ru-RU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свои знания и возможности, участвовать в социальной жизни». </a:t>
            </a:r>
          </a:p>
        </p:txBody>
      </p:sp>
    </p:spTree>
    <p:extLst>
      <p:ext uri="{BB962C8B-B14F-4D97-AF65-F5344CB8AC3E}">
        <p14:creationId xmlns="" xmlns:p14="http://schemas.microsoft.com/office/powerpoint/2010/main" val="5156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1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u="sng" dirty="0" smtClean="0"/>
              <a:t>Сплошной текст</a:t>
            </a:r>
          </a:p>
          <a:p>
            <a:pPr algn="ctr"/>
            <a:endParaRPr lang="ru-RU" sz="3600" u="sng" dirty="0" smtClean="0"/>
          </a:p>
          <a:p>
            <a:r>
              <a:rPr lang="ru-RU" sz="3600" dirty="0" smtClean="0"/>
              <a:t> Долгое время мореплаватели разных стран рассказывали легенды о страшном морском чудовище. Говорили, что оно нападает на корабли, пробивая днища огромным бивнем. Рассказы эти шли от шведских китобоев, которые первыми повстречались с чудовищем и назвали его нарвалом.</a:t>
            </a:r>
          </a:p>
          <a:p>
            <a:r>
              <a:rPr lang="ru-RU" sz="36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656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429684" cy="59739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u="sng" dirty="0" smtClean="0"/>
              <a:t>Несплошной текст</a:t>
            </a:r>
          </a:p>
          <a:p>
            <a:pPr>
              <a:buNone/>
            </a:pPr>
            <a:r>
              <a:rPr lang="ru-RU" sz="2800" dirty="0" smtClean="0"/>
              <a:t>Желаем вам приятного просмотра!   Заказ №324</a:t>
            </a:r>
          </a:p>
          <a:p>
            <a:pPr algn="ctr">
              <a:buNone/>
            </a:pPr>
            <a:r>
              <a:rPr lang="ru-RU" sz="2800" b="1" u="sng" dirty="0" smtClean="0"/>
              <a:t>Цирк </a:t>
            </a:r>
            <a:r>
              <a:rPr lang="ru-RU" sz="2800" dirty="0" smtClean="0"/>
              <a:t>                    тираж 2000, 04.2017</a:t>
            </a:r>
          </a:p>
          <a:p>
            <a:pPr>
              <a:buNone/>
            </a:pPr>
            <a:r>
              <a:rPr lang="ru-RU" sz="2800" dirty="0" smtClean="0"/>
              <a:t>г. Красноярск, пр. Красноярский рабочий, д.143А, ост. «Цирк»</a:t>
            </a:r>
          </a:p>
          <a:p>
            <a:pPr>
              <a:buNone/>
            </a:pPr>
            <a:r>
              <a:rPr lang="ru-RU" sz="2800" dirty="0" smtClean="0"/>
              <a:t>Правая сторона, сектор </a:t>
            </a:r>
            <a:r>
              <a:rPr lang="en-US" sz="2800" dirty="0" smtClean="0"/>
              <a:t>II</a:t>
            </a:r>
            <a:r>
              <a:rPr lang="ru-RU" sz="2800" dirty="0" smtClean="0"/>
              <a:t>, ряд 4, место 67</a:t>
            </a:r>
          </a:p>
          <a:p>
            <a:pPr>
              <a:buNone/>
            </a:pPr>
            <a:r>
              <a:rPr lang="ru-RU" sz="2800" dirty="0" smtClean="0"/>
              <a:t>Дата  представления: 20 мая 2020 г.</a:t>
            </a:r>
          </a:p>
          <a:p>
            <a:pPr>
              <a:buNone/>
            </a:pPr>
            <a:r>
              <a:rPr lang="ru-RU" sz="2800" dirty="0" smtClean="0"/>
              <a:t>Начало представления : 17.00</a:t>
            </a:r>
          </a:p>
          <a:p>
            <a:pPr>
              <a:buNone/>
            </a:pPr>
            <a:r>
              <a:rPr lang="ru-RU" sz="2800" dirty="0" smtClean="0"/>
              <a:t>Цена: 400 рублей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1800" b="1" dirty="0" smtClean="0"/>
              <a:t>После третьего звонка вход запрещён. Опоздавшие зрители теряют право на места, указанные в билетах.  Возврат или обмен билета возможен только в случае отмены мероприятия. Приобретая билет, зритель обязуется не производить в зале видеозапись, фотосъёмку со вспышкой.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656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440160" cy="16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04856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риёмы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sz="4300" dirty="0"/>
              <a:t>	</a:t>
            </a:r>
            <a:endParaRPr lang="ru-RU" sz="4300" dirty="0" smtClean="0"/>
          </a:p>
          <a:p>
            <a:pPr marL="0" indent="0">
              <a:buNone/>
            </a:pPr>
            <a:endParaRPr lang="ru-RU" sz="4300" dirty="0"/>
          </a:p>
          <a:p>
            <a:pPr marL="0" indent="0">
              <a:buNone/>
            </a:pPr>
            <a:r>
              <a:rPr lang="ru-RU" sz="4300" b="1" dirty="0" smtClean="0"/>
              <a:t>1. </a:t>
            </a:r>
            <a:r>
              <a:rPr lang="ru-RU" sz="5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</a:t>
            </a:r>
            <a:r>
              <a:rPr lang="ru-RU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«Чтение с остановками</a:t>
            </a:r>
            <a:r>
              <a:rPr lang="ru-RU" sz="5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i="1" u="sng" dirty="0" smtClean="0"/>
              <a:t> </a:t>
            </a:r>
            <a:r>
              <a:rPr lang="ru-RU" sz="4800" b="1" dirty="0"/>
              <a:t>Материалом для его проведения </a:t>
            </a:r>
            <a:r>
              <a:rPr lang="ru-RU" sz="4800" b="1" dirty="0" smtClean="0"/>
              <a:t> служит </a:t>
            </a:r>
            <a:r>
              <a:rPr lang="ru-RU" sz="4800" b="1" dirty="0"/>
              <a:t>повествовательный текст. На начальной стадии урока учащиеся по названию </a:t>
            </a:r>
            <a:r>
              <a:rPr lang="ru-RU" sz="4800" b="1" dirty="0" smtClean="0"/>
              <a:t>текста </a:t>
            </a:r>
            <a:r>
              <a:rPr lang="ru-RU" sz="4800" b="1" dirty="0"/>
              <a:t>определяют, о чём пойдёт речь в произведении. На основной части урока текст читается по частям. После чтения каждого фрагмента ученики высказывают предположения о дальнейшем развитии сюжета. Данная стратегия способствует выработке у учащихся внимательного отношения к точке зрения другого человека и спокойного отказа от своей, если она недостаточно аргументирована или аргументы оказались несостоятельными.</a:t>
            </a:r>
          </a:p>
          <a:p>
            <a:pPr marL="0" indent="0"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5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</a:t>
            </a:r>
            <a:r>
              <a:rPr lang="ru-RU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5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/>
              <a:t>В данном случае речь идёт о творческой работе по выяснению </a:t>
            </a:r>
            <a:r>
              <a:rPr lang="ru-RU" sz="4800" b="1" dirty="0" smtClean="0"/>
              <a:t>  уровня </a:t>
            </a:r>
            <a:r>
              <a:rPr lang="ru-RU" sz="4800" b="1" dirty="0"/>
              <a:t>осмысления текста. Этот приём предусматривает не только индивидуальную </a:t>
            </a:r>
            <a:r>
              <a:rPr lang="ru-RU" sz="4800" b="1" dirty="0" smtClean="0"/>
              <a:t>работу</a:t>
            </a:r>
            <a:r>
              <a:rPr lang="ru-RU" sz="4800" b="1" dirty="0"/>
              <a:t>, но и работу в парах и группах.</a:t>
            </a:r>
          </a:p>
          <a:p>
            <a:pPr marL="0" indent="0"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5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</a:t>
            </a:r>
            <a:r>
              <a:rPr lang="ru-RU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 с вопросником</a:t>
            </a:r>
            <a:r>
              <a:rPr lang="ru-RU" sz="5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 smtClean="0"/>
              <a:t> применяют </a:t>
            </a:r>
            <a:r>
              <a:rPr lang="ru-RU" sz="4800" b="1" dirty="0"/>
              <a:t>при введении нового материала на </a:t>
            </a:r>
            <a:r>
              <a:rPr lang="ru-RU" sz="4800" b="1" dirty="0" smtClean="0"/>
              <a:t> этапе </a:t>
            </a:r>
            <a:r>
              <a:rPr lang="ru-RU" sz="4800" b="1" dirty="0"/>
              <a:t>самостоятельной работы с учебником. Детям предлагается ряд вопросов к тексту, на которые они должны найти ответы. Причем вопросы и ответы даются не только в прямой форме, но и в косвенной, требующей анализа и рассуждения, опоры на собственный опыт. После самостоятельного поиска обязательно проводится фронтальная проверка точности и правильности, найденных ответов, отсеивание лишнего.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300" b="1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2650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2732838"/>
            <a:ext cx="2482164" cy="41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9712" y="116632"/>
            <a:ext cx="6840760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sz="2900" dirty="0"/>
              <a:t>	</a:t>
            </a:r>
            <a:r>
              <a:rPr lang="ru-RU" sz="2900" dirty="0" smtClean="0"/>
              <a:t>4. </a:t>
            </a:r>
            <a:r>
              <a:rPr lang="ru-RU" sz="2900" b="1" dirty="0" smtClean="0"/>
              <a:t>Приём </a:t>
            </a:r>
            <a:r>
              <a:rPr lang="ru-RU" sz="2900" b="1" dirty="0"/>
              <a:t>«Знаю, узнал, хочу узнать</a:t>
            </a:r>
            <a:r>
              <a:rPr lang="ru-RU" sz="2900" b="1" dirty="0" smtClean="0"/>
              <a:t>».</a:t>
            </a:r>
          </a:p>
          <a:p>
            <a:pPr marL="0" indent="0">
              <a:buNone/>
            </a:pPr>
            <a:r>
              <a:rPr lang="ru-RU" sz="2900" dirty="0" smtClean="0"/>
              <a:t> </a:t>
            </a:r>
            <a:r>
              <a:rPr lang="ru-RU" sz="2900" dirty="0"/>
              <a:t>Применяется как на стадии  объяснения нового </a:t>
            </a:r>
            <a:r>
              <a:rPr lang="ru-RU" sz="2900" dirty="0" smtClean="0"/>
              <a:t> материала</a:t>
            </a:r>
            <a:r>
              <a:rPr lang="ru-RU" sz="2900" dirty="0"/>
              <a:t>, так и на стадии закрепления. Например, при изучении творчества А.С. Пушкина дети самостоятельно записывают в таблицу, что знали о Пушкине и его произведениях, что узнали нового, какие его стихи и что хотели бы узнать. Работа с этим приемом чаще всего выходит за рамки одного урока. Графа «Хочу узнать» дает повод к поиску новой информации, работе с дополнительной литературой.</a:t>
            </a:r>
          </a:p>
          <a:p>
            <a:pPr marL="0" indent="0">
              <a:buNone/>
            </a:pPr>
            <a:r>
              <a:rPr lang="ru-RU" sz="2900" dirty="0"/>
              <a:t>•	</a:t>
            </a:r>
            <a:r>
              <a:rPr lang="ru-RU" sz="2900" b="1" dirty="0" smtClean="0"/>
              <a:t>5. Приём </a:t>
            </a:r>
            <a:r>
              <a:rPr lang="ru-RU" sz="2900" b="1" dirty="0"/>
              <a:t>«Мозговой штурм» 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dirty="0" smtClean="0"/>
              <a:t>позволяет </a:t>
            </a:r>
            <a:r>
              <a:rPr lang="ru-RU" sz="2900" dirty="0"/>
              <a:t>активизировать младших школьников, </a:t>
            </a:r>
            <a:r>
              <a:rPr lang="ru-RU" sz="2900" dirty="0" smtClean="0"/>
              <a:t>помочь </a:t>
            </a:r>
            <a:r>
              <a:rPr lang="ru-RU" sz="2900" dirty="0"/>
              <a:t>разрешить проблему, формирует нестандартное мышление. Такая методика не ставит ребёнка в рамки правильных и неправильных ответов. Ученики могут высказывать любое мнение, которое поможет найти выход из затруднительной ситуации. </a:t>
            </a:r>
          </a:p>
          <a:p>
            <a:pPr marL="0" indent="0">
              <a:buNone/>
            </a:pPr>
            <a:r>
              <a:rPr lang="ru-RU" sz="2900" dirty="0" smtClean="0"/>
              <a:t>•</a:t>
            </a:r>
            <a:r>
              <a:rPr lang="ru-RU" sz="2900" dirty="0"/>
              <a:t>	</a:t>
            </a:r>
            <a:r>
              <a:rPr lang="ru-RU" sz="2900" dirty="0" smtClean="0"/>
              <a:t>6.</a:t>
            </a:r>
            <a:r>
              <a:rPr lang="ru-RU" sz="2900" b="1" dirty="0" smtClean="0"/>
              <a:t>Приём </a:t>
            </a:r>
            <a:r>
              <a:rPr lang="ru-RU" sz="2900" b="1" dirty="0"/>
              <a:t>«Уголки» можно использовать на уроках литературного чтения при </a:t>
            </a:r>
          </a:p>
          <a:p>
            <a:pPr marL="0" indent="0">
              <a:buNone/>
            </a:pPr>
            <a:r>
              <a:rPr lang="ru-RU" sz="2900" dirty="0"/>
              <a:t>составлении характеристики героев какого-либо произведения. Класс делится на две группы. Одна группа готовит доказательства положительных качеств героя, используя текст и свой жизненный опыт, другая - отрицательных, подкрепляя свой ответ цитатами из текста. Данный прием используется после чтения всего произведения. В конце урока делается совместный вывод. </a:t>
            </a:r>
          </a:p>
          <a:p>
            <a:endParaRPr lang="ru-RU" sz="29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" y="30056"/>
            <a:ext cx="1661866" cy="27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9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01"/>
            <a:ext cx="16637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" y="0"/>
            <a:ext cx="24812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188640"/>
            <a:ext cx="6696744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 smtClean="0"/>
              <a:t>7</a:t>
            </a:r>
            <a:r>
              <a:rPr lang="ru-RU" dirty="0" smtClean="0"/>
              <a:t>. </a:t>
            </a:r>
            <a:r>
              <a:rPr lang="ru-RU" b="1" dirty="0" smtClean="0"/>
              <a:t>Приём </a:t>
            </a:r>
            <a:r>
              <a:rPr lang="ru-RU" b="1" dirty="0"/>
              <a:t>«Написание творческих работ» </a:t>
            </a:r>
            <a:r>
              <a:rPr lang="ru-RU" dirty="0"/>
              <a:t>хорошо зарекомендовал себя на </a:t>
            </a:r>
            <a:r>
              <a:rPr lang="ru-RU" dirty="0" smtClean="0"/>
              <a:t>этапе </a:t>
            </a:r>
          </a:p>
          <a:p>
            <a:pPr marL="0" indent="0">
              <a:buNone/>
            </a:pPr>
            <a:r>
              <a:rPr lang="ru-RU" dirty="0" smtClean="0"/>
              <a:t>закрепления изученной темы. Например, детям предлагается написать продолжение понравившегося произведения из раздела или самому написать сказку или стихотворение. Эта работа выполняется детьми, в зависимости от их уровня развития.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 smtClean="0"/>
              <a:t>8. Приём </a:t>
            </a:r>
            <a:r>
              <a:rPr lang="ru-RU" b="1" dirty="0"/>
              <a:t>«Создание викторины».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изучения темы или нескольких тем дети </a:t>
            </a:r>
          </a:p>
          <a:p>
            <a:pPr marL="0" indent="0">
              <a:buNone/>
            </a:pPr>
            <a:r>
              <a:rPr lang="ru-RU" dirty="0"/>
              <a:t>самостоятельно, пользуясь учебными текстами, готовят вопросы для викторины, потом объединяются в группы, и проводят соревнование. Можно предложить каждой группе выбирать лучшего – «знатока», а потом задать ему вопросы(участвуют все желающие).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 smtClean="0"/>
              <a:t>9. Приём </a:t>
            </a:r>
            <a:r>
              <a:rPr lang="ru-RU" b="1" dirty="0"/>
              <a:t>«Логическая цепочка».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прочтения текста учащимся предлагается </a:t>
            </a:r>
          </a:p>
          <a:p>
            <a:pPr marL="0" indent="0">
              <a:buNone/>
            </a:pPr>
            <a:r>
              <a:rPr lang="ru-RU" dirty="0"/>
              <a:t>построить события в логической последовательности. Данная стратегия помогает при </a:t>
            </a:r>
            <a:r>
              <a:rPr lang="ru-RU" dirty="0" smtClean="0"/>
              <a:t>пересказе </a:t>
            </a:r>
            <a:r>
              <a:rPr lang="ru-RU" dirty="0"/>
              <a:t>текстов. Этот приём можно использовать при подготовке к пересказу большого по объёму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42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0"/>
            <a:ext cx="8828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548680"/>
            <a:ext cx="7416824" cy="5997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 smtClean="0"/>
              <a:t>10. Приём </a:t>
            </a:r>
            <a:r>
              <a:rPr lang="ru-RU" b="1" dirty="0"/>
              <a:t>«Тонкие и толстые вопросы».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учатся  различать те вопросы, на </a:t>
            </a:r>
            <a:r>
              <a:rPr lang="ru-RU" dirty="0" smtClean="0"/>
              <a:t>которые </a:t>
            </a:r>
            <a:r>
              <a:rPr lang="ru-RU" dirty="0"/>
              <a:t>можно дать однозначный ответ (тонкие вопросы), и те, на которые ответить  определенно невозможно, проблемные (толстые) вопросы.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/>
              <a:t>Примеры ключевых слов толстых и тонких вопросов</a:t>
            </a:r>
          </a:p>
          <a:p>
            <a:pPr marL="0" indent="0">
              <a:buNone/>
            </a:pPr>
            <a:r>
              <a:rPr lang="ru-RU" b="1" u="sng" dirty="0" smtClean="0"/>
              <a:t>1) Толстые </a:t>
            </a:r>
            <a:r>
              <a:rPr lang="ru-RU" b="1" u="sng" dirty="0"/>
              <a:t>вопросы	</a:t>
            </a:r>
            <a:r>
              <a:rPr lang="ru-RU" b="1" u="sng" dirty="0" smtClean="0"/>
              <a:t>                           </a:t>
            </a:r>
          </a:p>
          <a:p>
            <a:pPr marL="0" indent="0">
              <a:buNone/>
            </a:pPr>
            <a:r>
              <a:rPr lang="ru-RU" dirty="0" smtClean="0"/>
              <a:t>Дайте </a:t>
            </a:r>
            <a:r>
              <a:rPr lang="ru-RU" dirty="0"/>
              <a:t>несколько объяснений, почему...?</a:t>
            </a:r>
          </a:p>
          <a:p>
            <a:pPr marL="0" indent="0">
              <a:buNone/>
            </a:pPr>
            <a:r>
              <a:rPr lang="ru-RU" dirty="0"/>
              <a:t>Почему Вы считаете (думаете) …?</a:t>
            </a:r>
          </a:p>
          <a:p>
            <a:pPr marL="0" indent="0">
              <a:buNone/>
            </a:pPr>
            <a:r>
              <a:rPr lang="ru-RU" dirty="0"/>
              <a:t>В чем различие…?</a:t>
            </a:r>
          </a:p>
          <a:p>
            <a:pPr marL="0" indent="0">
              <a:buNone/>
            </a:pPr>
            <a:r>
              <a:rPr lang="ru-RU" dirty="0"/>
              <a:t>Предположите, что будет, если…?</a:t>
            </a:r>
          </a:p>
          <a:p>
            <a:pPr marL="0" indent="0">
              <a:buNone/>
            </a:pPr>
            <a:r>
              <a:rPr lang="ru-RU" dirty="0"/>
              <a:t>Что, если…?	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2) Тонкие вопросы</a:t>
            </a:r>
            <a:endParaRPr lang="ru-RU" b="1" u="sng" dirty="0"/>
          </a:p>
          <a:p>
            <a:pPr marL="0" indent="0">
              <a:buNone/>
            </a:pPr>
            <a:r>
              <a:rPr lang="ru-RU" dirty="0" smtClean="0"/>
              <a:t>Кто</a:t>
            </a:r>
            <a:r>
              <a:rPr lang="ru-RU" dirty="0"/>
              <a:t>…?               Что…?</a:t>
            </a:r>
          </a:p>
          <a:p>
            <a:pPr marL="0" indent="0">
              <a:buNone/>
            </a:pPr>
            <a:r>
              <a:rPr lang="ru-RU" dirty="0"/>
              <a:t>Когда…?           Может…?</a:t>
            </a:r>
          </a:p>
          <a:p>
            <a:pPr marL="0" indent="0">
              <a:buNone/>
            </a:pPr>
            <a:r>
              <a:rPr lang="ru-RU" dirty="0"/>
              <a:t>Будет…?           Мог ли …?</a:t>
            </a:r>
          </a:p>
          <a:p>
            <a:pPr marL="0" indent="0">
              <a:buNone/>
            </a:pPr>
            <a:r>
              <a:rPr lang="ru-RU" dirty="0"/>
              <a:t>Верно ли …?     Было ли …?</a:t>
            </a:r>
          </a:p>
          <a:p>
            <a:pPr marL="0" indent="0">
              <a:buNone/>
            </a:pPr>
            <a:r>
              <a:rPr lang="ru-RU" dirty="0"/>
              <a:t>Как звали …?</a:t>
            </a:r>
          </a:p>
          <a:p>
            <a:pPr marL="0" indent="0">
              <a:buNone/>
            </a:pPr>
            <a:r>
              <a:rPr lang="ru-RU" dirty="0"/>
              <a:t>Согласны ли Вы…?</a:t>
            </a:r>
          </a:p>
          <a:p>
            <a:pPr marL="0" indent="0">
              <a:buNone/>
            </a:pPr>
            <a:r>
              <a:rPr lang="ru-RU" dirty="0" smtClean="0"/>
              <a:t>Данная </a:t>
            </a:r>
            <a:r>
              <a:rPr lang="ru-RU" dirty="0"/>
              <a:t>работа способствует развитию мышления и внимания учащихся, а также развивает умение задавать ''умные'' вопросы. Классификация вопросов заставляет </a:t>
            </a:r>
            <a:r>
              <a:rPr lang="ru-RU" dirty="0" smtClean="0"/>
              <a:t>вдумываться </a:t>
            </a:r>
            <a:r>
              <a:rPr lang="ru-RU" dirty="0"/>
              <a:t>в текст и помогает лучше усвоить его содержание.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3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188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«Концептуальная таблица – приём формирования читательской грамотности </a:t>
            </a:r>
          </a:p>
          <a:p>
            <a:pPr algn="ctr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грамотности»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071678"/>
          <a:ext cx="609600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2146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Линия  сравнения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Категория сравнения (объект)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Категория сравнения (Объект)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59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6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</TotalTime>
  <Words>678</Words>
  <Application>Microsoft Office PowerPoint</Application>
  <PresentationFormat>Экран (4:3)</PresentationFormat>
  <Paragraphs>145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Работа с текстом как основной  способ формирования  читательской  грамотности  обучающихся</vt:lpstr>
      <vt:lpstr>Понятие «читательская грамотность»</vt:lpstr>
      <vt:lpstr>Слайд 3</vt:lpstr>
      <vt:lpstr>Слайд 4</vt:lpstr>
      <vt:lpstr>                             Приёмы работы: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несплошным текстом  Математика  «Цена, количество, стоимость»</vt:lpstr>
      <vt:lpstr>Русский язык </vt:lpstr>
      <vt:lpstr>Окружающий мир «Правила поведения в общественных местах» </vt:lpstr>
      <vt:lpstr>Задание  заполни таблицу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ZavuchIV</cp:lastModifiedBy>
  <cp:revision>67</cp:revision>
  <dcterms:created xsi:type="dcterms:W3CDTF">2016-01-31T07:22:59Z</dcterms:created>
  <dcterms:modified xsi:type="dcterms:W3CDTF">2020-11-17T02:25:23Z</dcterms:modified>
</cp:coreProperties>
</file>