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3" r:id="rId6"/>
    <p:sldId id="264" r:id="rId7"/>
    <p:sldId id="265" r:id="rId8"/>
    <p:sldId id="266" r:id="rId9"/>
    <p:sldId id="268" r:id="rId10"/>
    <p:sldId id="269" r:id="rId11"/>
    <p:sldId id="270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13" autoAdjust="0"/>
    <p:restoredTop sz="94660"/>
  </p:normalViewPr>
  <p:slideViewPr>
    <p:cSldViewPr>
      <p:cViewPr varScale="1">
        <p:scale>
          <a:sx n="68" d="100"/>
          <a:sy n="68" d="100"/>
        </p:scale>
        <p:origin x="-14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19.11.2020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19.11.2020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19.11.2020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03648" y="1844824"/>
            <a:ext cx="7406640" cy="316835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6600" dirty="0" smtClean="0"/>
              <a:t>Формирование функциональной грамотности на уроках истории</a:t>
            </a:r>
            <a:endParaRPr lang="ru-RU" sz="66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2780928"/>
            <a:ext cx="7498080" cy="1143000"/>
          </a:xfrm>
        </p:spPr>
        <p:txBody>
          <a:bodyPr>
            <a:normAutofit fontScale="90000"/>
          </a:bodyPr>
          <a:lstStyle/>
          <a:p>
            <a:r>
              <a:rPr lang="ru-RU" sz="3100" dirty="0" smtClean="0"/>
              <a:t>Задачная формулировка: Вы, выступая сегодня в роли русских историков, должны помочь европейским путешественникам. Используя предложенные источники, ученики должны были выполнить следующие задания: составить карту - схему пути «из варяг в греки»; соотнести древние географические названия и современные; исправить ошибки, допущенные европейскими путешественниками; написать письмо путешественникам с указанием допущенных ими ошибок.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2636912"/>
            <a:ext cx="7498080" cy="1143000"/>
          </a:xfrm>
        </p:spPr>
        <p:txBody>
          <a:bodyPr>
            <a:noAutofit/>
          </a:bodyPr>
          <a:lstStyle/>
          <a:p>
            <a:r>
              <a:rPr lang="ru-RU" sz="3200" dirty="0" smtClean="0"/>
              <a:t>Текст источника: раздаточный материал. Выдержка из описания, которое сделал европейский путешественник, отрывок из «Повести временных лет» и карты, которыми и воспользовался путешественник для составления своего описания».</a:t>
            </a:r>
            <a:br>
              <a:rPr lang="ru-RU" sz="3200" dirty="0" smtClean="0"/>
            </a:br>
            <a:r>
              <a:rPr lang="ru-RU" sz="3200" dirty="0" smtClean="0"/>
              <a:t>Бланк для выполнения задания - работа выполняется в раздаточном материале.</a:t>
            </a:r>
            <a:endParaRPr lang="ru-RU" sz="3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2564904"/>
            <a:ext cx="7498080" cy="1143000"/>
          </a:xfrm>
        </p:spPr>
        <p:txBody>
          <a:bodyPr>
            <a:normAutofit fontScale="90000"/>
          </a:bodyPr>
          <a:lstStyle/>
          <a:p>
            <a:r>
              <a:rPr lang="ru-RU" sz="4400" b="1" i="1" dirty="0" smtClean="0">
                <a:latin typeface="Times New Roman" pitchFamily="18" charset="0"/>
                <a:cs typeface="Times New Roman" pitchFamily="18" charset="0"/>
              </a:rPr>
              <a:t>«РЕБЕНОК-ЭТО НЕ СОСУД, КОТОРЫЙ НАДО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400" b="1" i="1" dirty="0" smtClean="0">
                <a:latin typeface="Times New Roman" pitchFamily="18" charset="0"/>
                <a:cs typeface="Times New Roman" pitchFamily="18" charset="0"/>
              </a:rPr>
              <a:t>        ЗАПОЛНИТЬ, А ФАКЕЛ, </a:t>
            </a:r>
            <a:r>
              <a:rPr lang="ru-RU" sz="4400" b="1" i="1" dirty="0" smtClean="0">
                <a:latin typeface="Times New Roman" pitchFamily="18" charset="0"/>
                <a:cs typeface="Times New Roman" pitchFamily="18" charset="0"/>
              </a:rPr>
              <a:t>   КОТОРЫЙ </a:t>
            </a:r>
            <a:r>
              <a:rPr lang="ru-RU" sz="4400" b="1" i="1" dirty="0" smtClean="0">
                <a:latin typeface="Times New Roman" pitchFamily="18" charset="0"/>
                <a:cs typeface="Times New Roman" pitchFamily="18" charset="0"/>
              </a:rPr>
              <a:t>НАДО ЗАЖЕЧЬ». 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400" b="1" i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</a:t>
            </a:r>
            <a:r>
              <a:rPr lang="ru-RU" sz="4400" b="1" i="1" dirty="0" smtClean="0">
                <a:latin typeface="Times New Roman" pitchFamily="18" charset="0"/>
                <a:cs typeface="Times New Roman" pitchFamily="18" charset="0"/>
              </a:rPr>
              <a:t>          Д</a:t>
            </a:r>
            <a:r>
              <a:rPr lang="ru-RU" sz="4400" b="1" i="1" dirty="0" smtClean="0">
                <a:latin typeface="Times New Roman" pitchFamily="18" charset="0"/>
                <a:cs typeface="Times New Roman" pitchFamily="18" charset="0"/>
              </a:rPr>
              <a:t>. К. УШИНСКИЙ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400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2924944"/>
            <a:ext cx="7498080" cy="1143000"/>
          </a:xfrm>
        </p:spPr>
        <p:txBody>
          <a:bodyPr>
            <a:noAutofit/>
          </a:bodyPr>
          <a:lstStyle/>
          <a:p>
            <a:r>
              <a:rPr lang="ru-RU" sz="3600" dirty="0" smtClean="0"/>
              <a:t>Под </a:t>
            </a:r>
            <a:r>
              <a:rPr lang="ru-RU" sz="3600" u="sng" dirty="0" smtClean="0"/>
              <a:t>функциональной грамотностью  </a:t>
            </a:r>
            <a:r>
              <a:rPr lang="ru-RU" sz="3600" dirty="0" smtClean="0"/>
              <a:t>понимают результат овладения учащимися системой предметных ключевых компетенций, позволяющих эффективно применять усвоенные знания в практической ситуации, способность вступать в отношения с внешней средой и максимально быстро адаптироваться и функционировать в ней. </a:t>
            </a:r>
            <a:endParaRPr lang="ru-RU" sz="36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5400" dirty="0" smtClean="0"/>
              <a:t>Экономической</a:t>
            </a:r>
          </a:p>
          <a:p>
            <a:r>
              <a:rPr lang="ru-RU" sz="5400" dirty="0" smtClean="0"/>
              <a:t>Социальной</a:t>
            </a:r>
          </a:p>
          <a:p>
            <a:r>
              <a:rPr lang="ru-RU" sz="5400" dirty="0" smtClean="0"/>
              <a:t> Политической </a:t>
            </a:r>
            <a:endParaRPr lang="ru-RU" sz="5400" dirty="0" smtClean="0"/>
          </a:p>
          <a:p>
            <a:r>
              <a:rPr lang="ru-RU" sz="5400" dirty="0" smtClean="0"/>
              <a:t>Д</a:t>
            </a:r>
            <a:r>
              <a:rPr lang="ru-RU" sz="5400" dirty="0" smtClean="0"/>
              <a:t>уховной</a:t>
            </a:r>
            <a:endParaRPr lang="ru-RU" sz="5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77856" y="953344"/>
            <a:ext cx="8466144" cy="5904656"/>
          </a:xfrm>
        </p:spPr>
        <p:txBody>
          <a:bodyPr>
            <a:normAutofit fontScale="40000" lnSpcReduction="20000"/>
          </a:bodyPr>
          <a:lstStyle/>
          <a:p>
            <a:r>
              <a:rPr lang="ru-RU" sz="5100" b="1" dirty="0" smtClean="0"/>
              <a:t>Ч</a:t>
            </a:r>
            <a:r>
              <a:rPr lang="ru-RU" sz="5100" b="1" dirty="0" smtClean="0"/>
              <a:t>итательская </a:t>
            </a:r>
            <a:r>
              <a:rPr lang="ru-RU" sz="5100" b="1" dirty="0" smtClean="0"/>
              <a:t>грамотность </a:t>
            </a:r>
            <a:r>
              <a:rPr lang="ru-RU" sz="5100" dirty="0" smtClean="0"/>
              <a:t>– способность к пониманию и осмыслению письменных текстов, к использованию их содержания для достижения собственных целей, развития знаний и возможностей, активного участия в жизни общества; </a:t>
            </a:r>
          </a:p>
          <a:p>
            <a:r>
              <a:rPr lang="ru-RU" sz="5100" dirty="0" smtClean="0"/>
              <a:t> </a:t>
            </a:r>
            <a:r>
              <a:rPr lang="ru-RU" sz="5100" b="1" dirty="0" smtClean="0"/>
              <a:t>Математическая </a:t>
            </a:r>
            <a:r>
              <a:rPr lang="ru-RU" sz="5100" b="1" dirty="0" smtClean="0"/>
              <a:t>грамотность </a:t>
            </a:r>
            <a:r>
              <a:rPr lang="ru-RU" sz="5100" dirty="0" smtClean="0"/>
              <a:t>- способность человека определять и понимать роль математики в мире, в котором он живет, высказывать хорошо обоснованные математические суждения и использовать математику так, чтобы удовлетворять в настоящем и будущем потребности, присущие созидательному, заинтересованному и мыслящему гражданину; </a:t>
            </a:r>
          </a:p>
          <a:p>
            <a:r>
              <a:rPr lang="ru-RU" sz="5100" b="1" dirty="0" err="1" smtClean="0"/>
              <a:t>Е</a:t>
            </a:r>
            <a:r>
              <a:rPr lang="ru-RU" sz="5100" b="1" dirty="0" err="1" smtClean="0"/>
              <a:t>стественно-научная</a:t>
            </a:r>
            <a:r>
              <a:rPr lang="ru-RU" sz="5100" b="1" dirty="0" smtClean="0"/>
              <a:t> </a:t>
            </a:r>
            <a:r>
              <a:rPr lang="ru-RU" sz="5100" b="1" dirty="0" smtClean="0"/>
              <a:t>грамотность </a:t>
            </a:r>
            <a:r>
              <a:rPr lang="ru-RU" sz="5100" dirty="0" smtClean="0"/>
              <a:t>– способность использовать </a:t>
            </a:r>
            <a:r>
              <a:rPr lang="ru-RU" sz="5100" dirty="0" err="1" smtClean="0"/>
              <a:t>естественно-научные</a:t>
            </a:r>
            <a:r>
              <a:rPr lang="ru-RU" sz="5100" dirty="0" smtClean="0"/>
              <a:t> знания для отбора в реальных жизненных ситуациях тех проблем, которые могут быть исследованы и решены с помощью научных методов, для получения выводов, основанных на наблюдениях и экспериментах, необходимых для понимания окружающего мира и тех изменений, которые вносит в него деятельность человека, а также для принятия соответствующих решений.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03648" y="980728"/>
            <a:ext cx="7498080" cy="4800600"/>
          </a:xfrm>
        </p:spPr>
        <p:txBody>
          <a:bodyPr/>
          <a:lstStyle/>
          <a:p>
            <a:r>
              <a:rPr lang="ru-RU" dirty="0" smtClean="0"/>
              <a:t>Н</a:t>
            </a:r>
            <a:r>
              <a:rPr lang="ru-RU" dirty="0" smtClean="0"/>
              <a:t>айти </a:t>
            </a:r>
            <a:r>
              <a:rPr lang="ru-RU" dirty="0" smtClean="0"/>
              <a:t>доступ к информации и извлечь ее (найти и извлечь</a:t>
            </a:r>
            <a:r>
              <a:rPr lang="ru-RU" dirty="0" smtClean="0"/>
              <a:t>);</a:t>
            </a:r>
          </a:p>
          <a:p>
            <a:r>
              <a:rPr lang="ru-RU" dirty="0" smtClean="0"/>
              <a:t> Сформировать </a:t>
            </a:r>
            <a:r>
              <a:rPr lang="ru-RU" dirty="0" smtClean="0"/>
              <a:t>общее понимание текста и перевести информацию текста на язык читателя (интегрировать и интерпретировать</a:t>
            </a:r>
            <a:r>
              <a:rPr lang="ru-RU" dirty="0" smtClean="0"/>
              <a:t>);</a:t>
            </a:r>
          </a:p>
          <a:p>
            <a:r>
              <a:rPr lang="ru-RU" dirty="0" smtClean="0"/>
              <a:t>Р</a:t>
            </a:r>
            <a:r>
              <a:rPr lang="ru-RU" dirty="0" smtClean="0"/>
              <a:t>азмышлять </a:t>
            </a:r>
            <a:r>
              <a:rPr lang="ru-RU" dirty="0" smtClean="0"/>
              <a:t>о содержании и форме текстового сообщения, оценивать его (осмыслить и оценить).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u="sng" dirty="0" smtClean="0"/>
              <a:t>Процесс </a:t>
            </a:r>
            <a:r>
              <a:rPr lang="ru-RU" u="sng" dirty="0" smtClean="0"/>
              <a:t>овладения исторической </a:t>
            </a:r>
            <a:r>
              <a:rPr lang="ru-RU" u="sng" dirty="0" smtClean="0"/>
              <a:t>грамотностью</a:t>
            </a:r>
          </a:p>
          <a:p>
            <a:r>
              <a:rPr lang="ru-RU" u="sng" dirty="0" smtClean="0"/>
              <a:t>Процесс обучения</a:t>
            </a:r>
            <a:r>
              <a:rPr lang="ru-RU" dirty="0" smtClean="0"/>
              <a:t> </a:t>
            </a:r>
            <a:endParaRPr lang="ru-RU" dirty="0" smtClean="0"/>
          </a:p>
          <a:p>
            <a:r>
              <a:rPr lang="ru-RU" u="sng" dirty="0" smtClean="0"/>
              <a:t>Процесс образования</a:t>
            </a:r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71600" y="620688"/>
            <a:ext cx="7962088" cy="5915744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dirty="0" smtClean="0"/>
              <a:t>•	пересказы (мифов, биографий, рассказов и т.д.) - предоставление учащемуся возможности, монологически грамотно изъясняя свои мысли, «примерить на себя» те или иные исторические сюжеты и образы, что позволяет «очеловечить» события, расширить их воспитательный  диапазон, создавая тем самым соответствующую эмоциональную среду для усвоения базовых ценностей;</a:t>
            </a:r>
          </a:p>
          <a:p>
            <a:pPr>
              <a:buNone/>
            </a:pPr>
            <a:r>
              <a:rPr lang="ru-RU" dirty="0" smtClean="0"/>
              <a:t>•	познавательные игры, викторины, уроки-дебаты, которые развивают навыки сотрудничества, индивидуальной работы и умение выступать с собственной точкой зрения в дискуссиях;</a:t>
            </a:r>
          </a:p>
          <a:p>
            <a:pPr>
              <a:buNone/>
            </a:pPr>
            <a:r>
              <a:rPr lang="ru-RU" dirty="0" smtClean="0"/>
              <a:t>•	исторические  диктанты и эссе с их последующей коррекцией со стороны учителя, что формирует письменную грамотность учащихся; </a:t>
            </a:r>
          </a:p>
          <a:p>
            <a:pPr>
              <a:buNone/>
            </a:pPr>
            <a:r>
              <a:rPr lang="ru-RU" dirty="0" smtClean="0"/>
              <a:t>•	исследовательские работы в форме презентаций, рефератов, социологических опросов, проектов (учащиеся используют информацию, полученную в беседах с родственниками, с ветеранами войны и труда, из справочной литературы, обогащая себя новыми знаниями, очередной раз убеждаясь в том, какими нравственными качествами должен обладать человек, чтобы его имя не забывали).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2780928"/>
            <a:ext cx="7498080" cy="1143000"/>
          </a:xfrm>
        </p:spPr>
        <p:txBody>
          <a:bodyPr>
            <a:noAutofit/>
          </a:bodyPr>
          <a:lstStyle/>
          <a:p>
            <a:r>
              <a:rPr lang="ru-RU" sz="2400" b="1" dirty="0" smtClean="0"/>
              <a:t>Задание по теме: «Древняя Русь. Главные торговые пути и города», 10 класс.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Стимул: «Неизвестный  европейский  путешественник </a:t>
            </a:r>
            <a:r>
              <a:rPr lang="en-US" sz="2400" dirty="0" smtClean="0"/>
              <a:t>XIX</a:t>
            </a:r>
            <a:r>
              <a:rPr lang="ru-RU" sz="2400" dirty="0" smtClean="0"/>
              <a:t>  в. заинтересовался древней историей России, изучил некоторые источники о торговых путях Древней Руси, составил описание наиболее известного  пути «из варяг в греки», собрал нескольких единомышленников и отправился дорогой восточных славян. Однако путешествие в скором времени зашло в тупик, т.к. многие географические названия не были путешественниками найдены. Многократно читали они записи организатора путешествия, но не могли понять,  в чем дело. Пришлось обращаться </a:t>
            </a:r>
            <a:r>
              <a:rPr lang="ru-RU" sz="2400" dirty="0" err="1" smtClean="0"/>
              <a:t>горе-путешественникам</a:t>
            </a:r>
            <a:r>
              <a:rPr lang="ru-RU" sz="2400" dirty="0" smtClean="0"/>
              <a:t> к русским историкам. </a:t>
            </a:r>
            <a:r>
              <a:rPr lang="ru-RU" sz="1400" dirty="0" smtClean="0"/>
              <a:t/>
            </a:r>
            <a:br>
              <a:rPr lang="ru-RU" sz="1400" dirty="0" smtClean="0"/>
            </a:br>
            <a:endParaRPr lang="ru-RU" sz="14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68</TotalTime>
  <Words>357</Words>
  <Application>Microsoft Office PowerPoint</Application>
  <PresentationFormat>Экран (4:3)</PresentationFormat>
  <Paragraphs>23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Солнцестояние</vt:lpstr>
      <vt:lpstr>Формирование функциональной грамотности на уроках истории</vt:lpstr>
      <vt:lpstr>«РЕБЕНОК-ЭТО НЕ СОСУД, КОТОРЫЙ НАДО         ЗАПОЛНИТЬ, А ФАКЕЛ,    КОТОРЫЙ НАДО ЗАЖЕЧЬ».                                                                           Д. К. УШИНСКИЙ </vt:lpstr>
      <vt:lpstr>Под функциональной грамотностью  понимают результат овладения учащимися системой предметных ключевых компетенций, позволяющих эффективно применять усвоенные знания в практической ситуации, способность вступать в отношения с внешней средой и максимально быстро адаптироваться и функционировать в ней. </vt:lpstr>
      <vt:lpstr>Слайд 4</vt:lpstr>
      <vt:lpstr>Слайд 5</vt:lpstr>
      <vt:lpstr>Слайд 6</vt:lpstr>
      <vt:lpstr>Слайд 7</vt:lpstr>
      <vt:lpstr>Слайд 8</vt:lpstr>
      <vt:lpstr>Задание по теме: «Древняя Русь. Главные торговые пути и города», 10 класс. Стимул: «Неизвестный  европейский  путешественник XIX  в. заинтересовался древней историей России, изучил некоторые источники о торговых путях Древней Руси, составил описание наиболее известного  пути «из варяг в греки», собрал нескольких единомышленников и отправился дорогой восточных славян. Однако путешествие в скором времени зашло в тупик, т.к. многие географические названия не были путешественниками найдены. Многократно читали они записи организатора путешествия, но не могли понять,  в чем дело. Пришлось обращаться горе-путешественникам к русским историкам.  </vt:lpstr>
      <vt:lpstr>Задачная формулировка: Вы, выступая сегодня в роли русских историков, должны помочь европейским путешественникам. Используя предложенные источники, ученики должны были выполнить следующие задания: составить карту - схему пути «из варяг в греки»; соотнести древние географические названия и современные; исправить ошибки, допущенные европейскими путешественниками; написать письмо путешественникам с указанием допущенных ими ошибок. </vt:lpstr>
      <vt:lpstr>Текст источника: раздаточный материал. Выдержка из описания, которое сделал европейский путешественник, отрывок из «Повести временных лет» и карты, которыми и воспользовался путешественник для составления своего описания». Бланк для выполнения задания - работа выполняется в раздаточном материале.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Формирование функциональной грамотности на уроках истории</dc:title>
  <dc:creator>123</dc:creator>
  <cp:lastModifiedBy>Человек</cp:lastModifiedBy>
  <cp:revision>8</cp:revision>
  <dcterms:created xsi:type="dcterms:W3CDTF">2020-11-19T06:53:26Z</dcterms:created>
  <dcterms:modified xsi:type="dcterms:W3CDTF">2020-11-19T08:30:46Z</dcterms:modified>
</cp:coreProperties>
</file>