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72" r:id="rId5"/>
    <p:sldId id="273" r:id="rId6"/>
    <p:sldId id="274" r:id="rId7"/>
    <p:sldId id="258" r:id="rId8"/>
    <p:sldId id="259" r:id="rId9"/>
    <p:sldId id="260" r:id="rId10"/>
    <p:sldId id="269" r:id="rId11"/>
    <p:sldId id="261" r:id="rId12"/>
    <p:sldId id="262" r:id="rId13"/>
    <p:sldId id="265" r:id="rId14"/>
    <p:sldId id="263" r:id="rId15"/>
    <p:sldId id="266" r:id="rId16"/>
    <p:sldId id="267" r:id="rId17"/>
    <p:sldId id="270" r:id="rId18"/>
    <p:sldId id="268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skiv.instrao.ru/support/demonstratsionnye-materialy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" y="0"/>
            <a:ext cx="9148161" cy="68227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МБОУ «Соколовская СШ»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Программа школы по формированию функциональной грамотности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21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6928"/>
            <a:ext cx="8229600" cy="1143000"/>
          </a:xfrm>
        </p:spPr>
        <p:txBody>
          <a:bodyPr/>
          <a:lstStyle/>
          <a:p>
            <a:r>
              <a:rPr lang="ru-RU" dirty="0" smtClean="0"/>
              <a:t>   Планируемые результаты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89929"/>
            <a:ext cx="8784976" cy="546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2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Учебный план</a:t>
            </a:r>
          </a:p>
          <a:p>
            <a:pPr marL="0" indent="0">
              <a:buNone/>
            </a:pPr>
            <a:r>
              <a:rPr lang="ru-RU" dirty="0" smtClean="0"/>
              <a:t>Учебные предметы</a:t>
            </a:r>
          </a:p>
          <a:p>
            <a:pPr marL="0" indent="0">
              <a:buNone/>
            </a:pPr>
            <a:r>
              <a:rPr lang="ru-RU" dirty="0" smtClean="0"/>
              <a:t>Часть формируемая участниками образовательных отношений: </a:t>
            </a:r>
          </a:p>
          <a:p>
            <a:pPr>
              <a:buFontTx/>
              <a:buChar char="-"/>
            </a:pPr>
            <a:r>
              <a:rPr lang="ru-RU" dirty="0" smtClean="0"/>
              <a:t>Математическая грамотность</a:t>
            </a:r>
          </a:p>
          <a:p>
            <a:pPr>
              <a:buFontTx/>
              <a:buChar char="-"/>
            </a:pPr>
            <a:r>
              <a:rPr lang="ru-RU" dirty="0" smtClean="0"/>
              <a:t>Читательская грамотность</a:t>
            </a:r>
          </a:p>
          <a:p>
            <a:pPr marL="0" indent="0">
              <a:buNone/>
            </a:pPr>
            <a:r>
              <a:rPr lang="ru-RU" dirty="0" smtClean="0"/>
              <a:t>2. Внеурочная деятельность:</a:t>
            </a:r>
          </a:p>
          <a:p>
            <a:pPr>
              <a:buFontTx/>
              <a:buChar char="-"/>
            </a:pPr>
            <a:r>
              <a:rPr lang="ru-RU" dirty="0" smtClean="0"/>
              <a:t>Естественнонаучная грамотность</a:t>
            </a:r>
          </a:p>
          <a:p>
            <a:pPr>
              <a:buFontTx/>
              <a:buChar char="-"/>
            </a:pPr>
            <a:r>
              <a:rPr lang="ru-RU" dirty="0" smtClean="0"/>
              <a:t>Финансовая грамотность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107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виды деятельности обучающихся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самостоятельное чтение и</a:t>
            </a:r>
          </a:p>
          <a:p>
            <a:pPr marL="0" indent="0">
              <a:buNone/>
            </a:pPr>
            <a:r>
              <a:rPr lang="ru-RU" dirty="0"/>
              <a:t>обсуждение полученной информации с помощью вопросов (беседа, </a:t>
            </a:r>
            <a:r>
              <a:rPr lang="ru-RU" dirty="0" smtClean="0"/>
              <a:t>дискуссия</a:t>
            </a:r>
            <a:r>
              <a:rPr lang="ru-RU" dirty="0"/>
              <a:t>, диспут); </a:t>
            </a:r>
            <a:endParaRPr lang="ru-RU" dirty="0" smtClean="0"/>
          </a:p>
          <a:p>
            <a:r>
              <a:rPr lang="ru-RU" dirty="0" smtClean="0"/>
              <a:t>выполнение </a:t>
            </a:r>
            <a:r>
              <a:rPr lang="ru-RU" dirty="0"/>
              <a:t>практических заданий; </a:t>
            </a:r>
            <a:endParaRPr lang="ru-RU" dirty="0" smtClean="0"/>
          </a:p>
          <a:p>
            <a:r>
              <a:rPr lang="ru-RU" dirty="0" smtClean="0"/>
              <a:t>поиск </a:t>
            </a:r>
            <a:r>
              <a:rPr lang="ru-RU" dirty="0"/>
              <a:t>и обсуждение </a:t>
            </a:r>
            <a:r>
              <a:rPr lang="ru-RU" dirty="0" smtClean="0"/>
              <a:t>материалов </a:t>
            </a:r>
            <a:r>
              <a:rPr lang="ru-RU" dirty="0"/>
              <a:t>в сети Интернет; </a:t>
            </a:r>
            <a:endParaRPr lang="ru-RU" dirty="0" smtClean="0"/>
          </a:p>
          <a:p>
            <a:r>
              <a:rPr lang="ru-RU" dirty="0" smtClean="0"/>
              <a:t>решение </a:t>
            </a:r>
            <a:r>
              <a:rPr lang="ru-RU" dirty="0"/>
              <a:t>ситуационных и </a:t>
            </a:r>
            <a:r>
              <a:rPr lang="ru-RU" dirty="0" err="1" smtClean="0"/>
              <a:t>практикоориентированных</a:t>
            </a:r>
            <a:r>
              <a:rPr lang="ru-RU" dirty="0" smtClean="0"/>
              <a:t> </a:t>
            </a:r>
            <a:r>
              <a:rPr lang="ru-RU" dirty="0"/>
              <a:t>задач; </a:t>
            </a:r>
            <a:endParaRPr lang="ru-RU" dirty="0" smtClean="0"/>
          </a:p>
          <a:p>
            <a:r>
              <a:rPr lang="ru-RU" dirty="0" smtClean="0"/>
              <a:t>проведение </a:t>
            </a:r>
            <a:r>
              <a:rPr lang="ru-RU" dirty="0"/>
              <a:t>экспериментов и опытов.</a:t>
            </a:r>
          </a:p>
        </p:txBody>
      </p:sp>
    </p:spTree>
    <p:extLst>
      <p:ext uri="{BB962C8B-B14F-4D97-AF65-F5344CB8AC3E}">
        <p14:creationId xmlns:p14="http://schemas.microsoft.com/office/powerpoint/2010/main" val="60196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УУД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Регулятивные учебные </a:t>
            </a:r>
            <a:r>
              <a:rPr lang="ru-RU" dirty="0" smtClean="0"/>
              <a:t>действия</a:t>
            </a:r>
          </a:p>
          <a:p>
            <a:r>
              <a:rPr lang="ru-RU" dirty="0"/>
              <a:t>Коммуникативные учебные </a:t>
            </a:r>
            <a:r>
              <a:rPr lang="ru-RU" dirty="0" smtClean="0"/>
              <a:t>действия</a:t>
            </a:r>
          </a:p>
          <a:p>
            <a:r>
              <a:rPr lang="ru-RU" dirty="0"/>
              <a:t>Познавательные логические </a:t>
            </a:r>
            <a:r>
              <a:rPr lang="ru-RU" dirty="0" smtClean="0"/>
              <a:t>действия</a:t>
            </a:r>
          </a:p>
          <a:p>
            <a:r>
              <a:rPr lang="ru-RU" dirty="0"/>
              <a:t>Познавательные знаково-символические </a:t>
            </a:r>
            <a:r>
              <a:rPr lang="ru-RU" dirty="0" smtClean="0"/>
              <a:t>действия</a:t>
            </a:r>
          </a:p>
          <a:p>
            <a:r>
              <a:rPr lang="ru-RU" dirty="0"/>
              <a:t>Познавательные действия по решению задач (проблем</a:t>
            </a:r>
            <a:r>
              <a:rPr lang="ru-RU" dirty="0" smtClean="0"/>
              <a:t>)</a:t>
            </a:r>
          </a:p>
          <a:p>
            <a:r>
              <a:rPr lang="ru-RU" dirty="0" smtClean="0"/>
              <a:t>Познавательные </a:t>
            </a:r>
            <a:r>
              <a:rPr lang="ru-RU" dirty="0"/>
              <a:t>действия по работе с информацией и </a:t>
            </a:r>
            <a:r>
              <a:rPr lang="ru-RU" dirty="0" smtClean="0"/>
              <a:t>чтению</a:t>
            </a:r>
          </a:p>
          <a:p>
            <a:r>
              <a:rPr lang="ru-RU" dirty="0" smtClean="0"/>
              <a:t>Познавательные и коммуникативные действия в части ИКТ-компетентности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155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Познавательные </a:t>
            </a:r>
            <a:r>
              <a:rPr lang="ru-RU" dirty="0"/>
              <a:t>действия по работе с информацией и чтению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Осуществлять поиск </a:t>
            </a:r>
            <a:r>
              <a:rPr lang="ru-RU" dirty="0" smtClean="0"/>
              <a:t>информации</a:t>
            </a:r>
          </a:p>
          <a:p>
            <a:pPr algn="just"/>
            <a:r>
              <a:rPr lang="ru-RU" dirty="0"/>
              <a:t>Ориентироваться в содержании текста, отвечать на вопросы, используя </a:t>
            </a:r>
            <a:r>
              <a:rPr lang="ru-RU" dirty="0" smtClean="0"/>
              <a:t>явно заданную </a:t>
            </a:r>
            <a:r>
              <a:rPr lang="ru-RU" dirty="0"/>
              <a:t>в тексте информацию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Интерпретировать информацию, отвечать на вопросы, используя </a:t>
            </a:r>
            <a:r>
              <a:rPr lang="ru-RU" dirty="0" smtClean="0"/>
              <a:t>неявно заданную информацию</a:t>
            </a:r>
          </a:p>
          <a:p>
            <a:pPr algn="just"/>
            <a:r>
              <a:rPr lang="ru-RU" dirty="0"/>
              <a:t>Оценивать достоверность предложенной информации, строить </a:t>
            </a:r>
            <a:r>
              <a:rPr lang="ru-RU" dirty="0" smtClean="0"/>
              <a:t>оценочные суждения </a:t>
            </a:r>
            <a:r>
              <a:rPr lang="ru-RU" dirty="0"/>
              <a:t>на основе текста</a:t>
            </a:r>
          </a:p>
          <a:p>
            <a:pPr algn="just"/>
            <a:r>
              <a:rPr lang="ru-RU" dirty="0"/>
              <a:t>Создавать собственные тексты, применять информацию из текста при </a:t>
            </a:r>
            <a:r>
              <a:rPr lang="ru-RU" dirty="0" smtClean="0"/>
              <a:t>решении учебно-практических </a:t>
            </a:r>
            <a:r>
              <a:rPr lang="ru-RU" dirty="0"/>
              <a:t>задач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6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Прочитай текст и выполни задания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В повседневной </a:t>
            </a:r>
            <a:r>
              <a:rPr lang="ru-RU" dirty="0"/>
              <a:t>жизни мы окружены звуками и шумами. Звуки производятся вибрирующими (колеблющимися) предметами. Например, вибрация натянутой струны вызывает вибрацию воздуха – возникает звуковая волна, достигающая нашего уха, и мы слышим звук (см. рисунок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Звук </a:t>
            </a:r>
            <a:r>
              <a:rPr lang="ru-RU" dirty="0"/>
              <a:t>голоса человека и многих животных появляется из-за колебаний в гортани голосовых связок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Для распространения звуковой волны нужна среда: воздух, вода, металлический стержень и т.д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Звук бывает громкий и тихий.</a:t>
            </a:r>
          </a:p>
          <a:p>
            <a:endParaRPr lang="ru-RU" dirty="0"/>
          </a:p>
        </p:txBody>
      </p:sp>
      <p:pic>
        <p:nvPicPr>
          <p:cNvPr id="6" name="Picture 14"/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4283968" y="3573016"/>
            <a:ext cx="1517650" cy="8807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142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Создавать собственные тексты, применять информацию из текста при решении учебно-практических задач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86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Даша </a:t>
            </a:r>
            <a:r>
              <a:rPr lang="ru-RU" sz="2800" dirty="0"/>
              <a:t>учится играть на гитаре. Она решила посмотреть, как громкость звука гитары зависит от силы удара по струне. Для этого она измерила громкость звука с помощью звукового датчика и построила первую точку графика (см. рисунок 1).</a:t>
            </a:r>
          </a:p>
          <a:p>
            <a:pPr marL="0" indent="0">
              <a:buNone/>
            </a:pPr>
            <a:r>
              <a:rPr lang="ru-RU" sz="2800" dirty="0" smtClean="0"/>
              <a:t>Если </a:t>
            </a:r>
            <a:r>
              <a:rPr lang="ru-RU" sz="2800" dirty="0"/>
              <a:t>Даша ударит по струне с большей силой, то где может находиться следующая точка её графика (см. рисунок 2</a:t>
            </a:r>
            <a:r>
              <a:rPr lang="ru-RU" sz="2800" dirty="0" smtClean="0"/>
              <a:t>)?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Picture 15"/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2555776" y="4743450"/>
            <a:ext cx="5147310" cy="2114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97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690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Создавать собственные тексты, применять информацию из текста при решении учебно-практических задач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5100" dirty="0" smtClean="0"/>
              <a:t>  </a:t>
            </a:r>
            <a:r>
              <a:rPr lang="ru-RU" sz="4000" dirty="0" smtClean="0"/>
              <a:t>Планеты </a:t>
            </a:r>
            <a:r>
              <a:rPr lang="ru-RU" sz="4000" dirty="0"/>
              <a:t>Солнечной системы находятся в безвоздушном пространстве</a:t>
            </a:r>
            <a:r>
              <a:rPr lang="ru-RU" sz="5100" dirty="0"/>
              <a:t>.</a:t>
            </a:r>
          </a:p>
          <a:p>
            <a:endParaRPr lang="ru-RU" sz="5100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sz="4000" dirty="0"/>
              <a:t>Можно ли, находясь на Земле, услышать мощное извержение вулкана, произошедшее на Марсе? Объясни свой ответ.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802" y="2669982"/>
            <a:ext cx="4572396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2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81390"/>
            <a:ext cx="9252519" cy="69393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Интерпретировать информацию, отвечать на вопросы, используя неявно заданную информацию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23103" y="2276872"/>
            <a:ext cx="6041660" cy="17801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170" y="1628800"/>
            <a:ext cx="6109967" cy="8391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5601" y="4293096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Выбери все верные утверждения. Укажи в ответе их номера.</a:t>
            </a:r>
          </a:p>
          <a:p>
            <a:endParaRPr lang="ru-RU" sz="1600" dirty="0"/>
          </a:p>
          <a:p>
            <a:r>
              <a:rPr lang="ru-RU" sz="1600" dirty="0"/>
              <a:t>1)	Не все колеблющиеся тела издают слышимый человеком звук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2)	Звук, издаваемый разными колеблющимися телами, имеет одинаковую громкость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3)	Когда Петя поёт, колеблются его голосовые связки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4)	Если погрузиться под воду, то нельзя услышать гудок теплохода, проходящего рядом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5)	Если Петя будет шептать, то его голосовые связки не будут колебаться.</a:t>
            </a:r>
          </a:p>
        </p:txBody>
      </p:sp>
    </p:spTree>
    <p:extLst>
      <p:ext uri="{BB962C8B-B14F-4D97-AF65-F5344CB8AC3E}">
        <p14:creationId xmlns:p14="http://schemas.microsoft.com/office/powerpoint/2010/main" val="133493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Открытые задания </a:t>
            </a:r>
            <a:r>
              <a:rPr lang="en-US" dirty="0" smtClean="0"/>
              <a:t>PISA</a:t>
            </a:r>
            <a:endParaRPr lang="ru-RU" dirty="0" smtClean="0"/>
          </a:p>
          <a:p>
            <a:r>
              <a:rPr lang="ru-RU" dirty="0" err="1" smtClean="0"/>
              <a:t>финграмотностьвшколе.рф</a:t>
            </a:r>
            <a:endParaRPr lang="ru-RU" dirty="0" smtClean="0"/>
          </a:p>
          <a:p>
            <a:r>
              <a:rPr lang="en-US" dirty="0">
                <a:hlinkClick r:id="rId2"/>
              </a:rPr>
              <a:t>http://skiv.instrao.ru/support/demonstratsionnye-materialya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(Институт стратегии развития образования) (все грамотности)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8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/>
              <a:t>Функциональная грамотность рассматривается, как способность использовать все постоянно приобретаемые в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отношений.</a:t>
            </a:r>
          </a:p>
          <a:p>
            <a:pPr algn="just"/>
            <a:r>
              <a:rPr lang="ru-RU" sz="2400" dirty="0"/>
              <a:t>Функционально грамотная личность – это человек, ориентирующийся в мире и действующий в соответствии с общественными ценностями, ожиданиями и интересами.</a:t>
            </a:r>
          </a:p>
          <a:p>
            <a:pPr algn="just"/>
            <a:r>
              <a:rPr lang="ru-RU" sz="2400" dirty="0"/>
              <a:t>Основные признаки функционально грамотной личности: это человек самостоятельный, познающий и умеющий жить среди людей, обладающий определёнными качествами, ключевыми компетенциями</a:t>
            </a:r>
          </a:p>
        </p:txBody>
      </p:sp>
    </p:spTree>
    <p:extLst>
      <p:ext uri="{BB962C8B-B14F-4D97-AF65-F5344CB8AC3E}">
        <p14:creationId xmlns:p14="http://schemas.microsoft.com/office/powerpoint/2010/main" val="57557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22" y="0"/>
            <a:ext cx="9276521" cy="6957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Создать условия формирования  </a:t>
            </a:r>
            <a:r>
              <a:rPr lang="ru-RU" dirty="0"/>
              <a:t>функциональной </a:t>
            </a:r>
            <a:r>
              <a:rPr lang="ru-RU" dirty="0" smtClean="0"/>
              <a:t>грамотности </a:t>
            </a:r>
            <a:r>
              <a:rPr lang="ru-RU" dirty="0"/>
              <a:t>учащихся </a:t>
            </a:r>
            <a:r>
              <a:rPr lang="ru-RU" dirty="0"/>
              <a:t>посредством актуализации </a:t>
            </a:r>
            <a:r>
              <a:rPr lang="ru-RU" dirty="0" err="1"/>
              <a:t>межпредметных</a:t>
            </a:r>
            <a:r>
              <a:rPr lang="ru-RU" dirty="0"/>
              <a:t> связей в образовательном </a:t>
            </a:r>
            <a:r>
              <a:rPr lang="ru-RU" dirty="0" smtClean="0"/>
              <a:t>процессе обеспечивающих</a:t>
            </a:r>
            <a:r>
              <a:rPr lang="ru-RU" dirty="0" smtClean="0"/>
              <a:t> качество </a:t>
            </a:r>
            <a:r>
              <a:rPr lang="ru-RU" dirty="0"/>
              <a:t>и </a:t>
            </a:r>
            <a:r>
              <a:rPr lang="ru-RU" dirty="0" smtClean="0"/>
              <a:t>эффективность </a:t>
            </a:r>
            <a:r>
              <a:rPr lang="ru-RU" dirty="0"/>
              <a:t>образования, </a:t>
            </a:r>
            <a:r>
              <a:rPr lang="ru-RU" dirty="0" smtClean="0"/>
              <a:t>равенство </a:t>
            </a:r>
            <a:r>
              <a:rPr lang="ru-RU" dirty="0"/>
              <a:t>доступа к образованию.</a:t>
            </a:r>
          </a:p>
        </p:txBody>
      </p:sp>
    </p:spTree>
    <p:extLst>
      <p:ext uri="{BB962C8B-B14F-4D97-AF65-F5344CB8AC3E}">
        <p14:creationId xmlns:p14="http://schemas.microsoft.com/office/powerpoint/2010/main" val="285418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17992"/>
            <a:ext cx="9144793" cy="68220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0770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/>
              <a:t>1.	</a:t>
            </a:r>
            <a:r>
              <a:rPr lang="ru-RU" sz="4500" dirty="0"/>
              <a:t>Рассмотреть теоретические аспекты процесса формирования функциональной грамотности.</a:t>
            </a:r>
          </a:p>
          <a:p>
            <a:pPr marL="0" indent="0">
              <a:buNone/>
            </a:pPr>
            <a:r>
              <a:rPr lang="ru-RU" sz="4500" dirty="0"/>
              <a:t>2.	Выявить возможности активизации </a:t>
            </a:r>
            <a:r>
              <a:rPr lang="ru-RU" sz="4500" dirty="0" err="1"/>
              <a:t>межпредметных</a:t>
            </a:r>
            <a:r>
              <a:rPr lang="ru-RU" sz="4500" dirty="0"/>
              <a:t> связей как условие формирования функциональной грамотности обучающихся.</a:t>
            </a:r>
          </a:p>
          <a:p>
            <a:pPr marL="0" indent="0">
              <a:buNone/>
            </a:pPr>
            <a:r>
              <a:rPr lang="ru-RU" sz="4500" dirty="0"/>
              <a:t>3.	Выявить узкие места, затруднения и проблемы, имеющих место в реализации ФГОС, для принятия своевременных мер по обеспечению успешного выполнения задачи повышения качества образования.</a:t>
            </a:r>
          </a:p>
          <a:p>
            <a:pPr marL="0" indent="0">
              <a:buNone/>
            </a:pPr>
            <a:r>
              <a:rPr lang="ru-RU" sz="4500" dirty="0"/>
              <a:t>4.	Повысить квалификацию педагогических кадров через ознакомление учителей с</a:t>
            </a:r>
            <a:r>
              <a:rPr lang="ru-RU" sz="4500" dirty="0" smtClean="0"/>
              <a:t> </a:t>
            </a:r>
            <a:r>
              <a:rPr lang="ru-RU" sz="4500" dirty="0"/>
              <a:t>подходами к формированию и оценке ФГ и банком открытых заданий для </a:t>
            </a:r>
            <a:r>
              <a:rPr lang="ru-RU" sz="4500" dirty="0" smtClean="0"/>
              <a:t>обучающихся.</a:t>
            </a:r>
            <a:endParaRPr lang="ru-RU" sz="4500" dirty="0"/>
          </a:p>
          <a:p>
            <a:pPr marL="0" indent="0">
              <a:buNone/>
            </a:pPr>
            <a:r>
              <a:rPr lang="ru-RU" sz="4500" dirty="0"/>
              <a:t>5.	Разработать различные механизмы для реализации системы мер по     формированию функциональной грамотности обучающихся.</a:t>
            </a:r>
          </a:p>
          <a:p>
            <a:pPr marL="0" indent="0">
              <a:buNone/>
            </a:pPr>
            <a:r>
              <a:rPr lang="ru-RU" sz="4500" dirty="0"/>
              <a:t>6.	Провести диагностику </a:t>
            </a:r>
            <a:r>
              <a:rPr lang="ru-RU" sz="4500" dirty="0" err="1"/>
              <a:t>сформированности</a:t>
            </a:r>
            <a:r>
              <a:rPr lang="ru-RU" sz="4500" dirty="0"/>
              <a:t> функциональной грамотности обучающихся.</a:t>
            </a:r>
          </a:p>
          <a:p>
            <a:pPr marL="0" indent="0">
              <a:buNone/>
            </a:pPr>
            <a:r>
              <a:rPr lang="ru-RU" sz="4500" dirty="0"/>
              <a:t>7.	Совершенствовать содержание учебно-методического комплекса и формы преподавания для развития функциональной грамотности обучающихся.</a:t>
            </a:r>
          </a:p>
          <a:p>
            <a:pPr marL="0" indent="0">
              <a:buNone/>
            </a:pPr>
            <a:r>
              <a:rPr lang="ru-RU" sz="4500" dirty="0"/>
              <a:t>8.	Создать банк заданий и </a:t>
            </a:r>
            <a:r>
              <a:rPr lang="ru-RU" sz="4500" dirty="0" err="1"/>
              <a:t>межпредметных</a:t>
            </a:r>
            <a:r>
              <a:rPr lang="ru-RU" sz="4500" dirty="0"/>
              <a:t> технологий для формирования функциональной грамотности обучающихся</a:t>
            </a:r>
          </a:p>
          <a:p>
            <a:pPr marL="0" indent="0">
              <a:buNone/>
            </a:pPr>
            <a:r>
              <a:rPr lang="ru-RU" sz="4500" dirty="0"/>
              <a:t>9.	Улучшить качество внеурочной и внеклассной работы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8969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17992"/>
            <a:ext cx="9144793" cy="68220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Работа с педагогическими кадрами</a:t>
            </a:r>
          </a:p>
          <a:p>
            <a:r>
              <a:rPr lang="ru-RU" dirty="0" smtClean="0"/>
              <a:t>Реализация рабочей программы по формированию функциональной грамотности</a:t>
            </a:r>
          </a:p>
          <a:p>
            <a:r>
              <a:rPr lang="ru-RU" dirty="0" smtClean="0"/>
              <a:t>Организация мониторинга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функциональной грамотности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881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458" y="-49070"/>
            <a:ext cx="9278916" cy="69561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Рабочая программа формирования функциональной грамотности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Цель:</a:t>
            </a:r>
          </a:p>
          <a:p>
            <a:pPr marL="0" indent="0" algn="just">
              <a:buNone/>
            </a:pPr>
            <a:r>
              <a:rPr lang="ru-RU" dirty="0"/>
              <a:t>развитие функциональной </a:t>
            </a:r>
            <a:r>
              <a:rPr lang="ru-RU" dirty="0" smtClean="0"/>
              <a:t>грамотности </a:t>
            </a:r>
            <a:r>
              <a:rPr lang="ru-RU" dirty="0"/>
              <a:t>учащихся 5-9 классов как индикатора качества и эффективности образования, равенства доступа к образованию.</a:t>
            </a:r>
          </a:p>
        </p:txBody>
      </p:sp>
    </p:spTree>
    <p:extLst>
      <p:ext uri="{BB962C8B-B14F-4D97-AF65-F5344CB8AC3E}">
        <p14:creationId xmlns:p14="http://schemas.microsoft.com/office/powerpoint/2010/main" val="3378022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Программа нацелена на развитие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способности </a:t>
            </a:r>
            <a:r>
              <a:rPr lang="ru-RU" dirty="0"/>
              <a:t>формулировать, применять и интерпретировать математику в разнообразных </a:t>
            </a:r>
            <a:r>
              <a:rPr lang="ru-RU" dirty="0" smtClean="0"/>
              <a:t>контекстах (математическая грамотность)</a:t>
            </a:r>
          </a:p>
          <a:p>
            <a:pPr algn="just"/>
            <a:r>
              <a:rPr lang="ru-RU" dirty="0"/>
              <a:t>способности человека понимать, использовать, оценивать тексты, </a:t>
            </a:r>
            <a:r>
              <a:rPr lang="ru-RU" dirty="0" smtClean="0"/>
              <a:t>размышлять </a:t>
            </a:r>
            <a:r>
              <a:rPr lang="ru-RU" dirty="0"/>
              <a:t>о них и заниматься чтением для того, чтобы достигать своих целей, расширять свои знания и возможности, участвовать в социальной жизни (</a:t>
            </a:r>
            <a:r>
              <a:rPr lang="ru-RU" dirty="0" smtClean="0"/>
              <a:t>читательская </a:t>
            </a:r>
            <a:r>
              <a:rPr lang="ru-RU" dirty="0"/>
              <a:t>грамотность</a:t>
            </a:r>
            <a:r>
              <a:rPr lang="ru-RU" dirty="0" smtClean="0"/>
              <a:t>);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30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77500" lnSpcReduction="20000"/>
          </a:bodyPr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способности </a:t>
            </a:r>
            <a:r>
              <a:rPr lang="ru-RU" dirty="0"/>
              <a:t>человека осваивать и использовать естественнонаучные знания для распознания и постановки вопросов, для освоения новых знаний, для объяснения естественнонаучных явлений и формулирования основанных на научных доказательствах выводов в связи с естественнонаучной </a:t>
            </a:r>
            <a:r>
              <a:rPr lang="ru-RU" dirty="0" smtClean="0"/>
              <a:t>проблематикой</a:t>
            </a:r>
            <a:r>
              <a:rPr lang="ru-RU" dirty="0"/>
              <a:t>; понимать основные особенности естествознания как формы </a:t>
            </a:r>
            <a:r>
              <a:rPr lang="ru-RU" dirty="0" smtClean="0"/>
              <a:t>человеческого </a:t>
            </a:r>
            <a:r>
              <a:rPr lang="ru-RU" dirty="0"/>
              <a:t>познания; демонстрировать осведомленность в том, что </a:t>
            </a:r>
            <a:r>
              <a:rPr lang="ru-RU" dirty="0" smtClean="0"/>
              <a:t>естественные </a:t>
            </a:r>
            <a:r>
              <a:rPr lang="ru-RU" dirty="0"/>
              <a:t>науки и технология оказывают влияние на материальную, </a:t>
            </a:r>
            <a:r>
              <a:rPr lang="ru-RU" dirty="0" smtClean="0"/>
              <a:t>интеллектуальную </a:t>
            </a:r>
            <a:r>
              <a:rPr lang="ru-RU" dirty="0"/>
              <a:t>и культурную сферы общества; проявлять активную гражданскую позицию при рассмотрении проблем, связанных с естествознанием (</a:t>
            </a:r>
            <a:r>
              <a:rPr lang="ru-RU" dirty="0" smtClean="0"/>
              <a:t>естественнонаучная грамотность)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495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способности </a:t>
            </a:r>
            <a:r>
              <a:rPr lang="ru-RU" dirty="0" smtClean="0"/>
              <a:t> </a:t>
            </a:r>
            <a:r>
              <a:rPr lang="ru-RU" dirty="0"/>
              <a:t>принимать эффективные решения в </a:t>
            </a:r>
            <a:r>
              <a:rPr lang="ru-RU" dirty="0" smtClean="0"/>
              <a:t>разнообразных </a:t>
            </a:r>
            <a:r>
              <a:rPr lang="ru-RU" dirty="0"/>
              <a:t>финансовых ситуациях, способствующих улучшению финансового </a:t>
            </a:r>
            <a:r>
              <a:rPr lang="ru-RU" dirty="0" smtClean="0"/>
              <a:t>благополучия </a:t>
            </a:r>
            <a:r>
              <a:rPr lang="ru-RU" dirty="0"/>
              <a:t>личности и общества, а также возможности участия в </a:t>
            </a:r>
            <a:r>
              <a:rPr lang="ru-RU" dirty="0" smtClean="0"/>
              <a:t>экономической </a:t>
            </a:r>
            <a:r>
              <a:rPr lang="ru-RU" dirty="0"/>
              <a:t>жизни.</a:t>
            </a:r>
          </a:p>
        </p:txBody>
      </p:sp>
    </p:spTree>
    <p:extLst>
      <p:ext uri="{BB962C8B-B14F-4D97-AF65-F5344CB8AC3E}">
        <p14:creationId xmlns:p14="http://schemas.microsoft.com/office/powerpoint/2010/main" val="322009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735</Words>
  <Application>Microsoft Office PowerPoint</Application>
  <PresentationFormat>Экран (4:3)</PresentationFormat>
  <Paragraphs>98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МБОУ «Соколовская СШ»</vt:lpstr>
      <vt:lpstr>Презентация PowerPoint</vt:lpstr>
      <vt:lpstr>Цель программы</vt:lpstr>
      <vt:lpstr>Задачи</vt:lpstr>
      <vt:lpstr>Направления деятельности</vt:lpstr>
      <vt:lpstr>Рабочая программа формирования функциональной грамотности</vt:lpstr>
      <vt:lpstr>Программа нацелена на развитие</vt:lpstr>
      <vt:lpstr>Презентация PowerPoint</vt:lpstr>
      <vt:lpstr>Презентация PowerPoint</vt:lpstr>
      <vt:lpstr>   Планируемые результаты</vt:lpstr>
      <vt:lpstr>Реализация программы</vt:lpstr>
      <vt:lpstr>Основные виды деятельности обучающихся</vt:lpstr>
      <vt:lpstr>УУД</vt:lpstr>
      <vt:lpstr>Познавательные действия по работе с информацией и чтению</vt:lpstr>
      <vt:lpstr>Прочитай текст и выполни задания</vt:lpstr>
      <vt:lpstr>Создавать собственные тексты, применять информацию из текста при решении учебно-практических задач </vt:lpstr>
      <vt:lpstr>Создавать собственные тексты, применять информацию из текста при решении учебно-практических задач </vt:lpstr>
      <vt:lpstr>Интерпретировать информацию, отвечать на вопросы, используя неявно заданную информацию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«Соколовская СШ»</dc:title>
  <dc:creator>ASUS</dc:creator>
  <cp:lastModifiedBy>ASUS</cp:lastModifiedBy>
  <cp:revision>24</cp:revision>
  <dcterms:created xsi:type="dcterms:W3CDTF">2020-11-13T10:38:52Z</dcterms:created>
  <dcterms:modified xsi:type="dcterms:W3CDTF">2020-11-19T04:22:44Z</dcterms:modified>
</cp:coreProperties>
</file>