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33"/>
  </p:notesMasterIdLst>
  <p:handoutMasterIdLst>
    <p:handoutMasterId r:id="rId34"/>
  </p:handoutMasterIdLst>
  <p:sldIdLst>
    <p:sldId id="25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5899" autoAdjust="0"/>
  </p:normalViewPr>
  <p:slideViewPr>
    <p:cSldViewPr snapToGrid="0">
      <p:cViewPr>
        <p:scale>
          <a:sx n="81" d="100"/>
          <a:sy n="81" d="100"/>
        </p:scale>
        <p:origin x="-9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26C0D48-5544-4D1E-92ED-7D29602D5A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A546F38-6843-4BA4-9087-99FDAC1368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37960E-1F7C-41B1-9A2B-96C83E797D56}" type="datetime1">
              <a:rPr lang="ru-RU" smtClean="0"/>
              <a:t>19.11.2020</a:t>
            </a:fld>
            <a:endParaRPr lang="ru-RU" dirty="0"/>
          </a:p>
        </p:txBody>
      </p:sp>
      <p:sp>
        <p:nvSpPr>
          <p:cNvPr id="4" name="Нижний колонтитул 3">
            <a:extLst>
              <a:ext uri="{FF2B5EF4-FFF2-40B4-BE49-F238E27FC236}">
                <a16:creationId xmlns:a16="http://schemas.microsoft.com/office/drawing/2014/main" xmlns="" id="{404D4C3A-831C-48BC-BBE8-779D1806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B78A2E2F-4EBC-4E26-BCA0-463636F0B3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D2A560-1C91-4773-B7AC-4FDF7293DA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7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C201-AC4F-4363-955C-CEDBBD62208D}" type="datetime1">
              <a:rPr lang="ru-RU" smtClean="0"/>
              <a:pPr/>
              <a:t>19.11.2020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3F167F0-0840-1348-BFE4-C6298BBC0698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3F167F0-0840-1348-BFE4-C6298BBC06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3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Овал 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Овал 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Овал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Овал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Овал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Полилиния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rtlCol="0"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 rtl="0"/>
            <a:fld id="{E86AA575-909A-4E84-A73A-2B96081E700B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 rtlCol="0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10" name="Прямоугольник 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 rtlCol="0"/>
          <a:lstStyle>
            <a:lvl1pPr>
              <a:defRPr sz="2800" b="0" i="0">
                <a:latin typeface="+mj-lt"/>
              </a:defRPr>
            </a:lvl1pPr>
          </a:lstStyle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 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Прямоугольник 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Прямоугольник 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Полилиния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xmlns="" id="{215A5A73-8E13-4E38-8362-0A09BA94411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3EF0-FE8D-43FC-AE79-F77DF127C654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4" name="Прямоугольник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 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Прямоугольник 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Прямоугольник 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Полилиния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rtlCol="0" anchor="b">
            <a:normAutofit/>
          </a:bodyPr>
          <a:lstStyle>
            <a:lvl1pPr algn="l">
              <a:defRPr sz="23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9A25B9-C5B6-4321-9761-C8D3F1A3412A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4" name="Прямоугольник 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7E678F-447A-480B-9B75-01799EA8EF53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2512C1-8A81-4FB1-A62C-2439B34D73D0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B13030-9547-48AA-9A77-B6FE0D9329CE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5B4ED4-48AB-41C5-85BE-36F29B424A13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235056-05E5-49FA-85B9-C13A880503DF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Овал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E25B6-26B9-4795-9DB3-1F92AB5CD076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 —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35181B-387F-4E5B-AC56-E7811112EC5A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маркеров в виде значков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 9">
            <a:extLst>
              <a:ext uri="{FF2B5EF4-FFF2-40B4-BE49-F238E27FC236}">
                <a16:creationId xmlns:a16="http://schemas.microsoft.com/office/drawing/2014/main" xmlns="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6" name="Текст 9">
            <a:extLst>
              <a:ext uri="{FF2B5EF4-FFF2-40B4-BE49-F238E27FC236}">
                <a16:creationId xmlns:a16="http://schemas.microsoft.com/office/drawing/2014/main" xmlns="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7" name="Текст 9">
            <a:extLst>
              <a:ext uri="{FF2B5EF4-FFF2-40B4-BE49-F238E27FC236}">
                <a16:creationId xmlns:a16="http://schemas.microsoft.com/office/drawing/2014/main" xmlns="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8" name="Текст 9">
            <a:extLst>
              <a:ext uri="{FF2B5EF4-FFF2-40B4-BE49-F238E27FC236}">
                <a16:creationId xmlns:a16="http://schemas.microsoft.com/office/drawing/2014/main" xmlns="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sp>
        <p:nvSpPr>
          <p:cNvPr id="19" name="Текст 9">
            <a:extLst>
              <a:ext uri="{FF2B5EF4-FFF2-40B4-BE49-F238E27FC236}">
                <a16:creationId xmlns:a16="http://schemas.microsoft.com/office/drawing/2014/main" xmlns="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rtlCol="0"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ru-RU" noProof="0"/>
              <a:t>Текстовый элемент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6630CC-A9AF-4535-8F2C-F1F193CA8C0F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1" name="Рисунок 13">
            <a:extLst>
              <a:ext uri="{FF2B5EF4-FFF2-40B4-BE49-F238E27FC236}">
                <a16:creationId xmlns:a16="http://schemas.microsoft.com/office/drawing/2014/main" xmlns="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2" name="Рисунок 13">
            <a:extLst>
              <a:ext uri="{FF2B5EF4-FFF2-40B4-BE49-F238E27FC236}">
                <a16:creationId xmlns:a16="http://schemas.microsoft.com/office/drawing/2014/main" xmlns="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4" name="Рисунок 13">
            <a:extLst>
              <a:ext uri="{FF2B5EF4-FFF2-40B4-BE49-F238E27FC236}">
                <a16:creationId xmlns:a16="http://schemas.microsoft.com/office/drawing/2014/main" xmlns="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  <p:sp>
        <p:nvSpPr>
          <p:cNvPr id="26" name="Рисунок 13">
            <a:extLst>
              <a:ext uri="{FF2B5EF4-FFF2-40B4-BE49-F238E27FC236}">
                <a16:creationId xmlns:a16="http://schemas.microsoft.com/office/drawing/2014/main" xmlns="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pPr rtl="0"/>
            <a:r>
              <a:rPr lang="ru-RU" noProof="0"/>
              <a:t>Значок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ветлый вертик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2" name="Рисунок 9">
            <a:extLst>
              <a:ext uri="{FF2B5EF4-FFF2-40B4-BE49-F238E27FC236}">
                <a16:creationId xmlns:a16="http://schemas.microsoft.com/office/drawing/2014/main" xmlns="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:a16="http://schemas.microsoft.com/office/drawing/2014/main" xmlns="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Рисунок 9">
            <a:extLst>
              <a:ext uri="{FF2B5EF4-FFF2-40B4-BE49-F238E27FC236}">
                <a16:creationId xmlns:a16="http://schemas.microsoft.com/office/drawing/2014/main" xmlns="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Овал 2">
            <a:extLst>
              <a:ext uri="{FF2B5EF4-FFF2-40B4-BE49-F238E27FC236}">
                <a16:creationId xmlns:a16="http://schemas.microsoft.com/office/drawing/2014/main" xmlns="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CC947A-8F53-4F5E-AF9C-EDEF04AD8794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0" name="Рисунок 9">
            <a:extLst>
              <a:ext uri="{FF2B5EF4-FFF2-40B4-BE49-F238E27FC236}">
                <a16:creationId xmlns:a16="http://schemas.microsoft.com/office/drawing/2014/main" xmlns="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4" name="Рисунок 9">
            <a:extLst>
              <a:ext uri="{FF2B5EF4-FFF2-40B4-BE49-F238E27FC236}">
                <a16:creationId xmlns:a16="http://schemas.microsoft.com/office/drawing/2014/main" xmlns="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ертик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 19">
            <a:extLst>
              <a:ext uri="{FF2B5EF4-FFF2-40B4-BE49-F238E27FC236}">
                <a16:creationId xmlns:a16="http://schemas.microsoft.com/office/drawing/2014/main" xmlns="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1" name="Рисунок 9">
            <a:extLst>
              <a:ext uri="{FF2B5EF4-FFF2-40B4-BE49-F238E27FC236}">
                <a16:creationId xmlns:a16="http://schemas.microsoft.com/office/drawing/2014/main" xmlns="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Рисунок 9">
            <a:extLst>
              <a:ext uri="{FF2B5EF4-FFF2-40B4-BE49-F238E27FC236}">
                <a16:creationId xmlns:a16="http://schemas.microsoft.com/office/drawing/2014/main" xmlns="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:a16="http://schemas.microsoft.com/office/drawing/2014/main" xmlns="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Овал 29">
            <a:extLst>
              <a:ext uri="{FF2B5EF4-FFF2-40B4-BE49-F238E27FC236}">
                <a16:creationId xmlns:a16="http://schemas.microsoft.com/office/drawing/2014/main" xmlns="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Рисунок 9">
            <a:extLst>
              <a:ext uri="{FF2B5EF4-FFF2-40B4-BE49-F238E27FC236}">
                <a16:creationId xmlns:a16="http://schemas.microsoft.com/office/drawing/2014/main" xmlns="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32" name="Рисунок 9">
            <a:extLst>
              <a:ext uri="{FF2B5EF4-FFF2-40B4-BE49-F238E27FC236}">
                <a16:creationId xmlns:a16="http://schemas.microsoft.com/office/drawing/2014/main" xmlns="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BC0FA3-29EB-469B-9530-6BBADAB7B2D7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ертикальный маркированный список с 2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 28">
            <a:extLst>
              <a:ext uri="{FF2B5EF4-FFF2-40B4-BE49-F238E27FC236}">
                <a16:creationId xmlns:a16="http://schemas.microsoft.com/office/drawing/2014/main" xmlns="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Овал 29">
            <a:extLst>
              <a:ext uri="{FF2B5EF4-FFF2-40B4-BE49-F238E27FC236}">
                <a16:creationId xmlns:a16="http://schemas.microsoft.com/office/drawing/2014/main" xmlns="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1" name="Рисунок 9">
            <a:extLst>
              <a:ext uri="{FF2B5EF4-FFF2-40B4-BE49-F238E27FC236}">
                <a16:creationId xmlns:a16="http://schemas.microsoft.com/office/drawing/2014/main" xmlns="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32" name="Рисунок 9">
            <a:extLst>
              <a:ext uri="{FF2B5EF4-FFF2-40B4-BE49-F238E27FC236}">
                <a16:creationId xmlns:a16="http://schemas.microsoft.com/office/drawing/2014/main" xmlns="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27B839-FF0E-42D3-9556-B9897ECA7F5F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Горизонтальный маркированный список с 4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 31">
            <a:extLst>
              <a:ext uri="{FF2B5EF4-FFF2-40B4-BE49-F238E27FC236}">
                <a16:creationId xmlns:a16="http://schemas.microsoft.com/office/drawing/2014/main" xmlns="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3" name="Рисунок 9">
            <a:extLst>
              <a:ext uri="{FF2B5EF4-FFF2-40B4-BE49-F238E27FC236}">
                <a16:creationId xmlns:a16="http://schemas.microsoft.com/office/drawing/2014/main" xmlns="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9" name="Овал 28">
            <a:extLst>
              <a:ext uri="{FF2B5EF4-FFF2-40B4-BE49-F238E27FC236}">
                <a16:creationId xmlns:a16="http://schemas.microsoft.com/office/drawing/2014/main" xmlns="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0" name="Рисунок 9">
            <a:extLst>
              <a:ext uri="{FF2B5EF4-FFF2-40B4-BE49-F238E27FC236}">
                <a16:creationId xmlns:a16="http://schemas.microsoft.com/office/drawing/2014/main" xmlns="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grpSp>
        <p:nvGrpSpPr>
          <p:cNvPr id="23" name="Группа 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Прямоугольник 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Полилиния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Полилиния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Полилиния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rtlCol="0" anchor="ctr"/>
          <a:lstStyle>
            <a:lvl1pPr algn="l">
              <a:defRPr sz="23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933AA0-1871-4D22-9234-42BFA2DFD622}" type="datetime1">
              <a:rPr lang="ru-RU" noProof="0" smtClean="0"/>
              <a:t>19.11.2020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Прямоугольник 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 rtl="0"/>
            <a:r>
              <a:rPr lang="ru-RU" noProof="0"/>
              <a:t>Изменить описание маркера</a:t>
            </a:r>
          </a:p>
        </p:txBody>
      </p:sp>
      <p:sp>
        <p:nvSpPr>
          <p:cNvPr id="20" name="Овал 19">
            <a:extLst>
              <a:ext uri="{FF2B5EF4-FFF2-40B4-BE49-F238E27FC236}">
                <a16:creationId xmlns:a16="http://schemas.microsoft.com/office/drawing/2014/main" xmlns="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1" name="Рисунок 9">
            <a:extLst>
              <a:ext uri="{FF2B5EF4-FFF2-40B4-BE49-F238E27FC236}">
                <a16:creationId xmlns:a16="http://schemas.microsoft.com/office/drawing/2014/main" xmlns="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Рисунок 9">
            <a:extLst>
              <a:ext uri="{FF2B5EF4-FFF2-40B4-BE49-F238E27FC236}">
                <a16:creationId xmlns:a16="http://schemas.microsoft.com/office/drawing/2014/main" xmlns="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rtlCol="0"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pPr rtl="0"/>
            <a:r>
              <a:rPr lang="ru-RU" noProof="0"/>
              <a:t>Щелкните значок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 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7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Овал 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Овал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Овал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Овал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Овал 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Полилиния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Полилиния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Полилиния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750BD660-1F04-425F-B3B4-F2FF4576CCBF}" type="datetime1">
              <a:rPr lang="ru-RU" noProof="0" smtClean="0"/>
              <a:t>19.11.2020</a:t>
            </a:fld>
            <a:endParaRPr lang="ru-RU" noProof="0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22" name="Прямоугольник 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FF96B15-8338-45D5-A943-561235072D6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47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57225" algn="l"/>
              </a:tabLst>
            </a:pP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«Пути развития математической грамотности учащихся на уроках»</a:t>
            </a:r>
            <a:endParaRPr lang="ru-RU" sz="4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>
                <a:solidFill>
                  <a:schemeClr val="bg1"/>
                </a:solidFill>
              </a:rPr>
              <a:t>Алиев Дмитрий </a:t>
            </a:r>
            <a:r>
              <a:rPr lang="ru-RU" dirty="0" err="1">
                <a:solidFill>
                  <a:schemeClr val="bg1"/>
                </a:solidFill>
              </a:rPr>
              <a:t>Рамзанович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Понимая проблему, большинство педагогов пытается решить ее, включая в свой урок практико-ориентированные задания, множественные тексты, организует с учащимися различные проекты</a:t>
            </a:r>
            <a:endParaRPr lang="ru-RU" sz="36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Типы задач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повседневные дела – покупки, здоровье, приготовление еды, обмен валют, оплата счетов, туристические маршруты;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трудовая деятельность – подсчеты заказа материалов, измерения;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общественная жизнь – демография, экология, прогнозы, изучение динамики социальных процессов.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наука – работа с формулами из различных областей знаний.</a:t>
            </a:r>
          </a:p>
        </p:txBody>
      </p:sp>
    </p:spTree>
    <p:extLst>
      <p:ext uri="{BB962C8B-B14F-4D97-AF65-F5344CB8AC3E}">
        <p14:creationId xmlns:p14="http://schemas.microsoft.com/office/powerpoint/2010/main" val="255333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12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Практико-ориентированные задачи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задачи, требующие в своем решении реализации всех этапов метода математического моделирования.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8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13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1.Анализ условия задачи.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формулиру­ется на описательном языке. От правильной постановки задачи, указания ресурсов, которыми мы располагаем, зависит успеш­ность ее решения. Этому нужно учиться каждому, так как пригодится специалисту любого профиля.</a:t>
            </a:r>
          </a:p>
        </p:txBody>
      </p:sp>
    </p:spTree>
    <p:extLst>
      <p:ext uri="{BB962C8B-B14F-4D97-AF65-F5344CB8AC3E}">
        <p14:creationId xmlns:p14="http://schemas.microsoft.com/office/powerpoint/2010/main" val="188531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14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2.Построение математической модели задачи.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Перевод исходной задачи на математический язык: вводятся переменные, ищутся связи между ними и устанавливаются ограничения на них, которые записываются в виде уравнений, неравенств или их систем.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49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15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математической модели задачи.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Изучается полученная модель. Если задача извест­ная, то она решается по соответствующему ей алго­ритму. Если задача никогда не решалась, то ищется необходимый алгоритм.</a:t>
            </a:r>
          </a:p>
        </p:txBody>
      </p:sp>
    </p:spTree>
    <p:extLst>
      <p:ext uri="{BB962C8B-B14F-4D97-AF65-F5344CB8AC3E}">
        <p14:creationId xmlns:p14="http://schemas.microsoft.com/office/powerpoint/2010/main" val="183657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16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Интерпретация решения.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Это перевод реше­ния задачи на исходный язык.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83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17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just">
              <a:lnSpc>
                <a:spcPct val="115000"/>
              </a:lnSpc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Размеры кузовов самосвалов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МАЗ-205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ЗИЛ-130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соответственно равны (м):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6,07×2,64×2,44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6,72×2,39×2,18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из них более вместителен?</a:t>
            </a:r>
          </a:p>
        </p:txBody>
      </p:sp>
    </p:spTree>
    <p:extLst>
      <p:ext uri="{BB962C8B-B14F-4D97-AF65-F5344CB8AC3E}">
        <p14:creationId xmlns:p14="http://schemas.microsoft.com/office/powerpoint/2010/main" val="3072780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18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Составляем математическую</a:t>
            </a:r>
            <a:r>
              <a:rPr lang="ru-RU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кузов самосвала представляет собой геометрическую фигуру – прямоугольный параллелепипед. Задача сводится к нахождению объёмов 2х параллелепипедов.</a:t>
            </a:r>
          </a:p>
        </p:txBody>
      </p:sp>
    </p:spTree>
    <p:extLst>
      <p:ext uri="{BB962C8B-B14F-4D97-AF65-F5344CB8AC3E}">
        <p14:creationId xmlns:p14="http://schemas.microsoft.com/office/powerpoint/2010/main" val="776310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19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Решаем математическую задачу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объём прямоугольного параллелепипеда вычисляется по формуле: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размеры кузовов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Подставляем данные в формулу: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=6,07·2,64·2,44=39,1(м</a:t>
            </a:r>
            <a:r>
              <a:rPr lang="ru-RU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=6,72·2,39·2,18=35,0(м</a:t>
            </a:r>
            <a:r>
              <a:rPr lang="ru-RU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Цель</a:t>
            </a:r>
          </a:p>
        </p:txBody>
      </p:sp>
      <p:sp>
        <p:nvSpPr>
          <p:cNvPr id="3" name="Номер слайда 2">
            <a:extLst>
              <a:ext uri="{FF2B5EF4-FFF2-40B4-BE49-F238E27FC236}">
                <a16:creationId xmlns:a16="http://schemas.microsoft.com/office/drawing/2014/main" xmlns="" id="{0E198AB5-8BDA-AB41-9AEF-8516B23B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FF96B15-8338-45D5-A943-561235072D66}" type="slidenum">
              <a:rPr lang="ru-RU" smtClean="0"/>
              <a:t>2</a:t>
            </a:fld>
            <a:endParaRPr lang="ru-RU"/>
          </a:p>
        </p:txBody>
      </p:sp>
      <p:sp>
        <p:nvSpPr>
          <p:cNvPr id="6" name="Текст 5">
            <a:extLst>
              <a:ext uri="{FF2B5EF4-FFF2-40B4-BE49-F238E27FC236}">
                <a16:creationId xmlns:a16="http://schemas.microsoft.com/office/drawing/2014/main" xmlns="" id="{410CAEE2-2C63-436A-B2D5-4E3D7308199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348353" y="2351088"/>
            <a:ext cx="10843647" cy="3352288"/>
          </a:xfrm>
        </p:spPr>
        <p:txBody>
          <a:bodyPr rtlCol="0">
            <a:normAutofit/>
          </a:bodyPr>
          <a:lstStyle/>
          <a:p>
            <a:pPr rtl="0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познакомить с собственным педагогическим опытом применения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компетентностно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ориентированных заданий для развития функциональной грамотности на уроках математики.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21051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20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Переводим математическое решение на язык исходной задачи:</a:t>
            </a:r>
            <a:endParaRPr lang="ru-RU" sz="36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более вместительным оказался кузов самосвала МАЗ-205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0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21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урока по теме: «Решение квадратных уравнений» можно поставить, перед учениками, проблемную ситуацию и предложить решить следующие задачи: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Составьте квадратное уравнение, используя следующие данные: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Многие, уходя из кабинета, не выключают свет. Да и дома порой зажигают все лампы, когда в этом нет необходимости. Кто-то может сказать: мелочь! Между тем сосчитайте, сколько за 10 часов расходует одна лампочка в 100 Вт. Ответ переведите в кВт. Полученное число будет первым коэффициентом квадратного уравнения.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                                     Вт =1кВт, а =1.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A4C41985-2FA0-42B3-A54D-AC3B5E42F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55048"/>
              </p:ext>
            </p:extLst>
          </p:nvPr>
        </p:nvGraphicFramePr>
        <p:xfrm>
          <a:off x="1836131" y="6124121"/>
          <a:ext cx="2771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1142504" imgH="177723" progId="Equation.3">
                  <p:embed/>
                </p:oleObj>
              </mc:Choice>
              <mc:Fallback>
                <p:oleObj r:id="rId3" imgW="1142504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131" y="6124121"/>
                        <a:ext cx="27717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50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22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А что такое капля воды из неплотно закрытого крана? За час теряется 0,6л, а за сутки – .. ? (14,4л воды). В данном числе сложите цифры. Полученное число будет вторым коэффициентом. Ответ: 14.4л, 1+4+4 = 9, в=9.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741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23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К обеду школа получает 35 кг хлеба, в бачках для отходов остаётся   часть этого хлеба. Труд скольких людей пропадает зря! Посчитайте сколько хлеба выбрасывается ежедневно и удвойте это число. Полученное число будет третьим коэффициентом.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              , 7*2=14, с=14.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B10B99B9-7981-47A9-80ED-BAF296A11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791140"/>
              </p:ext>
            </p:extLst>
          </p:nvPr>
        </p:nvGraphicFramePr>
        <p:xfrm>
          <a:off x="2285999" y="5884332"/>
          <a:ext cx="1574802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609336" imgH="393529" progId="Equation.3">
                  <p:embed/>
                </p:oleObj>
              </mc:Choice>
              <mc:Fallback>
                <p:oleObj r:id="rId3" imgW="609336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5884332"/>
                        <a:ext cx="1574802" cy="1008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465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24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marR="291465"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Составляем квадратное уравнение: 1*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+9*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+14=0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05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25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marR="291465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едактор стенгазеты 8-го класса «Веселая перемена» поместил заметку: «На школьных соревнованиях быстрее всех пробежал стометровку ученик нашего класса Коля. Другие призеры пришли к финишу в таком порядке: Миша, Паша, Федя. И удивительно – с одной и той же разницей в скорости: Коля затратил на эту дистанцию 12 с, Миша – 13 с, Паша – 14 с, Федя – 15 с».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Проверьте, прав ли наш «журналист». Для этого заполните таблицу: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49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из практики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26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marR="291465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4D37AA55-CA9C-4261-9B84-7E5D0B1B1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49366"/>
              </p:ext>
            </p:extLst>
          </p:nvPr>
        </p:nvGraphicFramePr>
        <p:xfrm>
          <a:off x="406399" y="2345634"/>
          <a:ext cx="11379200" cy="287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840">
                  <a:extLst>
                    <a:ext uri="{9D8B030D-6E8A-4147-A177-3AD203B41FA5}">
                      <a16:colId xmlns:a16="http://schemas.microsoft.com/office/drawing/2014/main" xmlns="" val="3590188250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xmlns="" val="2818076876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xmlns="" val="3729325256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xmlns="" val="3676158223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xmlns="" val="699940909"/>
                    </a:ext>
                  </a:extLst>
                </a:gridCol>
              </a:tblGrid>
              <a:tr h="756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Миша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Федя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9077414"/>
                  </a:ext>
                </a:extLst>
              </a:tr>
              <a:tr h="601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t, 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9750727"/>
                  </a:ext>
                </a:extLst>
              </a:tr>
              <a:tr h="756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v, см/с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39213123"/>
                  </a:ext>
                </a:extLst>
              </a:tr>
              <a:tr h="756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∆v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014420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76BBA9-E90F-4A1C-9C3A-F08E0895BC5C}"/>
              </a:ext>
            </a:extLst>
          </p:cNvPr>
          <p:cNvSpPr txBox="1"/>
          <p:nvPr/>
        </p:nvSpPr>
        <p:spPr>
          <a:xfrm>
            <a:off x="406399" y="5216911"/>
            <a:ext cx="117856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последней строке поместите разность скоростей каждого мальчика и предыдущего. Действительно ли разница в скорости одна и та же?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392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/>
              <a:t>Подведение итогов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27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marR="291465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76BBA9-E90F-4A1C-9C3A-F08E0895BC5C}"/>
              </a:ext>
            </a:extLst>
          </p:cNvPr>
          <p:cNvSpPr txBox="1"/>
          <p:nvPr/>
        </p:nvSpPr>
        <p:spPr>
          <a:xfrm>
            <a:off x="348876" y="2286000"/>
            <a:ext cx="11785600" cy="452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универсальность математических методов и их роль в изучении окружающего мира;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построения математических моделей для описания процессов в различных контекстах;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полезность приобретенных знаний и навыков для применения их в альтернативных ситуациях;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важность овладения широким спектром коммуникативных навыков;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полезность применения информационно-коммуникационных технологий.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65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dirty="0"/>
              <a:t>Подведение итогов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28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marR="291465"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1682B56-40CC-4C43-AA79-FDFA238D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4933" y="707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5748380-10AE-44A9-A648-AFDD2726F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999" y="6123823"/>
            <a:ext cx="26316179" cy="4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D76BBA9-E90F-4A1C-9C3A-F08E0895BC5C}"/>
              </a:ext>
            </a:extLst>
          </p:cNvPr>
          <p:cNvSpPr txBox="1"/>
          <p:nvPr/>
        </p:nvSpPr>
        <p:spPr>
          <a:xfrm>
            <a:off x="348876" y="2286000"/>
            <a:ext cx="11785600" cy="1952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учим не для школы, а для жизни.</a:t>
            </a:r>
            <a: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просто дать знания,</a:t>
            </a:r>
            <a: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научить учиться – вот наша задача</a:t>
            </a:r>
            <a:r>
              <a:rPr lang="ru-RU" sz="18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6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DF484E-968C-42D4-99D1-665EDC0D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351087"/>
            <a:ext cx="11785600" cy="472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показать необходимость использования в работе с учащимися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компетентностно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-ориентированных заданий для развития функциональной грамотности учащихся;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способствовать повышению мастерства учителя к овладению проектирования заданий на развитие функциональной грамотности учащихся;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содействовать профессиональному общению;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вызвать желание к сотрудничеству, взаимопониманию</a:t>
            </a:r>
            <a:r>
              <a:rPr lang="ru-RU" sz="24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217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529A336-ADF3-4067-9915-30FEBEBE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150533"/>
            <a:ext cx="11785600" cy="492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ормировани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математической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грамотности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составляющих функциональной грамотности</a:t>
            </a:r>
            <a:endParaRPr lang="ru-RU" sz="40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06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Во-первых, обучающиеся испытывают затруднения, связанные с продуктивным чтением. </a:t>
            </a:r>
            <a:endParaRPr lang="ru-RU" sz="36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3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начальной школе дети прекрасно справляются с базовыми задачами в одно-несколько действий со стандартными формулировками ( около 85%) </a:t>
            </a:r>
            <a:endParaRPr lang="ru-RU" sz="32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38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неплохо справляются с заданиями, где нужно вычленить информацию из таблицы, короткого текста и ответить на вопрос ( около 70%)</a:t>
            </a:r>
            <a:endParaRPr lang="ru-RU" sz="36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1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информация представлена в косвенном виде или вопрос не слишком стандартный, дети терялись и лишь около 20% обучающихся справлялись с этими заданиями</a:t>
            </a:r>
            <a:endParaRPr lang="ru-RU" sz="36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2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6F4C5-8973-4AF8-8C9B-9930A6B5F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173447" cy="1312332"/>
          </a:xfrm>
        </p:spPr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же заключается проблемное поле при формировании функциональной грамотности на уроках математики?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FDE1F9A0-3090-4A72-92AD-DC304041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FF96B15-8338-45D5-A943-561235072D66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4" name="Текст 5">
            <a:extLst>
              <a:ext uri="{FF2B5EF4-FFF2-40B4-BE49-F238E27FC236}">
                <a16:creationId xmlns:a16="http://schemas.microsoft.com/office/drawing/2014/main" xmlns="" id="{7B7F51C8-92E6-4AED-89B4-5E42900AFC5D}"/>
              </a:ext>
            </a:extLst>
          </p:cNvPr>
          <p:cNvSpPr txBox="1">
            <a:spLocks/>
          </p:cNvSpPr>
          <p:nvPr/>
        </p:nvSpPr>
        <p:spPr>
          <a:xfrm>
            <a:off x="406401" y="2692400"/>
            <a:ext cx="11785600" cy="4385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Вторая и основная проблема при формировании математической функциональной грамотности: как сформулировать (переформулировать) задачу, чтобы найти тот математический аппарат, с помощью которого уже можно решить привычную математическую задачу? </a:t>
            </a:r>
            <a:endParaRPr lang="ru-RU" sz="36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8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104599_TF66741836" id="{AA3878B7-3FDB-4B6B-A8DF-73093994643B}" vid="{911F6A47-A707-4A03-9914-480CE2EF2D9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3E0B16-80BF-4868-8813-6B17170D72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FA294F-07D1-46AB-ABEC-1B0200FE3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A1C8E2-513F-4C9C-99C7-9AE0E7429B06}">
  <ds:schemaRefs>
    <ds:schemaRef ds:uri="fb0879af-3eba-417a-a55a-ffe6dcd6ca77"/>
    <ds:schemaRef ds:uri="http://schemas.microsoft.com/office/2006/documentManagement/types"/>
    <ds:schemaRef ds:uri="http://schemas.microsoft.com/sharepoint/v3"/>
    <ds:schemaRef ds:uri="http://purl.org/dc/dcmitype/"/>
    <ds:schemaRef ds:uri="http://schemas.openxmlformats.org/package/2006/metadata/core-properties"/>
    <ds:schemaRef ds:uri="6dc4bcd6-49db-4c07-9060-8acfc67cef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Процедуры начала года</Template>
  <TotalTime>54</TotalTime>
  <Words>867</Words>
  <Application>Microsoft Office PowerPoint</Application>
  <PresentationFormat>Произвольный</PresentationFormat>
  <Paragraphs>126</Paragraphs>
  <Slides>28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Ион (конференц-зал)</vt:lpstr>
      <vt:lpstr>Microsoft Equation 3.0</vt:lpstr>
      <vt:lpstr>«Пути развития математической грамотности учащихся на уроках»</vt:lpstr>
      <vt:lpstr>Цель</vt:lpstr>
      <vt:lpstr>Задачи</vt:lpstr>
      <vt:lpstr>Тема</vt:lpstr>
      <vt:lpstr>В чем же заключается проблемное поле при формировании функциональной грамотности на уроках математики? </vt:lpstr>
      <vt:lpstr>В чем же заключается проблемное поле при формировании функциональной грамотности на уроках математики? </vt:lpstr>
      <vt:lpstr>В чем же заключается проблемное поле при формировании функциональной грамотности на уроках математики? </vt:lpstr>
      <vt:lpstr>В чем же заключается проблемное поле при формировании функциональной грамотности на уроках математики? </vt:lpstr>
      <vt:lpstr>В чем же заключается проблемное поле при формировании функциональной грамотности на уроках математики? </vt:lpstr>
      <vt:lpstr>В чем же заключается проблемное поле при формировании функциональной грамотности на уроках математики? </vt:lpstr>
      <vt:lpstr>Типы задач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Задачи из практики</vt:lpstr>
      <vt:lpstr>Подведение итогов</vt:lpstr>
      <vt:lpstr>Подведение итогов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«Пути развития математической грамотности учащихся на уроках»</dc:title>
  <dc:creator>Дмитрий Алиев</dc:creator>
  <cp:lastModifiedBy>HP</cp:lastModifiedBy>
  <cp:revision>7</cp:revision>
  <dcterms:created xsi:type="dcterms:W3CDTF">2020-11-18T12:05:43Z</dcterms:created>
  <dcterms:modified xsi:type="dcterms:W3CDTF">2020-11-19T04:15:08Z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