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58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B870B"/>
    <a:srgbClr val="BCFDA5"/>
    <a:srgbClr val="2F9D2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>
        <p:scale>
          <a:sx n="77" d="100"/>
          <a:sy n="77" d="100"/>
        </p:scale>
        <p:origin x="-64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2779-CF43-489C-9B2A-703FF18E7697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BB7B-C649-43D8-AD38-DE621DEF2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968A-4AB6-40D3-88FC-18D4634644DD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F540-B04B-4D5D-BB4F-398D568DE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4112-65FA-4B19-88F8-3D942E29BC3D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EA4B-DD61-42DD-82FF-2C729B2CF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C4C6-5E68-4645-A1B1-C70805986D38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44EC7-3408-4CA2-91BA-39F4FBAFC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D8476-141F-4AD0-812A-22DA051E3B3C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2BDE-952D-436F-B461-16D2271A0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2453-049E-48D7-81ED-ED009FF3871C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7CB0-54B1-4035-8837-F4278ADEC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B0C9A-1234-4646-A9C6-7B472BFA6CFF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0B29D-10A1-4A88-A058-0A6EC998B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A7D04-B789-4AF9-8722-289287CA84AD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E2DDB-563E-418F-8EAD-42E9D84F2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A9826-3534-4B0B-8294-DAA4E78735FE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1D66-DC9A-4507-92E3-E90403A49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1F801-51B5-4ABD-9F2D-B907496ED513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C5C-F34A-4F10-A8DE-661E0FD00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0CFF-1D92-454A-A223-135BE7710229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FD09-3D2F-449F-9442-1830AA254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4A65C81-80FF-49FE-90C1-C6113AFFD3CB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FA164BA6-F0FD-42FF-86CB-30D4DB24D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63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343775" cy="177323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  <a:cs typeface="Arial Unicode MS" pitchFamily="34" charset="-128"/>
              </a:rPr>
              <a:t>БЮДЖЕТ</a:t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  <a:cs typeface="Arial Unicode MS" pitchFamily="34" charset="-128"/>
              </a:rPr>
            </a:b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  <a:cs typeface="Arial Unicode MS" pitchFamily="34" charset="-128"/>
              </a:rPr>
              <a:t>семьи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GungsuhChe" pitchFamily="49" charset="-127"/>
              <a:ea typeface="GungsuhChe" pitchFamily="49" charset="-127"/>
              <a:cs typeface="Arial Unicode MS" pitchFamily="34" charset="-128"/>
            </a:endParaRPr>
          </a:p>
        </p:txBody>
      </p:sp>
      <p:pic>
        <p:nvPicPr>
          <p:cNvPr id="3076" name="Picture 4" descr="Картинка 20 из 2024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773238"/>
            <a:ext cx="73437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2017712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ДОХОДЫ </a:t>
            </a:r>
            <a:r>
              <a:rPr>
                <a:solidFill>
                  <a:schemeClr val="accent3">
                    <a:lumMod val="75000"/>
                  </a:schemeClr>
                </a:solidFill>
              </a:rPr>
              <a:t>&gt;</a:t>
            </a: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 РАСХОДЫ –</a:t>
            </a:r>
            <a:br>
              <a:rPr lang="ru-RU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ИЗБЫТОЧНЫЙ БЮДЖЕТ.</a:t>
            </a:r>
            <a:br>
              <a:rPr lang="ru-RU">
                <a:solidFill>
                  <a:schemeClr val="accent3">
                    <a:lumMod val="75000"/>
                  </a:schemeClr>
                </a:solidFill>
              </a:rPr>
            </a:br>
            <a:endParaRPr lang="ru-RU" sz="4000" i="1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388" y="1628775"/>
            <a:ext cx="8785225" cy="1728788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ИЗЛИШКИ СРЕДСТВ НАПРАВЛЯЮТ 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НАКОПЛЕНИЯ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5157788"/>
            <a:ext cx="2987675" cy="1104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ДОХОДЫ</a:t>
            </a:r>
          </a:p>
        </p:txBody>
      </p:sp>
      <p:sp>
        <p:nvSpPr>
          <p:cNvPr id="5" name="Овал 4"/>
          <p:cNvSpPr/>
          <p:nvPr/>
        </p:nvSpPr>
        <p:spPr>
          <a:xfrm>
            <a:off x="5724525" y="3573463"/>
            <a:ext cx="3419475" cy="1150937"/>
          </a:xfrm>
          <a:prstGeom prst="ellipse">
            <a:avLst/>
          </a:prstGeom>
          <a:solidFill>
            <a:srgbClr val="BCF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2F9D2F"/>
                </a:solidFill>
              </a:rPr>
              <a:t>РАСХОДЫ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995738" y="4827588"/>
            <a:ext cx="1060450" cy="13430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>
            <a:stCxn id="3" idx="6"/>
            <a:endCxn id="5" idx="2"/>
          </p:cNvCxnSpPr>
          <p:nvPr/>
        </p:nvCxnSpPr>
        <p:spPr>
          <a:xfrm flipV="1">
            <a:off x="2987675" y="4149725"/>
            <a:ext cx="2736850" cy="1560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ДОХОДЫ </a:t>
            </a:r>
            <a:r>
              <a:rPr>
                <a:solidFill>
                  <a:schemeClr val="accent3">
                    <a:lumMod val="75000"/>
                  </a:schemeClr>
                </a:solidFill>
              </a:rPr>
              <a:t>&lt;</a:t>
            </a: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 РАСХОДЫ –</a:t>
            </a:r>
            <a:br>
              <a:rPr lang="ru-RU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ДЕФИЦИТНЫЙ БЮДЖЕТ.</a:t>
            </a:r>
            <a:br>
              <a:rPr lang="ru-RU">
                <a:solidFill>
                  <a:schemeClr val="accent3">
                    <a:lumMod val="75000"/>
                  </a:schemeClr>
                </a:solidFill>
              </a:rPr>
            </a:br>
            <a:endParaRPr lang="ru-RU" sz="4000" i="1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700213"/>
            <a:ext cx="8964613" cy="1901825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НЕДОСТАЮЩИЕ СРЕДСТВА БЕРУТ 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ДОЛГ ИЛИ ИЗ НАКОПЛЕНИЙ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3602038"/>
            <a:ext cx="2987675" cy="1104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ДОХОДЫ</a:t>
            </a:r>
          </a:p>
        </p:txBody>
      </p:sp>
      <p:sp>
        <p:nvSpPr>
          <p:cNvPr id="5" name="Овал 4"/>
          <p:cNvSpPr/>
          <p:nvPr/>
        </p:nvSpPr>
        <p:spPr>
          <a:xfrm>
            <a:off x="5724525" y="5018088"/>
            <a:ext cx="3419475" cy="1152525"/>
          </a:xfrm>
          <a:prstGeom prst="ellipse">
            <a:avLst/>
          </a:prstGeom>
          <a:solidFill>
            <a:srgbClr val="BCF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2F9D2F"/>
                </a:solidFill>
              </a:rPr>
              <a:t>РАСХОДЫ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924300" y="4922838"/>
            <a:ext cx="1060450" cy="13430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>
            <a:stCxn id="3" idx="6"/>
            <a:endCxn id="5" idx="2"/>
          </p:cNvCxnSpPr>
          <p:nvPr/>
        </p:nvCxnSpPr>
        <p:spPr>
          <a:xfrm>
            <a:off x="2987675" y="4154488"/>
            <a:ext cx="2736850" cy="143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4175"/>
          </a:xfrm>
        </p:spPr>
        <p:txBody>
          <a:bodyPr/>
          <a:lstStyle/>
          <a:p>
            <a:pPr>
              <a:defRPr/>
            </a:pP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ДОХОДЫ = РАСХОДЫ –</a:t>
            </a:r>
            <a:b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СБАЛАНСИРОВАННЫЙ БЮДЖЕТ.</a:t>
            </a:r>
            <a:b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48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5363" name="Picture 2" descr="Картинка 79 из 1509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2133600"/>
            <a:ext cx="7272337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БЮДЖЕТ СЕМЬИ ИВАНОВЫХ ЗА ЯНВАРЬ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</p:nvPr>
        </p:nvGraphicFramePr>
        <p:xfrm>
          <a:off x="4648200" y="549275"/>
          <a:ext cx="4495800" cy="6297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160"/>
                <a:gridCol w="1331640"/>
              </a:tblGrid>
              <a:tr h="64013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ВИД РАСХОДА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СУММА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(РУБ)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ПИТАНИЕ, </a:t>
                      </a:r>
                    </a:p>
                    <a:p>
                      <a:r>
                        <a:rPr lang="ru-RU" sz="1800" dirty="0" smtClean="0"/>
                        <a:t>КОРМ ДЛЯ СОБАКИ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25000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ОДЕЖДА , ОБУВЬ, БЫТОВАЯ ХИМИЯ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14000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ОПЛАТА ЖИЛЬЯ, ТЕЛЕ-ФОНОВ, ИНТЕРНЕТА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10000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367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ОПЛАТА НАЛОГОВ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5000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РАСХОДЫ НА ТРАНСПОРТ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7000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ЛЕКАРСТВА ДЛЯ ДЕДУШКИ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3000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ОПЛАТА УСЛУГ ОБРАЗОВАНИЯ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6000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367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ДОСУГ, ОТДЫХ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5000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93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ИТОГО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75000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13"/>
          </p:nvPr>
        </p:nvGraphicFramePr>
        <p:xfrm>
          <a:off x="0" y="549275"/>
          <a:ext cx="4500563" cy="6264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238"/>
                <a:gridCol w="1368325"/>
              </a:tblGrid>
              <a:tr h="6400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ВИД ДОХОДА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(РУБ)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2" marR="91452" marT="45716" marB="45716"/>
                </a:tc>
              </a:tr>
              <a:tr h="6308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ЗАРПЛАТА ПАПЫ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40000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  <a:tr h="6308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ЗАРПЛАТА МАМЫ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  <a:tr h="6308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ПЕНСИЯ ДЕДУШКИ 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  <a:tr h="6354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ПЕНСИЯ БАБУШКИ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  <a:tr h="6308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ПОСОБИЕ НА ДЕТЕЙ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  <a:tr h="6308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СТИПЕНДИЯ СЫНА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  <a:tr h="6400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ПРЕМИЯ ПАПЫ (ЗА ОТЛИЧНУЮ РАБОТУ)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5000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  <a:tr h="6400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БАНКОВСКИЙ % </a:t>
                      </a:r>
                    </a:p>
                    <a:p>
                      <a:r>
                        <a:rPr lang="ru-RU" sz="1800" dirty="0" smtClean="0"/>
                        <a:t>ПО ВКЛАДУ ЗА ГОД 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  <a:tr h="55426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ИТОГО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050" cy="31416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ДОХОДЫ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 – ВСЕ ДЕНЕЖНЫЕ И НЕДЕНЕЖНЫЕ  ПОСТУПЛЕНИЯ В СЕМЬЮ.</a:t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9" name="Picture 2" descr="Картинка 111 из 1552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6888" y="2492375"/>
            <a:ext cx="56880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950" y="1163638"/>
            <a:ext cx="4446588" cy="86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ЗАРАБОТНАЯ ПЛАТА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4163" y="3592513"/>
            <a:ext cx="3671887" cy="720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ПЕНСИЯ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7475" y="5707063"/>
            <a:ext cx="4446588" cy="7588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ПОСОБИЕ</a:t>
            </a:r>
          </a:p>
        </p:txBody>
      </p:sp>
      <p:pic>
        <p:nvPicPr>
          <p:cNvPr id="5125" name="Picture 2" descr="Картинка 84 из 1551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765175"/>
            <a:ext cx="32400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Картинка 79 из 1565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2590800"/>
            <a:ext cx="4103688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Картинка 23 из 1089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4724400"/>
            <a:ext cx="327025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4564063" y="1354138"/>
            <a:ext cx="938212" cy="48577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4427538" y="3709988"/>
            <a:ext cx="936625" cy="48577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554538" y="5876925"/>
            <a:ext cx="979487" cy="48418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75"/>
            <a:ext cx="9036050" cy="765175"/>
          </a:xfrm>
        </p:spPr>
        <p:txBody>
          <a:bodyPr/>
          <a:lstStyle/>
          <a:p>
            <a:pPr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Основные виды доходов семьи:</a:t>
            </a:r>
            <a:endParaRPr lang="ru-RU" sz="4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0613" y="3952875"/>
            <a:ext cx="180975" cy="24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7532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СТИПЕНДИЯ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КЛАД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НАСЛЕДСТВО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ПРЕМИЯ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ПОДАРОК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% ПО ВКЛАДУ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В БАНКЕ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ВЫИГРЫШ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БОНУС И Т.Д.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sz="44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6147" name="Picture 4" descr="Картинка 48 из 5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3500438"/>
            <a:ext cx="38877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Картинка 26 из 5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333375"/>
            <a:ext cx="3887788" cy="2592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875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375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9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РАСХОДЫ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– ДЕНЕЖНЫЕ ЗАТРАТЫ, ИДУЩИЕ НА УДОВЛЕТВОРЕНИЕ ПОТРЕБНОСТЕЙ ЧЛЕНОВ СЕМЬИ.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1" name="Picture 2" descr="Картинка 27 из 637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2492375"/>
            <a:ext cx="48625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Постоянные расходы семьи:</a:t>
            </a:r>
            <a:endParaRPr lang="ru-RU" sz="4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8195" name="Picture 4" descr="Картинка 284 из 3274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2713" y="1989138"/>
            <a:ext cx="25908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Картинка 167 из 23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1989138"/>
            <a:ext cx="244792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07950" y="908050"/>
            <a:ext cx="2592388" cy="720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ПИТАНИЕ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6588125" y="811213"/>
            <a:ext cx="2447925" cy="8175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ОДЕЖДА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И ОБУВЬ </a:t>
            </a: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1126331" y="1629569"/>
            <a:ext cx="360363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2703513" y="5792788"/>
            <a:ext cx="10048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7631906" y="1629569"/>
            <a:ext cx="360363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32138" y="915988"/>
            <a:ext cx="3168650" cy="720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ТРАНСПОРТ</a:t>
            </a:r>
          </a:p>
        </p:txBody>
      </p:sp>
      <p:pic>
        <p:nvPicPr>
          <p:cNvPr id="11" name="Picture 10" descr="Картинка 465 из 2667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3463" y="1989138"/>
            <a:ext cx="2286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 rot="5400000">
            <a:off x="4463257" y="1637506"/>
            <a:ext cx="36036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 descr="Картинка 88 из 4717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2713" y="4437063"/>
            <a:ext cx="25876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3573463" y="5300663"/>
            <a:ext cx="5462587" cy="1296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КОММУНАЛЬНЫЕ УСЛУГИ,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УСЛУГИ СВЯЗИ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  <p:bldP spid="5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875" y="0"/>
            <a:ext cx="9144000" cy="23050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ОСОБЫЕ ВИДЫ РАСХОДОВ – НАЛОГИ.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НАЛОГИ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– ЭТО ОБЯЗАТЕЛЬНЫЕ ПЛАТЕЖИ ГОСУДАРСТВУ.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243" name="Picture 2" descr="Картинка 120 из 1434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3910013"/>
            <a:ext cx="2684462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Картинка 2 из 1561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000" y="3282950"/>
            <a:ext cx="257333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950" y="2359025"/>
            <a:ext cx="259238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DB870B"/>
                </a:solidFill>
              </a:rPr>
              <a:t>Подоходный налог </a:t>
            </a:r>
          </a:p>
        </p:txBody>
      </p:sp>
      <p:pic>
        <p:nvPicPr>
          <p:cNvPr id="10246" name="Picture 7" descr="Картинка 153 из 70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98800" y="2981325"/>
            <a:ext cx="280828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2888"/>
            <a:ext cx="4356100" cy="6985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ОПЛАТА  ЗА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АРЕНДУ ЖИЛЬЯ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2F9D2F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ПРЕДМЕТЫ ДОМАШНЕГО ОБИХОДА</a:t>
            </a:r>
            <a:br>
              <a:rPr lang="ru-RU" sz="3600" dirty="0" smtClean="0">
                <a:solidFill>
                  <a:srgbClr val="2F9D2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МЕДИЦИНА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2F9D2F"/>
                </a:solidFill>
                <a:effectLst/>
                <a:latin typeface="Times New Roman" pitchFamily="18" charset="0"/>
                <a:cs typeface="Times New Roman" pitchFamily="18" charset="0"/>
              </a:rPr>
              <a:t>ДОСУГ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ОТДЫХ И ДР.</a:t>
            </a:r>
            <a:endParaRPr lang="ru-RU" sz="36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6" descr="Картинка 215 из 1765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0"/>
            <a:ext cx="233997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Картинка 71 из 2622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83088" y="2247900"/>
            <a:ext cx="22320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 descr="Картинка 53 из 6039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4794250"/>
            <a:ext cx="22860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4" descr="Картинка 22 из 5786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4794250"/>
            <a:ext cx="233997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Картинка 77 из 17155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6100" y="0"/>
            <a:ext cx="22860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Картинка 422 из 1539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04025" y="2247900"/>
            <a:ext cx="2339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9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9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9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9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9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9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7938"/>
            <a:ext cx="8856662" cy="1441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БЮДЖЕТ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– ЭТО  РОСПИСЬ ДОХОДОВ И РАСХОДОВ ЗА ОПРЕДЕЛЕННЫЙ ПЕРИОД.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12291" name="Picture 5" descr="Картинка 648 из 257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628775"/>
            <a:ext cx="7345363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6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868</TotalTime>
  <Words>192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БЮДЖЕТ семьи</vt:lpstr>
      <vt:lpstr>ДОХОДЫ – ВСЕ ДЕНЕЖНЫЕ И НЕДЕНЕЖНЫЕ  ПОСТУПЛЕНИЯ В СЕМЬЮ. </vt:lpstr>
      <vt:lpstr>Основные виды доходов семьи:</vt:lpstr>
      <vt:lpstr>СТИПЕНДИЯ КЛАД НАСЛЕДСТВО ПРЕМИЯ ПОДАРОК % ПО ВКЛАДУ  В БАНКЕ ВЫИГРЫШ БОНУС И Т.Д. </vt:lpstr>
      <vt:lpstr>РАСХОДЫ – ДЕНЕЖНЫЕ ЗАТРАТЫ, ИДУЩИЕ НА УДОВЛЕТВОРЕНИЕ ПОТРЕБНОСТЕЙ ЧЛЕНОВ СЕМЬИ.</vt:lpstr>
      <vt:lpstr>Постоянные расходы семьи:</vt:lpstr>
      <vt:lpstr>ОСОБЫЕ ВИДЫ РАСХОДОВ – НАЛОГИ. НАЛОГИ – ЭТО ОБЯЗАТЕЛЬНЫЕ ПЛАТЕЖИ ГОСУДАРСТВУ.</vt:lpstr>
      <vt:lpstr>ОПЛАТА  ЗА АРЕНДУ ЖИЛЬЯ ПРЕДМЕТЫ ДОМАШНЕГО ОБИХОДА МЕДИЦИНА ОБРАЗОВАНИЕ ДОСУГ ОТДЫХ И ДР.</vt:lpstr>
      <vt:lpstr>БЮДЖЕТ – ЭТО  РОСПИСЬ ДОХОДОВ И РАСХОДОВ ЗА ОПРЕДЕЛЕННЫЙ ПЕРИОД.</vt:lpstr>
      <vt:lpstr>ДОХОДЫ &gt; РАСХОДЫ – ИЗБЫТОЧНЫЙ БЮДЖЕТ. </vt:lpstr>
      <vt:lpstr>ДОХОДЫ &lt; РАСХОДЫ – ДЕФИЦИТНЫЙ БЮДЖЕТ. </vt:lpstr>
      <vt:lpstr>ДОХОДЫ = РАСХОДЫ – СБАЛАНСИРОВАННЫЙ БЮДЖЕТ. </vt:lpstr>
      <vt:lpstr>БЮДЖЕТ СЕМЬИ ИВАНОВЫХ ЗА ЯНВАРЬ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</dc:title>
  <dc:creator>кусковы</dc:creator>
  <cp:lastModifiedBy>Пользователь</cp:lastModifiedBy>
  <cp:revision>62</cp:revision>
  <dcterms:created xsi:type="dcterms:W3CDTF">2012-01-16T08:44:45Z</dcterms:created>
  <dcterms:modified xsi:type="dcterms:W3CDTF">2007-12-31T17:20:08Z</dcterms:modified>
</cp:coreProperties>
</file>