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57" r:id="rId3"/>
    <p:sldId id="258" r:id="rId4"/>
    <p:sldId id="259" r:id="rId5"/>
    <p:sldId id="260" r:id="rId6"/>
    <p:sldId id="261" r:id="rId7"/>
    <p:sldId id="262" r:id="rId8"/>
    <p:sldId id="263" r:id="rId9"/>
    <p:sldId id="264" r:id="rId10"/>
    <p:sldId id="265" r:id="rId11"/>
    <p:sldId id="317" r:id="rId12"/>
    <p:sldId id="266" r:id="rId13"/>
    <p:sldId id="318" r:id="rId14"/>
    <p:sldId id="305" r:id="rId15"/>
    <p:sldId id="319" r:id="rId16"/>
    <p:sldId id="269" r:id="rId17"/>
    <p:sldId id="271" r:id="rId18"/>
    <p:sldId id="320" r:id="rId19"/>
    <p:sldId id="272" r:id="rId20"/>
    <p:sldId id="321" r:id="rId21"/>
    <p:sldId id="273" r:id="rId22"/>
    <p:sldId id="322" r:id="rId23"/>
    <p:sldId id="306" r:id="rId24"/>
    <p:sldId id="307" r:id="rId25"/>
    <p:sldId id="274" r:id="rId26"/>
    <p:sldId id="275" r:id="rId27"/>
    <p:sldId id="276" r:id="rId28"/>
    <p:sldId id="270" r:id="rId29"/>
    <p:sldId id="308" r:id="rId30"/>
    <p:sldId id="309" r:id="rId31"/>
    <p:sldId id="310" r:id="rId32"/>
    <p:sldId id="323" r:id="rId33"/>
    <p:sldId id="311" r:id="rId34"/>
    <p:sldId id="312" r:id="rId35"/>
    <p:sldId id="313" r:id="rId36"/>
    <p:sldId id="324" r:id="rId37"/>
    <p:sldId id="314" r:id="rId38"/>
    <p:sldId id="315" r:id="rId39"/>
    <p:sldId id="277" r:id="rId4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varScale="1">
        <p:scale>
          <a:sx n="69" d="100"/>
          <a:sy n="69" d="100"/>
        </p:scale>
        <p:origin x="1416" y="-28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AEE479-24B1-4645-9135-F3C3BA352102}" type="datetimeFigureOut">
              <a:rPr lang="ru-RU" smtClean="0"/>
              <a:t>27.08.2020</a:t>
            </a:fld>
            <a:endParaRPr lang="ru-RU"/>
          </a:p>
        </p:txBody>
      </p:sp>
      <p:sp>
        <p:nvSpPr>
          <p:cNvPr id="4" name="Образ слайда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A7F9B4E-4F77-4777-BC60-754CE31B0F31}" type="slidenum">
              <a:rPr lang="ru-RU" smtClean="0"/>
              <a:t>‹#›</a:t>
            </a:fld>
            <a:endParaRPr lang="ru-RU"/>
          </a:p>
        </p:txBody>
      </p:sp>
    </p:spTree>
    <p:extLst>
      <p:ext uri="{BB962C8B-B14F-4D97-AF65-F5344CB8AC3E}">
        <p14:creationId xmlns:p14="http://schemas.microsoft.com/office/powerpoint/2010/main" val="33640833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8A7F9B4E-4F77-4777-BC60-754CE31B0F31}" type="slidenum">
              <a:rPr lang="ru-RU" smtClean="0"/>
              <a:t>14</a:t>
            </a:fld>
            <a:endParaRPr lang="ru-RU"/>
          </a:p>
        </p:txBody>
      </p:sp>
    </p:spTree>
    <p:extLst>
      <p:ext uri="{BB962C8B-B14F-4D97-AF65-F5344CB8AC3E}">
        <p14:creationId xmlns:p14="http://schemas.microsoft.com/office/powerpoint/2010/main" val="2384918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8A7F9B4E-4F77-4777-BC60-754CE31B0F31}" type="slidenum">
              <a:rPr lang="ru-RU" smtClean="0"/>
              <a:t>34</a:t>
            </a:fld>
            <a:endParaRPr lang="ru-RU"/>
          </a:p>
        </p:txBody>
      </p:sp>
    </p:spTree>
    <p:extLst>
      <p:ext uri="{BB962C8B-B14F-4D97-AF65-F5344CB8AC3E}">
        <p14:creationId xmlns:p14="http://schemas.microsoft.com/office/powerpoint/2010/main" val="1970280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27.08.2020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27.08.2020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27.08.2020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27.08.2020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27.08.2020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27.08.2020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27.08.2020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27.08.2020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27.08.2020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32655"/>
            <a:ext cx="7772400" cy="1468435"/>
          </a:xfrm>
        </p:spPr>
        <p:txBody>
          <a:bodyPr>
            <a:normAutofit/>
          </a:bodyPr>
          <a:lstStyle/>
          <a:p>
            <a:r>
              <a:rPr lang="ru-RU" sz="4000" b="1" dirty="0" smtClean="0">
                <a:latin typeface="Times New Roman" panose="02020603050405020304" pitchFamily="18" charset="0"/>
                <a:cs typeface="Times New Roman" panose="02020603050405020304" pitchFamily="18" charset="0"/>
              </a:rPr>
              <a:t>Формирование читательской грамотности</a:t>
            </a:r>
            <a:endParaRPr lang="ru-RU" sz="4000" b="1"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331641" y="1772815"/>
            <a:ext cx="6440760" cy="4608513"/>
          </a:xfrm>
          <a:solidFill>
            <a:srgbClr val="92D050"/>
          </a:solidFill>
        </p:spPr>
        <p:txBody>
          <a:bodyPr>
            <a:normAutofit fontScale="25000" lnSpcReduction="20000"/>
          </a:bodyPr>
          <a:lstStyle/>
          <a:p>
            <a:pPr algn="l"/>
            <a:r>
              <a:rPr lang="ru-RU" sz="11200" b="1" dirty="0" smtClean="0">
                <a:solidFill>
                  <a:schemeClr val="tx1"/>
                </a:solidFill>
                <a:latin typeface="Times New Roman" panose="02020603050405020304" pitchFamily="18" charset="0"/>
                <a:cs typeface="Times New Roman" panose="02020603050405020304" pitchFamily="18" charset="0"/>
              </a:rPr>
              <a:t>«</a:t>
            </a:r>
            <a:r>
              <a:rPr lang="ru-RU" sz="11200" b="1" dirty="0">
                <a:solidFill>
                  <a:schemeClr val="tx1"/>
                </a:solidFill>
                <a:latin typeface="Times New Roman" panose="02020603050405020304" pitchFamily="18" charset="0"/>
                <a:cs typeface="Times New Roman" panose="02020603050405020304" pitchFamily="18" charset="0"/>
              </a:rPr>
              <a:t>Чтение – это окошко, через которое дети видят и познают мир и самих себя. </a:t>
            </a:r>
          </a:p>
          <a:p>
            <a:pPr algn="l"/>
            <a:r>
              <a:rPr lang="ru-RU" sz="11200" b="1" dirty="0">
                <a:solidFill>
                  <a:schemeClr val="tx1"/>
                </a:solidFill>
                <a:latin typeface="Times New Roman" panose="02020603050405020304" pitchFamily="18" charset="0"/>
                <a:cs typeface="Times New Roman" panose="02020603050405020304" pitchFamily="18" charset="0"/>
              </a:rPr>
              <a:t>Оно открывается перед ребенком лишь тогда, когда наряду с чтением, </a:t>
            </a:r>
          </a:p>
          <a:p>
            <a:pPr algn="l"/>
            <a:r>
              <a:rPr lang="ru-RU" sz="11200" b="1" dirty="0">
                <a:solidFill>
                  <a:schemeClr val="tx1"/>
                </a:solidFill>
                <a:latin typeface="Times New Roman" panose="02020603050405020304" pitchFamily="18" charset="0"/>
                <a:cs typeface="Times New Roman" panose="02020603050405020304" pitchFamily="18" charset="0"/>
              </a:rPr>
              <a:t>одновременно с ним и даже раньше, чем впервые раскрыта книга,</a:t>
            </a:r>
          </a:p>
          <a:p>
            <a:pPr algn="l"/>
            <a:r>
              <a:rPr lang="ru-RU" sz="11200" b="1" dirty="0">
                <a:solidFill>
                  <a:schemeClr val="tx1"/>
                </a:solidFill>
                <a:latin typeface="Times New Roman" panose="02020603050405020304" pitchFamily="18" charset="0"/>
                <a:cs typeface="Times New Roman" panose="02020603050405020304" pitchFamily="18" charset="0"/>
              </a:rPr>
              <a:t> начинается кропотливая работа над словом». </a:t>
            </a:r>
            <a:endParaRPr lang="ru-RU" sz="11200" b="1" dirty="0" smtClean="0">
              <a:solidFill>
                <a:schemeClr val="tx1"/>
              </a:solidFill>
              <a:latin typeface="Times New Roman" panose="02020603050405020304" pitchFamily="18" charset="0"/>
              <a:cs typeface="Times New Roman" panose="02020603050405020304" pitchFamily="18" charset="0"/>
            </a:endParaRPr>
          </a:p>
          <a:p>
            <a:r>
              <a:rPr lang="ru-RU" sz="11200" i="1" dirty="0">
                <a:solidFill>
                  <a:schemeClr val="tx1"/>
                </a:solidFill>
                <a:latin typeface="Times New Roman" panose="02020603050405020304" pitchFamily="18" charset="0"/>
                <a:cs typeface="Times New Roman" panose="02020603050405020304" pitchFamily="18" charset="0"/>
              </a:rPr>
              <a:t/>
            </a:r>
            <a:br>
              <a:rPr lang="ru-RU" sz="11200" i="1" dirty="0">
                <a:solidFill>
                  <a:schemeClr val="tx1"/>
                </a:solidFill>
                <a:latin typeface="Times New Roman" panose="02020603050405020304" pitchFamily="18" charset="0"/>
                <a:cs typeface="Times New Roman" panose="02020603050405020304" pitchFamily="18" charset="0"/>
              </a:rPr>
            </a:br>
            <a:r>
              <a:rPr lang="ru-RU" sz="11200" dirty="0">
                <a:solidFill>
                  <a:schemeClr val="tx1"/>
                </a:solidFill>
                <a:latin typeface="Times New Roman" panose="02020603050405020304" pitchFamily="18" charset="0"/>
                <a:cs typeface="Times New Roman" panose="02020603050405020304" pitchFamily="18" charset="0"/>
              </a:rPr>
              <a:t>  </a:t>
            </a:r>
            <a:r>
              <a:rPr lang="ru-RU" sz="11200" dirty="0" smtClean="0">
                <a:solidFill>
                  <a:schemeClr val="tx1"/>
                </a:solidFill>
                <a:latin typeface="Times New Roman" panose="02020603050405020304" pitchFamily="18" charset="0"/>
                <a:cs typeface="Times New Roman" panose="02020603050405020304" pitchFamily="18" charset="0"/>
              </a:rPr>
              <a:t>Сухомлинский</a:t>
            </a:r>
            <a:endParaRPr lang="ru-RU" sz="11200" dirty="0">
              <a:solidFill>
                <a:schemeClr val="tx1"/>
              </a:solidFill>
              <a:latin typeface="Times New Roman" panose="02020603050405020304" pitchFamily="18" charset="0"/>
              <a:cs typeface="Times New Roman" panose="02020603050405020304" pitchFamily="18" charset="0"/>
            </a:endParaRPr>
          </a:p>
          <a:p>
            <a:r>
              <a:rPr lang="ru-RU" sz="11200" dirty="0">
                <a:solidFill>
                  <a:schemeClr val="tx1"/>
                </a:solidFill>
                <a:latin typeface="Times New Roman" panose="02020603050405020304" pitchFamily="18" charset="0"/>
                <a:cs typeface="Times New Roman" panose="02020603050405020304" pitchFamily="18" charset="0"/>
              </a:rPr>
              <a:t>Василий Александрович</a:t>
            </a:r>
          </a:p>
        </p:txBody>
      </p:sp>
    </p:spTree>
    <p:extLst>
      <p:ext uri="{BB962C8B-B14F-4D97-AF65-F5344CB8AC3E}">
        <p14:creationId xmlns:p14="http://schemas.microsoft.com/office/powerpoint/2010/main" val="4195513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Autofit/>
          </a:bodyPr>
          <a:lstStyle/>
          <a:p>
            <a:r>
              <a:rPr lang="ru-RU" sz="4000" b="1" dirty="0" smtClean="0">
                <a:latin typeface="Times New Roman" panose="02020603050405020304" pitchFamily="18" charset="0"/>
                <a:cs typeface="Times New Roman" panose="02020603050405020304" pitchFamily="18" charset="0"/>
              </a:rPr>
              <a:t>Беседа по стихотворению</a:t>
            </a:r>
            <a:endParaRPr lang="ru-RU" sz="40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1052736"/>
            <a:ext cx="8229600" cy="5400600"/>
          </a:xfrm>
          <a:solidFill>
            <a:srgbClr val="92D050"/>
          </a:solidFill>
        </p:spPr>
        <p:txBody>
          <a:bodyPr>
            <a:normAutofit fontScale="32500" lnSpcReduction="20000"/>
          </a:bodyPr>
          <a:lstStyle/>
          <a:p>
            <a:pPr marL="0" indent="0">
              <a:buNone/>
            </a:pPr>
            <a:endParaRPr lang="ru-RU" sz="5100" dirty="0" smtClean="0">
              <a:latin typeface="Times New Roman" panose="02020603050405020304" pitchFamily="18" charset="0"/>
              <a:cs typeface="Times New Roman" panose="02020603050405020304" pitchFamily="18" charset="0"/>
            </a:endParaRPr>
          </a:p>
          <a:p>
            <a:pPr marL="0" indent="0">
              <a:buNone/>
            </a:pPr>
            <a:endParaRPr lang="ru-RU" sz="5100" dirty="0">
              <a:latin typeface="Times New Roman" panose="02020603050405020304" pitchFamily="18" charset="0"/>
              <a:cs typeface="Times New Roman" panose="02020603050405020304" pitchFamily="18" charset="0"/>
            </a:endParaRPr>
          </a:p>
          <a:p>
            <a:pPr marL="0" indent="0">
              <a:buNone/>
            </a:pPr>
            <a:r>
              <a:rPr lang="ru-RU" sz="8600" dirty="0" smtClean="0">
                <a:latin typeface="Times New Roman" panose="02020603050405020304" pitchFamily="18" charset="0"/>
                <a:cs typeface="Times New Roman" panose="02020603050405020304" pitchFamily="18" charset="0"/>
              </a:rPr>
              <a:t>- Что </a:t>
            </a:r>
            <a:r>
              <a:rPr lang="ru-RU" sz="8600" dirty="0">
                <a:latin typeface="Times New Roman" panose="02020603050405020304" pitchFamily="18" charset="0"/>
                <a:cs typeface="Times New Roman" panose="02020603050405020304" pitchFamily="18" charset="0"/>
              </a:rPr>
              <a:t>вы услышали при чтении стихотворения?</a:t>
            </a:r>
          </a:p>
          <a:p>
            <a:pPr marL="0" indent="0">
              <a:buNone/>
            </a:pPr>
            <a:r>
              <a:rPr lang="ru-RU" sz="8600" b="1" dirty="0" smtClean="0">
                <a:latin typeface="Times New Roman" panose="02020603050405020304" pitchFamily="18" charset="0"/>
                <a:cs typeface="Times New Roman" panose="02020603050405020304" pitchFamily="18" charset="0"/>
              </a:rPr>
              <a:t>- </a:t>
            </a:r>
            <a:r>
              <a:rPr lang="ru-RU" sz="8600" dirty="0" smtClean="0">
                <a:latin typeface="Times New Roman" panose="02020603050405020304" pitchFamily="18" charset="0"/>
                <a:cs typeface="Times New Roman" panose="02020603050405020304" pitchFamily="18" charset="0"/>
              </a:rPr>
              <a:t> </a:t>
            </a:r>
            <a:r>
              <a:rPr lang="ru-RU" sz="8600" dirty="0">
                <a:latin typeface="Times New Roman" panose="02020603050405020304" pitchFamily="18" charset="0"/>
                <a:cs typeface="Times New Roman" panose="02020603050405020304" pitchFamily="18" charset="0"/>
              </a:rPr>
              <a:t>Почти неслышный шум снега: Кружится, ложится, пушистый; </a:t>
            </a:r>
            <a:r>
              <a:rPr lang="ru-RU" sz="8600" dirty="0" smtClean="0">
                <a:latin typeface="Times New Roman" panose="02020603050405020304" pitchFamily="18" charset="0"/>
                <a:cs typeface="Times New Roman" panose="02020603050405020304" pitchFamily="18" charset="0"/>
              </a:rPr>
              <a:t>-</a:t>
            </a:r>
            <a:endParaRPr lang="ru-RU" sz="8600" dirty="0">
              <a:latin typeface="Times New Roman" panose="02020603050405020304" pitchFamily="18" charset="0"/>
              <a:cs typeface="Times New Roman" panose="02020603050405020304" pitchFamily="18" charset="0"/>
            </a:endParaRPr>
          </a:p>
          <a:p>
            <a:pPr>
              <a:buFontTx/>
              <a:buChar char="-"/>
            </a:pPr>
            <a:r>
              <a:rPr lang="ru-RU" sz="8600" dirty="0" smtClean="0">
                <a:latin typeface="Times New Roman" panose="02020603050405020304" pitchFamily="18" charset="0"/>
                <a:cs typeface="Times New Roman" panose="02020603050405020304" pitchFamily="18" charset="0"/>
              </a:rPr>
              <a:t>Выберите </a:t>
            </a:r>
            <a:r>
              <a:rPr lang="ru-RU" sz="8600" dirty="0">
                <a:latin typeface="Times New Roman" panose="02020603050405020304" pitchFamily="18" charset="0"/>
                <a:cs typeface="Times New Roman" panose="02020603050405020304" pitchFamily="18" charset="0"/>
              </a:rPr>
              <a:t>слова, которые выражают эмоциональное состояние, созданное выделенными </a:t>
            </a:r>
            <a:r>
              <a:rPr lang="ru-RU" sz="8600" dirty="0" smtClean="0">
                <a:latin typeface="Times New Roman" panose="02020603050405020304" pitchFamily="18" charset="0"/>
                <a:cs typeface="Times New Roman" panose="02020603050405020304" pitchFamily="18" charset="0"/>
              </a:rPr>
              <a:t>звуками. Что </a:t>
            </a:r>
            <a:r>
              <a:rPr lang="ru-RU" sz="8600" dirty="0">
                <a:latin typeface="Times New Roman" panose="02020603050405020304" pitchFamily="18" charset="0"/>
                <a:cs typeface="Times New Roman" panose="02020603050405020304" pitchFamily="18" charset="0"/>
              </a:rPr>
              <a:t>вы почувствовали при чтении стихотворения? </a:t>
            </a:r>
            <a:endParaRPr lang="ru-RU" sz="8600" dirty="0" smtClean="0">
              <a:latin typeface="Times New Roman" panose="02020603050405020304" pitchFamily="18" charset="0"/>
              <a:cs typeface="Times New Roman" panose="02020603050405020304" pitchFamily="18" charset="0"/>
            </a:endParaRPr>
          </a:p>
          <a:p>
            <a:pPr>
              <a:buFontTx/>
              <a:buChar char="-"/>
            </a:pPr>
            <a:r>
              <a:rPr lang="ru-RU" sz="8600" dirty="0" smtClean="0">
                <a:latin typeface="Times New Roman" panose="02020603050405020304" pitchFamily="18" charset="0"/>
                <a:cs typeface="Times New Roman" panose="02020603050405020304" pitchFamily="18" charset="0"/>
              </a:rPr>
              <a:t>Печаль</a:t>
            </a:r>
            <a:r>
              <a:rPr lang="ru-RU" sz="8600" dirty="0">
                <a:latin typeface="Times New Roman" panose="02020603050405020304" pitchFamily="18" charset="0"/>
                <a:cs typeface="Times New Roman" panose="02020603050405020304" pitchFamily="18" charset="0"/>
              </a:rPr>
              <a:t>... радость, тревога, волнение, </a:t>
            </a:r>
            <a:r>
              <a:rPr lang="ru-RU" sz="8600" dirty="0" smtClean="0">
                <a:latin typeface="Times New Roman" panose="02020603050405020304" pitchFamily="18" charset="0"/>
                <a:cs typeface="Times New Roman" panose="02020603050405020304" pitchFamily="18" charset="0"/>
              </a:rPr>
              <a:t> </a:t>
            </a:r>
            <a:r>
              <a:rPr lang="ru-RU" sz="8600" dirty="0">
                <a:latin typeface="Times New Roman" panose="02020603050405020304" pitchFamily="18" charset="0"/>
                <a:cs typeface="Times New Roman" panose="02020603050405020304" pitchFamily="18" charset="0"/>
              </a:rPr>
              <a:t>неуверенность, ожидание, страх .........</a:t>
            </a:r>
          </a:p>
          <a:p>
            <a:pPr marL="0" indent="0">
              <a:buNone/>
            </a:pPr>
            <a:r>
              <a:rPr lang="ru-RU" sz="8600" dirty="0" smtClean="0">
                <a:latin typeface="Times New Roman" panose="02020603050405020304" pitchFamily="18" charset="0"/>
                <a:cs typeface="Times New Roman" panose="02020603050405020304" pitchFamily="18" charset="0"/>
              </a:rPr>
              <a:t>-</a:t>
            </a:r>
            <a:endParaRPr lang="ru-RU" sz="8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9584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solidFill>
            <a:srgbClr val="92D050"/>
          </a:solidFill>
        </p:spPr>
        <p:txBody>
          <a:bodyPr>
            <a:normAutofit/>
          </a:bodyPr>
          <a:lstStyle/>
          <a:p>
            <a:pPr marL="0" indent="0">
              <a:buNone/>
            </a:pPr>
            <a:r>
              <a:rPr lang="ru-RU" dirty="0">
                <a:latin typeface="Times New Roman" panose="02020603050405020304" pitchFamily="18" charset="0"/>
                <a:cs typeface="Times New Roman" panose="02020603050405020304" pitchFamily="18" charset="0"/>
              </a:rPr>
              <a:t>"</a:t>
            </a:r>
            <a:r>
              <a:rPr lang="ru-RU" sz="2800" dirty="0">
                <a:latin typeface="Times New Roman" panose="02020603050405020304" pitchFamily="18" charset="0"/>
                <a:cs typeface="Times New Roman" panose="02020603050405020304" pitchFamily="18" charset="0"/>
              </a:rPr>
              <a:t>Белый, пушистый на землю ложится". В какое время бывает снег? Всегда ли он идет одинаково? А какой снег вам больше всего нравится: тихий, спокойный, хлопьями, мокрый, колючий, с ветром, метелью? Какие чувства вызывает у вас идущий снег? Представьте себе, что вы летите с неба на землю, кружась, взлетаете вверх и плавно опускаетесь. Расскажите, что вы видите и что чувствуете. (Ребята делятся впечатлениями)</a:t>
            </a:r>
          </a:p>
          <a:p>
            <a:endParaRPr lang="ru-RU" dirty="0"/>
          </a:p>
        </p:txBody>
      </p:sp>
    </p:spTree>
    <p:extLst>
      <p:ext uri="{BB962C8B-B14F-4D97-AF65-F5344CB8AC3E}">
        <p14:creationId xmlns:p14="http://schemas.microsoft.com/office/powerpoint/2010/main" val="2359087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a:solidFill>
            <a:srgbClr val="92D050"/>
          </a:solidFill>
        </p:spPr>
        <p:txBody>
          <a:bodyPr>
            <a:normAutofit fontScale="62500" lnSpcReduction="20000"/>
          </a:bodyPr>
          <a:lstStyle/>
          <a:p>
            <a:pPr marL="0" indent="0">
              <a:buNone/>
            </a:pPr>
            <a:r>
              <a:rPr lang="ru-RU" sz="4500" dirty="0">
                <a:latin typeface="Times New Roman" panose="02020603050405020304" pitchFamily="18" charset="0"/>
                <a:cs typeface="Times New Roman" panose="02020603050405020304" pitchFamily="18" charset="0"/>
              </a:rPr>
              <a:t>- Понравилось ли стихотворение? Какой период зимы поэт описывает? Если не смотреть на последние две строчки стихотворения, можно ли утверждать, что приходит зима? Докажите. Какие слова об этом говорят? Прочитайте. Как вы думаете, нравится ли поэту зима? Докажите.</a:t>
            </a:r>
          </a:p>
          <a:p>
            <a:pPr marL="0" indent="0">
              <a:buNone/>
            </a:pPr>
            <a:r>
              <a:rPr lang="ru-RU" sz="4500" dirty="0">
                <a:latin typeface="Times New Roman" panose="02020603050405020304" pitchFamily="18" charset="0"/>
                <a:cs typeface="Times New Roman" panose="02020603050405020304" pitchFamily="18" charset="0"/>
              </a:rPr>
              <a:t>-   К каким сравнениям прибегает поэт для того, чтобы образно передать картину зимнего пейзажа? Почему поэты часто при описании зимнего пейзажа лес называют спящим: "И заснул под нею крепко, непробудно..."? А что за "чудная шапка"?</a:t>
            </a:r>
          </a:p>
          <a:p>
            <a:pPr marL="0" indent="0">
              <a:buNone/>
            </a:pPr>
            <a:r>
              <a:rPr lang="ru-RU" sz="4500" dirty="0" smtClean="0">
                <a:latin typeface="Times New Roman" panose="02020603050405020304" pitchFamily="18" charset="0"/>
                <a:cs typeface="Times New Roman" panose="02020603050405020304" pitchFamily="18" charset="0"/>
              </a:rPr>
              <a:t>- Чудный </a:t>
            </a:r>
            <a:r>
              <a:rPr lang="ru-RU" sz="4500" dirty="0">
                <a:latin typeface="Times New Roman" panose="02020603050405020304" pitchFamily="18" charset="0"/>
                <a:cs typeface="Times New Roman" panose="02020603050405020304" pitchFamily="18" charset="0"/>
              </a:rPr>
              <a:t>- чудо, чудеса, прекрасный (сравнивает со сказочной шапкой</a:t>
            </a:r>
            <a:r>
              <a:rPr lang="ru-RU" sz="4500" dirty="0" smtClean="0">
                <a:latin typeface="Times New Roman" panose="02020603050405020304" pitchFamily="18" charset="0"/>
                <a:cs typeface="Times New Roman" panose="02020603050405020304" pitchFamily="18" charset="0"/>
              </a:rPr>
              <a:t>).</a:t>
            </a:r>
            <a:endParaRPr lang="ru-RU" sz="4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4299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solidFill>
            <a:srgbClr val="92D050"/>
          </a:solidFill>
        </p:spPr>
        <p:txBody>
          <a:bodyPr>
            <a:normAutofit fontScale="85000" lnSpcReduction="20000"/>
          </a:bodyPr>
          <a:lstStyle/>
          <a:p>
            <a:pPr marL="0" indent="0">
              <a:buNone/>
            </a:pPr>
            <a:r>
              <a:rPr lang="ru-RU" dirty="0"/>
              <a:t>- </a:t>
            </a:r>
            <a:r>
              <a:rPr lang="ru-RU" sz="3300" dirty="0">
                <a:latin typeface="Times New Roman" panose="02020603050405020304" pitchFamily="18" charset="0"/>
                <a:cs typeface="Times New Roman" panose="02020603050405020304" pitchFamily="18" charset="0"/>
              </a:rPr>
              <a:t>Снег пушистый - эпитет. Темный лес. </a:t>
            </a:r>
            <a:r>
              <a:rPr lang="ru-RU" sz="3300" b="1" dirty="0">
                <a:latin typeface="Times New Roman" panose="02020603050405020304" pitchFamily="18" charset="0"/>
                <a:cs typeface="Times New Roman" panose="02020603050405020304" pitchFamily="18" charset="0"/>
              </a:rPr>
              <a:t>Эпитет </a:t>
            </a:r>
            <a:r>
              <a:rPr lang="ru-RU" sz="3300" dirty="0">
                <a:latin typeface="Times New Roman" panose="02020603050405020304" pitchFamily="18" charset="0"/>
                <a:cs typeface="Times New Roman" panose="02020603050405020304" pitchFamily="18" charset="0"/>
              </a:rPr>
              <a:t>- это красочное определение предмета, явления.</a:t>
            </a:r>
          </a:p>
          <a:p>
            <a:pPr marL="0" indent="0">
              <a:buNone/>
            </a:pPr>
            <a:r>
              <a:rPr lang="ru-RU" sz="3300" b="1" dirty="0">
                <a:latin typeface="Times New Roman" panose="02020603050405020304" pitchFamily="18" charset="0"/>
                <a:cs typeface="Times New Roman" panose="02020603050405020304" pitchFamily="18" charset="0"/>
              </a:rPr>
              <a:t>Сравнения</a:t>
            </a:r>
            <a:r>
              <a:rPr lang="ru-RU" sz="3300" dirty="0">
                <a:latin typeface="Times New Roman" panose="02020603050405020304" pitchFamily="18" charset="0"/>
                <a:cs typeface="Times New Roman" panose="02020603050405020304" pitchFamily="18" charset="0"/>
              </a:rPr>
              <a:t>: точно пеленою, шапкой принакрылся.</a:t>
            </a:r>
          </a:p>
          <a:p>
            <a:pPr marL="0" indent="0">
              <a:buNone/>
            </a:pPr>
            <a:r>
              <a:rPr lang="ru-RU" sz="3300" dirty="0">
                <a:latin typeface="Times New Roman" panose="02020603050405020304" pitchFamily="18" charset="0"/>
                <a:cs typeface="Times New Roman" panose="02020603050405020304" pitchFamily="18" charset="0"/>
              </a:rPr>
              <a:t>Белая пелена - белый покров</a:t>
            </a:r>
          </a:p>
          <a:p>
            <a:pPr marL="0" indent="0">
              <a:buNone/>
            </a:pPr>
            <a:endParaRPr lang="ru-RU" sz="3300" dirty="0">
              <a:latin typeface="Times New Roman" panose="02020603050405020304" pitchFamily="18" charset="0"/>
              <a:cs typeface="Times New Roman" panose="02020603050405020304" pitchFamily="18" charset="0"/>
            </a:endParaRPr>
          </a:p>
          <a:p>
            <a:pPr>
              <a:buFontTx/>
              <a:buChar char="-"/>
            </a:pPr>
            <a:r>
              <a:rPr lang="ru-RU" sz="3300" dirty="0">
                <a:latin typeface="Times New Roman" panose="02020603050405020304" pitchFamily="18" charset="0"/>
                <a:cs typeface="Times New Roman" panose="02020603050405020304" pitchFamily="18" charset="0"/>
              </a:rPr>
              <a:t>Какие глаголы придают динамичность стихотворению? </a:t>
            </a:r>
          </a:p>
          <a:p>
            <a:pPr marL="0" indent="0">
              <a:buNone/>
            </a:pPr>
            <a:r>
              <a:rPr lang="ru-RU" sz="3300" dirty="0">
                <a:latin typeface="Times New Roman" panose="02020603050405020304" pitchFamily="18" charset="0"/>
                <a:cs typeface="Times New Roman" panose="02020603050405020304" pitchFamily="18" charset="0"/>
              </a:rPr>
              <a:t>Учащиеся отвечают:</a:t>
            </a:r>
          </a:p>
          <a:p>
            <a:pPr marL="0" indent="0">
              <a:buNone/>
            </a:pPr>
            <a:r>
              <a:rPr lang="ru-RU" sz="3300" dirty="0">
                <a:latin typeface="Times New Roman" panose="02020603050405020304" pitchFamily="18" charset="0"/>
                <a:cs typeface="Times New Roman" panose="02020603050405020304" pitchFamily="18" charset="0"/>
              </a:rPr>
              <a:t>- падает, кружится...</a:t>
            </a:r>
          </a:p>
          <a:p>
            <a:pPr marL="0" indent="0">
              <a:buNone/>
            </a:pPr>
            <a:r>
              <a:rPr lang="ru-RU" sz="3300" dirty="0">
                <a:latin typeface="Times New Roman" panose="02020603050405020304" pitchFamily="18" charset="0"/>
                <a:cs typeface="Times New Roman" panose="02020603050405020304" pitchFamily="18" charset="0"/>
              </a:rPr>
              <a:t>- А теперь попробуем определить тему стихотворения</a:t>
            </a:r>
            <a:r>
              <a:rPr lang="ru-RU" dirty="0"/>
              <a:t>.</a:t>
            </a:r>
          </a:p>
          <a:p>
            <a:pPr marL="0" indent="0">
              <a:buNone/>
            </a:pPr>
            <a:endParaRPr lang="ru-RU" dirty="0"/>
          </a:p>
          <a:p>
            <a:endParaRPr lang="ru-RU" dirty="0"/>
          </a:p>
          <a:p>
            <a:endParaRPr lang="ru-RU" dirty="0"/>
          </a:p>
        </p:txBody>
      </p:sp>
    </p:spTree>
    <p:extLst>
      <p:ext uri="{BB962C8B-B14F-4D97-AF65-F5344CB8AC3E}">
        <p14:creationId xmlns:p14="http://schemas.microsoft.com/office/powerpoint/2010/main" val="239694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a:solidFill>
            <a:srgbClr val="92D050"/>
          </a:solidFill>
        </p:spPr>
        <p:txBody>
          <a:bodyPr>
            <a:normAutofit/>
          </a:bodyPr>
          <a:lstStyle/>
          <a:p>
            <a:pPr marL="0" indent="0">
              <a:buNone/>
            </a:pPr>
            <a:r>
              <a:rPr lang="ru-RU" sz="2800" dirty="0" smtClean="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 Стихотворение о зиме.</a:t>
            </a:r>
          </a:p>
          <a:p>
            <a:pPr marL="0" indent="0" algn="ctr">
              <a:buNone/>
            </a:pPr>
            <a:r>
              <a:rPr lang="ru-RU" sz="2800" dirty="0" smtClean="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 Вы готовы прочитать выразительно </a:t>
            </a:r>
            <a:r>
              <a:rPr lang="ru-RU" sz="2800" dirty="0" smtClean="0">
                <a:latin typeface="Times New Roman" panose="02020603050405020304" pitchFamily="18" charset="0"/>
                <a:cs typeface="Times New Roman" panose="02020603050405020304" pitchFamily="18" charset="0"/>
              </a:rPr>
              <a:t>стихотворение?</a:t>
            </a:r>
            <a:r>
              <a:rPr lang="ru-RU" sz="2800" dirty="0">
                <a:latin typeface="Times New Roman" panose="02020603050405020304" pitchFamily="18" charset="0"/>
                <a:cs typeface="Times New Roman" panose="02020603050405020304" pitchFamily="18" charset="0"/>
              </a:rPr>
              <a:t> </a:t>
            </a:r>
            <a:r>
              <a:rPr lang="ru-RU" sz="2800" b="1" dirty="0" smtClean="0">
                <a:latin typeface="Times New Roman" panose="02020603050405020304" pitchFamily="18" charset="0"/>
                <a:cs typeface="Times New Roman" panose="02020603050405020304" pitchFamily="18" charset="0"/>
              </a:rPr>
              <a:t>Выразительное </a:t>
            </a:r>
            <a:r>
              <a:rPr lang="ru-RU" sz="2800" b="1" dirty="0">
                <a:latin typeface="Times New Roman" panose="02020603050405020304" pitchFamily="18" charset="0"/>
                <a:cs typeface="Times New Roman" panose="02020603050405020304" pitchFamily="18" charset="0"/>
              </a:rPr>
              <a:t>чтение стихотворения учащимися</a:t>
            </a:r>
          </a:p>
          <a:p>
            <a:pPr>
              <a:buFontTx/>
              <a:buChar char="-"/>
            </a:pPr>
            <a:r>
              <a:rPr lang="ru-RU" sz="2800" dirty="0" smtClean="0">
                <a:latin typeface="Times New Roman" panose="02020603050405020304" pitchFamily="18" charset="0"/>
                <a:cs typeface="Times New Roman" panose="02020603050405020304" pitchFamily="18" charset="0"/>
              </a:rPr>
              <a:t>Ребята</a:t>
            </a:r>
            <a:r>
              <a:rPr lang="ru-RU" sz="2800" dirty="0">
                <a:latin typeface="Times New Roman" panose="02020603050405020304" pitchFamily="18" charset="0"/>
                <a:cs typeface="Times New Roman" panose="02020603050405020304" pitchFamily="18" charset="0"/>
              </a:rPr>
              <a:t>, объясните, как будете читать это стихотворение: быстро, медленно, весело, грустно и т.д.? </a:t>
            </a:r>
            <a:endParaRPr lang="ru-RU" sz="2800" dirty="0" smtClean="0">
              <a:latin typeface="Times New Roman" panose="02020603050405020304" pitchFamily="18" charset="0"/>
              <a:cs typeface="Times New Roman" panose="02020603050405020304" pitchFamily="18" charset="0"/>
            </a:endParaRPr>
          </a:p>
          <a:p>
            <a:pPr>
              <a:buFontTx/>
              <a:buChar char="-"/>
            </a:pPr>
            <a:r>
              <a:rPr lang="ru-RU" sz="2800" dirty="0" smtClean="0">
                <a:latin typeface="Times New Roman" panose="02020603050405020304" pitchFamily="18" charset="0"/>
                <a:cs typeface="Times New Roman" panose="02020603050405020304" pitchFamily="18" charset="0"/>
              </a:rPr>
              <a:t>Медленно</a:t>
            </a:r>
            <a:r>
              <a:rPr lang="ru-RU" sz="2800" dirty="0">
                <a:latin typeface="Times New Roman" panose="02020603050405020304" pitchFamily="18" charset="0"/>
                <a:cs typeface="Times New Roman" panose="02020603050405020304" pitchFamily="18" charset="0"/>
              </a:rPr>
              <a:t>, спокойно, тихо, не нарушая тишину застывшего леса, и в то же время любуясь волшебством, так как за ночь все побелело, и, наконец, пришла </a:t>
            </a:r>
            <a:r>
              <a:rPr lang="ru-RU" sz="2800" dirty="0" smtClean="0">
                <a:latin typeface="Times New Roman" panose="02020603050405020304" pitchFamily="18" charset="0"/>
                <a:cs typeface="Times New Roman" panose="02020603050405020304" pitchFamily="18" charset="0"/>
              </a:rPr>
              <a:t>- -------- Значит</a:t>
            </a:r>
            <a:r>
              <a:rPr lang="ru-RU" sz="2800" dirty="0">
                <a:latin typeface="Times New Roman" panose="02020603050405020304" pitchFamily="18" charset="0"/>
                <a:cs typeface="Times New Roman" panose="02020603050405020304" pitchFamily="18" charset="0"/>
              </a:rPr>
              <a:t>, должны передать и радость. </a:t>
            </a:r>
            <a:endParaRPr lang="ru-RU" sz="2800" dirty="0" smtClean="0">
              <a:latin typeface="Times New Roman" panose="02020603050405020304" pitchFamily="18" charset="0"/>
              <a:cs typeface="Times New Roman" panose="02020603050405020304" pitchFamily="18" charset="0"/>
            </a:endParaRPr>
          </a:p>
          <a:p>
            <a:endParaRPr lang="ru-RU" sz="33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3709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solidFill>
            <a:srgbClr val="92D050"/>
          </a:solidFill>
        </p:spPr>
        <p:txBody>
          <a:bodyPr>
            <a:normAutofit/>
          </a:bodyPr>
          <a:lstStyle/>
          <a:p>
            <a:pPr marL="0" indent="0">
              <a:buNone/>
            </a:pPr>
            <a:r>
              <a:rPr lang="ru-RU" sz="2800" dirty="0">
                <a:latin typeface="Times New Roman" panose="02020603050405020304" pitchFamily="18" charset="0"/>
                <a:cs typeface="Times New Roman" panose="02020603050405020304" pitchFamily="18" charset="0"/>
              </a:rPr>
              <a:t>Учащимся предлагается поработать в парах постоянного состава, разделить стихотворение на четверостишья. Ребята читают стихотворение по группам, стараясь передать красоту зимнего пейзажа.</a:t>
            </a:r>
          </a:p>
          <a:p>
            <a:endParaRPr lang="ru-RU" sz="2800" dirty="0"/>
          </a:p>
        </p:txBody>
      </p:sp>
    </p:spTree>
    <p:extLst>
      <p:ext uri="{BB962C8B-B14F-4D97-AF65-F5344CB8AC3E}">
        <p14:creationId xmlns:p14="http://schemas.microsoft.com/office/powerpoint/2010/main" val="1957795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b="1" dirty="0" smtClean="0">
                <a:latin typeface="Times New Roman" panose="02020603050405020304" pitchFamily="18" charset="0"/>
                <a:cs typeface="Times New Roman" panose="02020603050405020304" pitchFamily="18" charset="0"/>
              </a:rPr>
              <a:t>Выразительное чтение</a:t>
            </a:r>
            <a:endParaRPr lang="ru-RU" sz="40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rgbClr val="92D050"/>
          </a:solidFill>
        </p:spPr>
        <p:txBody>
          <a:bodyPr>
            <a:normAutofit/>
          </a:bodyPr>
          <a:lstStyle/>
          <a:p>
            <a:pPr marL="0" indent="0">
              <a:buNone/>
            </a:pPr>
            <a:r>
              <a:rPr lang="ru-RU" dirty="0"/>
              <a:t>   </a:t>
            </a:r>
            <a:r>
              <a:rPr lang="ru-RU" sz="2800" dirty="0">
                <a:latin typeface="Times New Roman" panose="02020603050405020304" pitchFamily="18" charset="0"/>
                <a:cs typeface="Times New Roman" panose="02020603050405020304" pitchFamily="18" charset="0"/>
              </a:rPr>
              <a:t>  При выразительном чтении стихотворений наиболее необходимым фактором является эмоциональная взволнованность школьника, который читает произведение.</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Например</a:t>
            </a:r>
            <a:r>
              <a:rPr lang="ru-RU" sz="2800" dirty="0" smtClean="0">
                <a:latin typeface="Times New Roman" panose="02020603050405020304" pitchFamily="18" charset="0"/>
                <a:cs typeface="Times New Roman" panose="02020603050405020304" pitchFamily="18" charset="0"/>
              </a:rPr>
              <a:t>, один </a:t>
            </a:r>
            <a:r>
              <a:rPr lang="ru-RU" sz="2800" dirty="0">
                <a:latin typeface="Times New Roman" panose="02020603050405020304" pitchFamily="18" charset="0"/>
                <a:cs typeface="Times New Roman" panose="02020603050405020304" pitchFamily="18" charset="0"/>
              </a:rPr>
              <a:t>из учеников, обучающихся в данном классе</a:t>
            </a:r>
            <a:r>
              <a:rPr lang="ru-RU" sz="2800" dirty="0" smtClean="0">
                <a:latin typeface="Times New Roman" panose="02020603050405020304" pitchFamily="18" charset="0"/>
                <a:cs typeface="Times New Roman" panose="02020603050405020304" pitchFamily="18" charset="0"/>
              </a:rPr>
              <a:t>, может </a:t>
            </a:r>
            <a:r>
              <a:rPr lang="ru-RU" sz="2800" dirty="0">
                <a:latin typeface="Times New Roman" panose="02020603050405020304" pitchFamily="18" charset="0"/>
                <a:cs typeface="Times New Roman" panose="02020603050405020304" pitchFamily="18" charset="0"/>
              </a:rPr>
              <a:t>выбрать для предлагаемого способа работы стихотворение М. Ю. Лермонтова  «Ангел»</a:t>
            </a:r>
            <a:br>
              <a:rPr lang="ru-RU" sz="2800" dirty="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36776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b="1" dirty="0" smtClean="0">
                <a:latin typeface="Times New Roman" panose="02020603050405020304" pitchFamily="18" charset="0"/>
                <a:cs typeface="Times New Roman" panose="02020603050405020304" pitchFamily="18" charset="0"/>
              </a:rPr>
              <a:t>Стихотворение «Ангел»</a:t>
            </a:r>
            <a:endParaRPr lang="ru-RU" sz="40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rgbClr val="92D050"/>
          </a:solidFill>
        </p:spPr>
        <p:txBody>
          <a:bodyPr>
            <a:normAutofit/>
          </a:bodyPr>
          <a:lstStyle/>
          <a:p>
            <a:pPr marL="0" indent="0">
              <a:buNone/>
            </a:pPr>
            <a:r>
              <a:rPr lang="ru-RU" sz="2800" dirty="0">
                <a:latin typeface="Times New Roman" panose="02020603050405020304" pitchFamily="18" charset="0"/>
                <a:cs typeface="Times New Roman" panose="02020603050405020304" pitchFamily="18" charset="0"/>
              </a:rPr>
              <a:t>«По небу полуночи ангел летел,</a:t>
            </a:r>
          </a:p>
          <a:p>
            <a:pPr marL="0" indent="0">
              <a:buNone/>
            </a:pPr>
            <a:r>
              <a:rPr lang="ru-RU" sz="2800" dirty="0">
                <a:latin typeface="Times New Roman" panose="02020603050405020304" pitchFamily="18" charset="0"/>
                <a:cs typeface="Times New Roman" panose="02020603050405020304" pitchFamily="18" charset="0"/>
              </a:rPr>
              <a:t>   И тихую песню он пел,</a:t>
            </a:r>
          </a:p>
          <a:p>
            <a:pPr marL="0" indent="0">
              <a:buNone/>
            </a:pPr>
            <a:r>
              <a:rPr lang="ru-RU" sz="2800" dirty="0">
                <a:latin typeface="Times New Roman" panose="02020603050405020304" pitchFamily="18" charset="0"/>
                <a:cs typeface="Times New Roman" panose="02020603050405020304" pitchFamily="18" charset="0"/>
              </a:rPr>
              <a:t>И месяц, и звезды, и тучи толпой</a:t>
            </a:r>
          </a:p>
          <a:p>
            <a:pPr marL="0" indent="0">
              <a:buNone/>
            </a:pPr>
            <a:r>
              <a:rPr lang="ru-RU" sz="2800" dirty="0">
                <a:latin typeface="Times New Roman" panose="02020603050405020304" pitchFamily="18" charset="0"/>
                <a:cs typeface="Times New Roman" panose="02020603050405020304" pitchFamily="18" charset="0"/>
              </a:rPr>
              <a:t>   Внимали той песне святой.</a:t>
            </a:r>
          </a:p>
          <a:p>
            <a:pPr marL="0" indent="0">
              <a:buNone/>
            </a:pPr>
            <a:r>
              <a:rPr lang="ru-RU" sz="2800" dirty="0">
                <a:latin typeface="Times New Roman" panose="02020603050405020304" pitchFamily="18" charset="0"/>
                <a:cs typeface="Times New Roman" panose="02020603050405020304" pitchFamily="18" charset="0"/>
              </a:rPr>
              <a:t>Он пел о блаженстве безгрешных духов</a:t>
            </a:r>
          </a:p>
          <a:p>
            <a:pPr marL="0" indent="0">
              <a:buNone/>
            </a:pPr>
            <a:r>
              <a:rPr lang="ru-RU" sz="2800" dirty="0">
                <a:latin typeface="Times New Roman" panose="02020603050405020304" pitchFamily="18" charset="0"/>
                <a:cs typeface="Times New Roman" panose="02020603050405020304" pitchFamily="18" charset="0"/>
              </a:rPr>
              <a:t>   Под кущами райских садов,</a:t>
            </a:r>
          </a:p>
          <a:p>
            <a:pPr marL="0" indent="0">
              <a:buNone/>
            </a:pPr>
            <a:r>
              <a:rPr lang="ru-RU" sz="2800" dirty="0">
                <a:latin typeface="Times New Roman" panose="02020603050405020304" pitchFamily="18" charset="0"/>
                <a:cs typeface="Times New Roman" panose="02020603050405020304" pitchFamily="18" charset="0"/>
              </a:rPr>
              <a:t>О Боге великом он пел, и хвала</a:t>
            </a:r>
          </a:p>
          <a:p>
            <a:pPr marL="0" indent="0">
              <a:buNone/>
            </a:pPr>
            <a:r>
              <a:rPr lang="ru-RU" sz="2800" dirty="0">
                <a:latin typeface="Times New Roman" panose="02020603050405020304" pitchFamily="18" charset="0"/>
                <a:cs typeface="Times New Roman" panose="02020603050405020304" pitchFamily="18" charset="0"/>
              </a:rPr>
              <a:t>   Его непритворна была.</a:t>
            </a:r>
          </a:p>
          <a:p>
            <a:endParaRPr lang="ru-RU" sz="2800" dirty="0"/>
          </a:p>
        </p:txBody>
      </p:sp>
    </p:spTree>
    <p:extLst>
      <p:ext uri="{BB962C8B-B14F-4D97-AF65-F5344CB8AC3E}">
        <p14:creationId xmlns:p14="http://schemas.microsoft.com/office/powerpoint/2010/main" val="8680739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solidFill>
            <a:srgbClr val="92D050"/>
          </a:solidFill>
        </p:spPr>
        <p:txBody>
          <a:bodyPr>
            <a:normAutofit/>
          </a:bodyPr>
          <a:lstStyle/>
          <a:p>
            <a:pPr marL="0" indent="0">
              <a:buNone/>
            </a:pPr>
            <a:r>
              <a:rPr lang="ru-RU" sz="2800" dirty="0">
                <a:latin typeface="Times New Roman" panose="02020603050405020304" pitchFamily="18" charset="0"/>
                <a:cs typeface="Times New Roman" panose="02020603050405020304" pitchFamily="18" charset="0"/>
              </a:rPr>
              <a:t>Он душу младую в объятиях нес</a:t>
            </a:r>
          </a:p>
          <a:p>
            <a:pPr marL="0" indent="0">
              <a:buNone/>
            </a:pPr>
            <a:r>
              <a:rPr lang="ru-RU" sz="2800" dirty="0">
                <a:latin typeface="Times New Roman" panose="02020603050405020304" pitchFamily="18" charset="0"/>
                <a:cs typeface="Times New Roman" panose="02020603050405020304" pitchFamily="18" charset="0"/>
              </a:rPr>
              <a:t>   Для мира печали и слез;</a:t>
            </a:r>
          </a:p>
          <a:p>
            <a:pPr marL="0" indent="0">
              <a:buNone/>
            </a:pPr>
            <a:r>
              <a:rPr lang="ru-RU" sz="2800" dirty="0">
                <a:latin typeface="Times New Roman" panose="02020603050405020304" pitchFamily="18" charset="0"/>
                <a:cs typeface="Times New Roman" panose="02020603050405020304" pitchFamily="18" charset="0"/>
              </a:rPr>
              <a:t>И звук его песни в душе молодой</a:t>
            </a:r>
          </a:p>
          <a:p>
            <a:pPr marL="0" indent="0">
              <a:buNone/>
            </a:pPr>
            <a:r>
              <a:rPr lang="ru-RU" sz="2800" dirty="0">
                <a:latin typeface="Times New Roman" panose="02020603050405020304" pitchFamily="18" charset="0"/>
                <a:cs typeface="Times New Roman" panose="02020603050405020304" pitchFamily="18" charset="0"/>
              </a:rPr>
              <a:t>   Остался - без слов, но живой.</a:t>
            </a:r>
          </a:p>
          <a:p>
            <a:pPr marL="0" indent="0">
              <a:buNone/>
            </a:pPr>
            <a:r>
              <a:rPr lang="ru-RU" sz="2800" dirty="0">
                <a:latin typeface="Times New Roman" panose="02020603050405020304" pitchFamily="18" charset="0"/>
                <a:cs typeface="Times New Roman" panose="02020603050405020304" pitchFamily="18" charset="0"/>
              </a:rPr>
              <a:t>И долго на свете томилась она,</a:t>
            </a:r>
          </a:p>
          <a:p>
            <a:pPr marL="0" indent="0">
              <a:buNone/>
            </a:pPr>
            <a:r>
              <a:rPr lang="ru-RU" sz="2800" dirty="0">
                <a:latin typeface="Times New Roman" panose="02020603050405020304" pitchFamily="18" charset="0"/>
                <a:cs typeface="Times New Roman" panose="02020603050405020304" pitchFamily="18" charset="0"/>
              </a:rPr>
              <a:t>   Желанием чудным полна,</a:t>
            </a:r>
          </a:p>
          <a:p>
            <a:pPr marL="0" indent="0">
              <a:buNone/>
            </a:pPr>
            <a:r>
              <a:rPr lang="ru-RU" sz="2800" dirty="0">
                <a:latin typeface="Times New Roman" panose="02020603050405020304" pitchFamily="18" charset="0"/>
                <a:cs typeface="Times New Roman" panose="02020603050405020304" pitchFamily="18" charset="0"/>
              </a:rPr>
              <a:t>И звуков небес заменить не могли</a:t>
            </a:r>
          </a:p>
          <a:p>
            <a:pPr marL="0" indent="0">
              <a:buNone/>
            </a:pPr>
            <a:r>
              <a:rPr lang="ru-RU" sz="2800" dirty="0">
                <a:latin typeface="Times New Roman" panose="02020603050405020304" pitchFamily="18" charset="0"/>
                <a:cs typeface="Times New Roman" panose="02020603050405020304" pitchFamily="18" charset="0"/>
              </a:rPr>
              <a:t>   Ей скучные песни земли.</a:t>
            </a:r>
          </a:p>
          <a:p>
            <a:endParaRPr lang="ru-RU" sz="2800" dirty="0"/>
          </a:p>
        </p:txBody>
      </p:sp>
    </p:spTree>
    <p:extLst>
      <p:ext uri="{BB962C8B-B14F-4D97-AF65-F5344CB8AC3E}">
        <p14:creationId xmlns:p14="http://schemas.microsoft.com/office/powerpoint/2010/main" val="25767063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b="1" dirty="0" smtClean="0">
                <a:latin typeface="Times New Roman" panose="02020603050405020304" pitchFamily="18" charset="0"/>
                <a:cs typeface="Times New Roman" panose="02020603050405020304" pitchFamily="18" charset="0"/>
              </a:rPr>
              <a:t>Словесное рисование</a:t>
            </a:r>
            <a:endParaRPr lang="ru-RU" sz="40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rgbClr val="92D050"/>
          </a:solidFill>
        </p:spPr>
        <p:txBody>
          <a:bodyPr>
            <a:normAutofit fontScale="85000" lnSpcReduction="20000"/>
          </a:bodyPr>
          <a:lstStyle/>
          <a:p>
            <a:pPr marL="0" indent="0">
              <a:buNone/>
            </a:pPr>
            <a:r>
              <a:rPr lang="ru-RU" i="1" dirty="0"/>
              <a:t/>
            </a:r>
            <a:br>
              <a:rPr lang="ru-RU" i="1" dirty="0"/>
            </a:br>
            <a:r>
              <a:rPr lang="ru-RU" dirty="0"/>
              <a:t>-</a:t>
            </a:r>
            <a:r>
              <a:rPr lang="ru-RU" sz="3300" dirty="0">
                <a:latin typeface="Times New Roman" panose="02020603050405020304" pitchFamily="18" charset="0"/>
                <a:cs typeface="Times New Roman" panose="02020603050405020304" pitchFamily="18" charset="0"/>
              </a:rPr>
              <a:t>В данном стихотворении </a:t>
            </a:r>
            <a:r>
              <a:rPr lang="ru-RU" sz="3300" dirty="0" err="1">
                <a:latin typeface="Times New Roman" panose="02020603050405020304" pitchFamily="18" charset="0"/>
                <a:cs typeface="Times New Roman" panose="02020603050405020304" pitchFamily="18" charset="0"/>
              </a:rPr>
              <a:t>М.Ю.Лермонтов</a:t>
            </a:r>
            <a:r>
              <a:rPr lang="ru-RU" sz="3300" dirty="0">
                <a:latin typeface="Times New Roman" panose="02020603050405020304" pitchFamily="18" charset="0"/>
                <a:cs typeface="Times New Roman" panose="02020603050405020304" pitchFamily="18" charset="0"/>
              </a:rPr>
              <a:t> нарисовал фантастический образ ангела</a:t>
            </a:r>
            <a:r>
              <a:rPr lang="ru-RU" sz="3300" dirty="0" smtClean="0">
                <a:latin typeface="Times New Roman" panose="02020603050405020304" pitchFamily="18" charset="0"/>
                <a:cs typeface="Times New Roman" panose="02020603050405020304" pitchFamily="18" charset="0"/>
              </a:rPr>
              <a:t>, который </a:t>
            </a:r>
            <a:r>
              <a:rPr lang="ru-RU" sz="3300" dirty="0">
                <a:latin typeface="Times New Roman" panose="02020603050405020304" pitchFamily="18" charset="0"/>
                <a:cs typeface="Times New Roman" panose="02020603050405020304" pitchFamily="18" charset="0"/>
              </a:rPr>
              <a:t>разговаривает с ночными светилами и поёт песню</a:t>
            </a:r>
            <a:r>
              <a:rPr lang="ru-RU" sz="3300" dirty="0" smtClean="0">
                <a:latin typeface="Times New Roman" panose="02020603050405020304" pitchFamily="18" charset="0"/>
                <a:cs typeface="Times New Roman" panose="02020603050405020304" pitchFamily="18" charset="0"/>
              </a:rPr>
              <a:t>. Он </a:t>
            </a:r>
            <a:r>
              <a:rPr lang="ru-RU" sz="3300" dirty="0">
                <a:latin typeface="Times New Roman" panose="02020603050405020304" pitchFamily="18" charset="0"/>
                <a:cs typeface="Times New Roman" panose="02020603050405020304" pitchFamily="18" charset="0"/>
              </a:rPr>
              <a:t>поет хвалу Богу.</a:t>
            </a:r>
            <a:br>
              <a:rPr lang="ru-RU" sz="3300" dirty="0">
                <a:latin typeface="Times New Roman" panose="02020603050405020304" pitchFamily="18" charset="0"/>
                <a:cs typeface="Times New Roman" panose="02020603050405020304" pitchFamily="18" charset="0"/>
              </a:rPr>
            </a:br>
            <a:r>
              <a:rPr lang="ru-RU" sz="3300" dirty="0">
                <a:latin typeface="Times New Roman" panose="02020603050405020304" pitchFamily="18" charset="0"/>
                <a:cs typeface="Times New Roman" panose="02020603050405020304" pitchFamily="18" charset="0"/>
              </a:rPr>
              <a:t>Наверное</a:t>
            </a:r>
            <a:r>
              <a:rPr lang="ru-RU" sz="3300" dirty="0" smtClean="0">
                <a:latin typeface="Times New Roman" panose="02020603050405020304" pitchFamily="18" charset="0"/>
                <a:cs typeface="Times New Roman" panose="02020603050405020304" pitchFamily="18" charset="0"/>
              </a:rPr>
              <a:t>, кто-то </a:t>
            </a:r>
            <a:r>
              <a:rPr lang="ru-RU" sz="3300" dirty="0">
                <a:latin typeface="Times New Roman" panose="02020603050405020304" pitchFamily="18" charset="0"/>
                <a:cs typeface="Times New Roman" panose="02020603050405020304" pitchFamily="18" charset="0"/>
              </a:rPr>
              <a:t>слышит его песню</a:t>
            </a:r>
            <a:r>
              <a:rPr lang="ru-RU" sz="3300" dirty="0" smtClean="0">
                <a:latin typeface="Times New Roman" panose="02020603050405020304" pitchFamily="18" charset="0"/>
                <a:cs typeface="Times New Roman" panose="02020603050405020304" pitchFamily="18" charset="0"/>
              </a:rPr>
              <a:t>. Ангел </a:t>
            </a:r>
            <a:r>
              <a:rPr lang="ru-RU" sz="3300" dirty="0">
                <a:latin typeface="Times New Roman" panose="02020603050405020304" pitchFamily="18" charset="0"/>
                <a:cs typeface="Times New Roman" panose="02020603050405020304" pitchFamily="18" charset="0"/>
              </a:rPr>
              <a:t>отдал свою душу земле</a:t>
            </a:r>
            <a:r>
              <a:rPr lang="ru-RU" sz="3300" dirty="0" smtClean="0">
                <a:latin typeface="Times New Roman" panose="02020603050405020304" pitchFamily="18" charset="0"/>
                <a:cs typeface="Times New Roman" panose="02020603050405020304" pitchFamily="18" charset="0"/>
              </a:rPr>
              <a:t>, но </a:t>
            </a:r>
            <a:r>
              <a:rPr lang="ru-RU" sz="3300" dirty="0">
                <a:latin typeface="Times New Roman" panose="02020603050405020304" pitchFamily="18" charset="0"/>
                <a:cs typeface="Times New Roman" panose="02020603050405020304" pitchFamily="18" charset="0"/>
              </a:rPr>
              <a:t>той было скучно без небес</a:t>
            </a:r>
            <a:r>
              <a:rPr lang="ru-RU" sz="3300" dirty="0" smtClean="0">
                <a:latin typeface="Times New Roman" panose="02020603050405020304" pitchFamily="18" charset="0"/>
                <a:cs typeface="Times New Roman" panose="02020603050405020304" pitchFamily="18" charset="0"/>
              </a:rPr>
              <a:t>. Во </a:t>
            </a:r>
            <a:r>
              <a:rPr lang="ru-RU" sz="3300" dirty="0">
                <a:latin typeface="Times New Roman" panose="02020603050405020304" pitchFamily="18" charset="0"/>
                <a:cs typeface="Times New Roman" panose="02020603050405020304" pitchFamily="18" charset="0"/>
              </a:rPr>
              <a:t>всем этом и заключается подтекст стихотворения»</a:t>
            </a:r>
            <a:br>
              <a:rPr lang="ru-RU" sz="3300" dirty="0">
                <a:latin typeface="Times New Roman" panose="02020603050405020304" pitchFamily="18" charset="0"/>
                <a:cs typeface="Times New Roman" panose="02020603050405020304" pitchFamily="18" charset="0"/>
              </a:rPr>
            </a:br>
            <a:r>
              <a:rPr lang="ru-RU" sz="3300" dirty="0">
                <a:latin typeface="Times New Roman" panose="02020603050405020304" pitchFamily="18" charset="0"/>
                <a:cs typeface="Times New Roman" panose="02020603050405020304" pitchFamily="18" charset="0"/>
              </a:rPr>
              <a:t>Далее ученик переходит к художественному видению произведения</a:t>
            </a:r>
            <a:r>
              <a:rPr lang="ru-RU" sz="3300" dirty="0" smtClean="0">
                <a:latin typeface="Times New Roman" panose="02020603050405020304" pitchFamily="18" charset="0"/>
                <a:cs typeface="Times New Roman" panose="02020603050405020304" pitchFamily="18" charset="0"/>
              </a:rPr>
              <a:t>, озвучивая </a:t>
            </a:r>
            <a:r>
              <a:rPr lang="ru-RU" sz="3300" dirty="0">
                <a:latin typeface="Times New Roman" panose="02020603050405020304" pitchFamily="18" charset="0"/>
                <a:cs typeface="Times New Roman" panose="02020603050405020304" pitchFamily="18" charset="0"/>
              </a:rPr>
              <a:t>его в форме рассказывания</a:t>
            </a:r>
            <a:r>
              <a:rPr lang="ru-RU" sz="3300" dirty="0" smtClean="0">
                <a:latin typeface="Times New Roman" panose="02020603050405020304" pitchFamily="18" charset="0"/>
                <a:cs typeface="Times New Roman" panose="02020603050405020304" pitchFamily="18" charset="0"/>
              </a:rPr>
              <a:t>, или </a:t>
            </a:r>
            <a:r>
              <a:rPr lang="ru-RU" sz="3300" dirty="0">
                <a:latin typeface="Times New Roman" panose="02020603050405020304" pitchFamily="18" charset="0"/>
                <a:cs typeface="Times New Roman" panose="02020603050405020304" pitchFamily="18" charset="0"/>
              </a:rPr>
              <a:t>устного рисования</a:t>
            </a:r>
            <a:r>
              <a:rPr lang="ru-RU" sz="3300" dirty="0" smtClean="0">
                <a:latin typeface="Times New Roman" panose="02020603050405020304" pitchFamily="18" charset="0"/>
                <a:cs typeface="Times New Roman" panose="02020603050405020304" pitchFamily="18" charset="0"/>
              </a:rPr>
              <a:t>, которое </a:t>
            </a:r>
            <a:r>
              <a:rPr lang="ru-RU" sz="3300" dirty="0">
                <a:latin typeface="Times New Roman" panose="02020603050405020304" pitchFamily="18" charset="0"/>
                <a:cs typeface="Times New Roman" panose="02020603050405020304" pitchFamily="18" charset="0"/>
              </a:rPr>
              <a:t>может быть следующим:</a:t>
            </a:r>
            <a:br>
              <a:rPr lang="ru-RU" sz="3300" dirty="0">
                <a:latin typeface="Times New Roman" panose="02020603050405020304" pitchFamily="18" charset="0"/>
                <a:cs typeface="Times New Roman" panose="02020603050405020304" pitchFamily="18" charset="0"/>
              </a:rPr>
            </a:br>
            <a:r>
              <a:rPr lang="ru-RU" dirty="0"/>
              <a:t>   </a:t>
            </a:r>
          </a:p>
        </p:txBody>
      </p:sp>
    </p:spTree>
    <p:extLst>
      <p:ext uri="{BB962C8B-B14F-4D97-AF65-F5344CB8AC3E}">
        <p14:creationId xmlns:p14="http://schemas.microsoft.com/office/powerpoint/2010/main" val="678159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b="1" dirty="0" smtClean="0">
                <a:latin typeface="Times New Roman" panose="02020603050405020304" pitchFamily="18" charset="0"/>
                <a:cs typeface="Times New Roman" panose="02020603050405020304" pitchFamily="18" charset="0"/>
              </a:rPr>
              <a:t>Творческие работы</a:t>
            </a:r>
            <a:endParaRPr lang="ru-RU" sz="40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rgbClr val="92D050"/>
          </a:solidFill>
        </p:spPr>
        <p:txBody>
          <a:bodyPr>
            <a:normAutofit/>
          </a:bodyPr>
          <a:lstStyle/>
          <a:p>
            <a:pPr marL="0" indent="0">
              <a:buNone/>
            </a:pPr>
            <a:r>
              <a:rPr lang="ru-RU" sz="2800" dirty="0">
                <a:latin typeface="Times New Roman" panose="02020603050405020304" pitchFamily="18" charset="0"/>
                <a:cs typeface="Times New Roman" panose="02020603050405020304" pitchFamily="18" charset="0"/>
              </a:rPr>
              <a:t>Уроки </a:t>
            </a:r>
            <a:r>
              <a:rPr lang="ru-RU" sz="2800" dirty="0" smtClean="0">
                <a:latin typeface="Times New Roman" panose="02020603050405020304" pitchFamily="18" charset="0"/>
                <a:cs typeface="Times New Roman" panose="02020603050405020304" pitchFamily="18" charset="0"/>
              </a:rPr>
              <a:t>литературы </a:t>
            </a:r>
            <a:r>
              <a:rPr lang="ru-RU" sz="2800" dirty="0">
                <a:latin typeface="Times New Roman" panose="02020603050405020304" pitchFamily="18" charset="0"/>
                <a:cs typeface="Times New Roman" panose="02020603050405020304" pitchFamily="18" charset="0"/>
              </a:rPr>
              <a:t>открывают для развития коммуникативных умений учащихся большие возможности. Их формированию способствуют творческие работы, которые являются неотъемлемым компонентом системы </a:t>
            </a:r>
            <a:r>
              <a:rPr lang="ru-RU" sz="2800" dirty="0" smtClean="0">
                <a:latin typeface="Times New Roman" panose="02020603050405020304" pitchFamily="18" charset="0"/>
                <a:cs typeface="Times New Roman" panose="02020603050405020304" pitchFamily="18" charset="0"/>
              </a:rPr>
              <a:t>литературного </a:t>
            </a:r>
            <a:r>
              <a:rPr lang="ru-RU" sz="2800" dirty="0">
                <a:latin typeface="Times New Roman" panose="02020603050405020304" pitchFamily="18" charset="0"/>
                <a:cs typeface="Times New Roman" panose="02020603050405020304" pitchFamily="18" charset="0"/>
              </a:rPr>
              <a:t>образования </a:t>
            </a:r>
            <a:r>
              <a:rPr lang="ru-RU" sz="2800" dirty="0" smtClean="0">
                <a:latin typeface="Times New Roman" panose="02020603050405020304" pitchFamily="18" charset="0"/>
                <a:cs typeface="Times New Roman" panose="02020603050405020304" pitchFamily="18" charset="0"/>
              </a:rPr>
              <a:t>обучающихся</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41849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solidFill>
            <a:srgbClr val="92D050"/>
          </a:solidFill>
        </p:spPr>
        <p:txBody>
          <a:bodyPr>
            <a:normAutofit/>
          </a:bodyPr>
          <a:lstStyle/>
          <a:p>
            <a:pPr marL="0" indent="0">
              <a:buNone/>
            </a:pPr>
            <a:r>
              <a:rPr lang="ru-RU" sz="2800" dirty="0">
                <a:latin typeface="Times New Roman" panose="02020603050405020304" pitchFamily="18" charset="0"/>
                <a:cs typeface="Times New Roman" panose="02020603050405020304" pitchFamily="18" charset="0"/>
              </a:rPr>
              <a:t>«Мне видится темное небо. В нем летит одинокий ангел. Раздается звук его ангельского голоса. Затем его душа спускается на землю. В этот момент звёзды сопровождают ее»</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После завершения очередного устного монологического выступления ученика учитель снова обращается к школьникам с вопросом о том, кто из ребят представляет картину видения по-другому.</a:t>
            </a:r>
            <a:br>
              <a:rPr lang="ru-RU" sz="2800" dirty="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662217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8291264" cy="1143000"/>
          </a:xfrm>
        </p:spPr>
        <p:txBody>
          <a:bodyPr>
            <a:normAutofit fontScale="90000"/>
          </a:bodyPr>
          <a:lstStyle/>
          <a:p>
            <a:r>
              <a:rPr lang="ru-RU" dirty="0" smtClean="0"/>
              <a:t/>
            </a:r>
            <a:br>
              <a:rPr lang="ru-RU" dirty="0" smtClean="0"/>
            </a:br>
            <a:r>
              <a:rPr lang="ru-RU" b="1" dirty="0" smtClean="0">
                <a:latin typeface="Times New Roman" panose="02020603050405020304" pitchFamily="18" charset="0"/>
                <a:cs typeface="Times New Roman" panose="02020603050405020304" pitchFamily="18" charset="0"/>
              </a:rPr>
              <a:t>Отрывок </a:t>
            </a:r>
            <a:r>
              <a:rPr lang="ru-RU" b="1" dirty="0">
                <a:latin typeface="Times New Roman" panose="02020603050405020304" pitchFamily="18" charset="0"/>
                <a:cs typeface="Times New Roman" panose="02020603050405020304" pitchFamily="18" charset="0"/>
              </a:rPr>
              <a:t>из повести </a:t>
            </a:r>
            <a:r>
              <a:rPr lang="ru-RU" b="1" dirty="0" err="1">
                <a:latin typeface="Times New Roman" panose="02020603050405020304" pitchFamily="18" charset="0"/>
                <a:cs typeface="Times New Roman" panose="02020603050405020304" pitchFamily="18" charset="0"/>
              </a:rPr>
              <a:t>Л.Н.Толстого</a:t>
            </a:r>
            <a:r>
              <a:rPr lang="ru-RU" b="1" dirty="0">
                <a:latin typeface="Times New Roman" panose="02020603050405020304" pitchFamily="18" charset="0"/>
                <a:cs typeface="Times New Roman" panose="02020603050405020304" pitchFamily="18" charset="0"/>
              </a:rPr>
              <a:t> «Детство»:</a:t>
            </a:r>
            <a:br>
              <a:rPr lang="ru-RU" b="1" dirty="0">
                <a:latin typeface="Times New Roman" panose="02020603050405020304" pitchFamily="18" charset="0"/>
                <a:cs typeface="Times New Roman" panose="02020603050405020304" pitchFamily="18" charset="0"/>
              </a:rPr>
            </a:b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rgbClr val="92D050"/>
          </a:solidFill>
        </p:spPr>
        <p:txBody>
          <a:bodyPr>
            <a:normAutofit/>
          </a:bodyPr>
          <a:lstStyle/>
          <a:p>
            <a:pPr marL="0" indent="0">
              <a:buNone/>
            </a:pPr>
            <a:r>
              <a:rPr lang="ru-RU" sz="2800" dirty="0">
                <a:latin typeface="Times New Roman" panose="02020603050405020304" pitchFamily="18" charset="0"/>
                <a:cs typeface="Times New Roman" panose="02020603050405020304" pitchFamily="18" charset="0"/>
              </a:rPr>
              <a:t>«Долго бессмысленно смотрел я в книгу диалогов, но от слез, набиравшихся мне в глаза при мысли о предстоящей разлуке, не мог читать; когда же пришло время говорить их Карлу </a:t>
            </a:r>
            <a:r>
              <a:rPr lang="ru-RU" sz="2800" dirty="0" err="1">
                <a:latin typeface="Times New Roman" panose="02020603050405020304" pitchFamily="18" charset="0"/>
                <a:cs typeface="Times New Roman" panose="02020603050405020304" pitchFamily="18" charset="0"/>
              </a:rPr>
              <a:t>Иванычу</a:t>
            </a:r>
            <a:r>
              <a:rPr lang="ru-RU" sz="2800" dirty="0">
                <a:latin typeface="Times New Roman" panose="02020603050405020304" pitchFamily="18" charset="0"/>
                <a:cs typeface="Times New Roman" panose="02020603050405020304" pitchFamily="18" charset="0"/>
              </a:rPr>
              <a:t>, который, зажмурившись, слушал меня (это был дурной признак), именно на том месте, где один говорит: «</a:t>
            </a:r>
            <a:r>
              <a:rPr lang="ru-RU" sz="2800" dirty="0" err="1">
                <a:latin typeface="Times New Roman" panose="02020603050405020304" pitchFamily="18" charset="0"/>
                <a:cs typeface="Times New Roman" panose="02020603050405020304" pitchFamily="18" charset="0"/>
              </a:rPr>
              <a:t>Wokommensieher</a:t>
            </a:r>
            <a:r>
              <a:rPr lang="ru-RU" sz="2800" dirty="0">
                <a:latin typeface="Times New Roman" panose="02020603050405020304" pitchFamily="18" charset="0"/>
                <a:cs typeface="Times New Roman" panose="02020603050405020304" pitchFamily="18" charset="0"/>
              </a:rPr>
              <a:t>?» [10] , а другой отвечает: «</a:t>
            </a:r>
            <a:r>
              <a:rPr lang="ru-RU" sz="2800" dirty="0" err="1">
                <a:latin typeface="Times New Roman" panose="02020603050405020304" pitchFamily="18" charset="0"/>
                <a:cs typeface="Times New Roman" panose="02020603050405020304" pitchFamily="18" charset="0"/>
              </a:rPr>
              <a:t>IchkommevomKaffe-Hause</a:t>
            </a:r>
            <a:r>
              <a:rPr lang="ru-RU" sz="2800" dirty="0">
                <a:latin typeface="Times New Roman" panose="02020603050405020304" pitchFamily="18" charset="0"/>
                <a:cs typeface="Times New Roman" panose="02020603050405020304" pitchFamily="18" charset="0"/>
              </a:rPr>
              <a:t>» [11] , — я не мог более удерживать слез и от рыданий не мог произнести: «</a:t>
            </a:r>
            <a:r>
              <a:rPr lang="ru-RU" sz="2800" dirty="0" err="1">
                <a:latin typeface="Times New Roman" panose="02020603050405020304" pitchFamily="18" charset="0"/>
                <a:cs typeface="Times New Roman" panose="02020603050405020304" pitchFamily="18" charset="0"/>
              </a:rPr>
              <a:t>HabensiedieZeitungnichtgelesen</a:t>
            </a:r>
            <a:r>
              <a:rPr lang="ru-RU" sz="2800" dirty="0">
                <a:latin typeface="Times New Roman" panose="02020603050405020304" pitchFamily="18" charset="0"/>
                <a:cs typeface="Times New Roman" panose="02020603050405020304" pitchFamily="18" charset="0"/>
              </a:rPr>
              <a:t>?» [12] . </a:t>
            </a:r>
          </a:p>
        </p:txBody>
      </p:sp>
    </p:spTree>
    <p:extLst>
      <p:ext uri="{BB962C8B-B14F-4D97-AF65-F5344CB8AC3E}">
        <p14:creationId xmlns:p14="http://schemas.microsoft.com/office/powerpoint/2010/main" val="33188380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solidFill>
            <a:srgbClr val="92D050"/>
          </a:solidFill>
        </p:spPr>
        <p:txBody>
          <a:bodyPr/>
          <a:lstStyle/>
          <a:p>
            <a:pPr marL="0" indent="0">
              <a:buNone/>
            </a:pPr>
            <a:r>
              <a:rPr lang="ru-RU" sz="2800" dirty="0">
                <a:latin typeface="Times New Roman" panose="02020603050405020304" pitchFamily="18" charset="0"/>
                <a:cs typeface="Times New Roman" panose="02020603050405020304" pitchFamily="18" charset="0"/>
              </a:rPr>
              <a:t>Когда дошло дело до чистописания, я от слез, падавших на бумагу, наделал таких клякс, как будто писал водой на оберточной бумаге. </a:t>
            </a:r>
            <a:br>
              <a:rPr lang="ru-RU" sz="2800" dirty="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1461471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692696"/>
            <a:ext cx="8229600" cy="5505475"/>
          </a:xfrm>
          <a:solidFill>
            <a:srgbClr val="92D050"/>
          </a:solidFill>
        </p:spPr>
        <p:txBody>
          <a:bodyPr>
            <a:normAutofit/>
          </a:bodyPr>
          <a:lstStyle/>
          <a:p>
            <a:pPr marL="0" indent="0">
              <a:buNone/>
            </a:pPr>
            <a:r>
              <a:rPr lang="ru-RU" sz="2800" dirty="0">
                <a:latin typeface="Times New Roman" panose="02020603050405020304" pitchFamily="18" charset="0"/>
                <a:cs typeface="Times New Roman" panose="02020603050405020304" pitchFamily="18" charset="0"/>
              </a:rPr>
              <a:t>Карл </a:t>
            </a:r>
            <a:r>
              <a:rPr lang="ru-RU" sz="2800" dirty="0" err="1">
                <a:latin typeface="Times New Roman" panose="02020603050405020304" pitchFamily="18" charset="0"/>
                <a:cs typeface="Times New Roman" panose="02020603050405020304" pitchFamily="18" charset="0"/>
              </a:rPr>
              <a:t>Иваныч</a:t>
            </a:r>
            <a:r>
              <a:rPr lang="ru-RU" sz="2800" dirty="0">
                <a:latin typeface="Times New Roman" panose="02020603050405020304" pitchFamily="18" charset="0"/>
                <a:cs typeface="Times New Roman" panose="02020603050405020304" pitchFamily="18" charset="0"/>
              </a:rPr>
              <a:t> рассердился, поставил меня на колени, твердил, что это упрямство, кукольная комедия (это было любимое его слово), угрожал линейкой и требовал, чтобы я просил прощенья, тогда как я от слез не мог слова вымолвить; наконец, должно быть, чувствуя свою несправедливость, он ушел в комнату Николая и хлопнул дверью»</a:t>
            </a:r>
            <a:br>
              <a:rPr lang="ru-RU" sz="2800" dirty="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86410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24744"/>
            <a:ext cx="8229600" cy="5001419"/>
          </a:xfrm>
          <a:solidFill>
            <a:srgbClr val="92D050"/>
          </a:solidFill>
        </p:spPr>
        <p:txBody>
          <a:bodyPr>
            <a:noAutofit/>
          </a:bodyPr>
          <a:lstStyle/>
          <a:p>
            <a:pPr marL="0" indent="0">
              <a:buNone/>
            </a:pPr>
            <a:r>
              <a:rPr lang="ru-RU" sz="2800" dirty="0">
                <a:latin typeface="Times New Roman" panose="02020603050405020304" pitchFamily="18" charset="0"/>
                <a:cs typeface="Times New Roman" panose="02020603050405020304" pitchFamily="18" charset="0"/>
              </a:rPr>
              <a:t>Ответ ученика:</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-Здесь автор  желал показать волнение и раскрыть переживания Николеньки</a:t>
            </a:r>
            <a:r>
              <a:rPr lang="ru-RU" sz="2800" dirty="0" smtClean="0">
                <a:latin typeface="Times New Roman" panose="02020603050405020304" pitchFamily="18" charset="0"/>
                <a:cs typeface="Times New Roman" panose="02020603050405020304" pitchFamily="18" charset="0"/>
              </a:rPr>
              <a:t>, который </a:t>
            </a:r>
            <a:r>
              <a:rPr lang="ru-RU" sz="2800" dirty="0">
                <a:latin typeface="Times New Roman" panose="02020603050405020304" pitchFamily="18" charset="0"/>
                <a:cs typeface="Times New Roman" panose="02020603050405020304" pitchFamily="18" charset="0"/>
              </a:rPr>
              <a:t>не знал заданного урока</a:t>
            </a:r>
            <a:r>
              <a:rPr lang="ru-RU" sz="2800" dirty="0" smtClean="0">
                <a:latin typeface="Times New Roman" panose="02020603050405020304" pitchFamily="18" charset="0"/>
                <a:cs typeface="Times New Roman" panose="02020603050405020304" pitchFamily="18" charset="0"/>
              </a:rPr>
              <a:t>, показать </a:t>
            </a:r>
            <a:r>
              <a:rPr lang="ru-RU" sz="2800" dirty="0">
                <a:latin typeface="Times New Roman" panose="02020603050405020304" pitchFamily="18" charset="0"/>
                <a:cs typeface="Times New Roman" panose="02020603050405020304" pitchFamily="18" charset="0"/>
              </a:rPr>
              <a:t>степень его напряжения(это и есть сверхзадача)</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Вопрос учителя:</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-Как вы себе представляете данную ситуацию и главных героев? Опишите их.</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Учащийся переходит к описанию художественного видения произведения, то есть к его яркому и образному </a:t>
            </a:r>
            <a:r>
              <a:rPr lang="ru-RU" sz="2800" dirty="0" smtClean="0">
                <a:latin typeface="Times New Roman" panose="02020603050405020304" pitchFamily="18" charset="0"/>
                <a:cs typeface="Times New Roman" panose="02020603050405020304" pitchFamily="18" charset="0"/>
              </a:rPr>
              <a:t>представлению</a:t>
            </a: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02588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a:solidFill>
            <a:srgbClr val="92D050"/>
          </a:solidFill>
        </p:spPr>
        <p:txBody>
          <a:bodyPr>
            <a:normAutofit/>
          </a:bodyPr>
          <a:lstStyle/>
          <a:p>
            <a:pPr marL="0" indent="0">
              <a:buNone/>
            </a:pPr>
            <a:r>
              <a:rPr lang="ru-RU" sz="2800" dirty="0" smtClean="0">
                <a:latin typeface="Times New Roman" panose="02020603050405020304" pitchFamily="18" charset="0"/>
                <a:cs typeface="Times New Roman" panose="02020603050405020304" pitchFamily="18" charset="0"/>
              </a:rPr>
              <a:t>Рассказывание, или </a:t>
            </a:r>
            <a:r>
              <a:rPr lang="ru-RU" sz="2800" dirty="0">
                <a:latin typeface="Times New Roman" panose="02020603050405020304" pitchFamily="18" charset="0"/>
                <a:cs typeface="Times New Roman" panose="02020603050405020304" pitchFamily="18" charset="0"/>
              </a:rPr>
              <a:t>устное рисование</a:t>
            </a:r>
            <a:r>
              <a:rPr lang="ru-RU" sz="2800" dirty="0" smtClean="0">
                <a:latin typeface="Times New Roman" panose="02020603050405020304" pitchFamily="18" charset="0"/>
                <a:cs typeface="Times New Roman" panose="02020603050405020304" pitchFamily="18" charset="0"/>
              </a:rPr>
              <a:t>, по </a:t>
            </a:r>
            <a:r>
              <a:rPr lang="ru-RU" sz="2800" dirty="0">
                <a:latin typeface="Times New Roman" panose="02020603050405020304" pitchFamily="18" charset="0"/>
                <a:cs typeface="Times New Roman" panose="02020603050405020304" pitchFamily="18" charset="0"/>
              </a:rPr>
              <a:t>данному отрывку может быть приблизительно таким:</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«Класс</a:t>
            </a:r>
            <a:r>
              <a:rPr lang="ru-RU" sz="2800" dirty="0" smtClean="0">
                <a:latin typeface="Times New Roman" panose="02020603050405020304" pitchFamily="18" charset="0"/>
                <a:cs typeface="Times New Roman" panose="02020603050405020304" pitchFamily="18" charset="0"/>
              </a:rPr>
              <a:t>. Николенька </a:t>
            </a:r>
            <a:r>
              <a:rPr lang="ru-RU" sz="2800" dirty="0">
                <a:latin typeface="Times New Roman" panose="02020603050405020304" pitchFamily="18" charset="0"/>
                <a:cs typeface="Times New Roman" panose="02020603050405020304" pitchFamily="18" charset="0"/>
              </a:rPr>
              <a:t>напряженно смотрит в книгу и молчит</a:t>
            </a:r>
            <a:r>
              <a:rPr lang="ru-RU" sz="2800" dirty="0" smtClean="0">
                <a:latin typeface="Times New Roman" panose="02020603050405020304" pitchFamily="18" charset="0"/>
                <a:cs typeface="Times New Roman" panose="02020603050405020304" pitchFamily="18" charset="0"/>
              </a:rPr>
              <a:t>. Лицо </a:t>
            </a:r>
            <a:r>
              <a:rPr lang="ru-RU" sz="2800" dirty="0">
                <a:latin typeface="Times New Roman" panose="02020603050405020304" pitchFamily="18" charset="0"/>
                <a:cs typeface="Times New Roman" panose="02020603050405020304" pitchFamily="18" charset="0"/>
              </a:rPr>
              <a:t>Карла Ивановича меняется</a:t>
            </a:r>
            <a:r>
              <a:rPr lang="ru-RU" sz="2800" dirty="0" smtClean="0">
                <a:latin typeface="Times New Roman" panose="02020603050405020304" pitchFamily="18" charset="0"/>
                <a:cs typeface="Times New Roman" panose="02020603050405020304" pitchFamily="18" charset="0"/>
              </a:rPr>
              <a:t>. Он </a:t>
            </a:r>
            <a:r>
              <a:rPr lang="ru-RU" sz="2800" dirty="0">
                <a:latin typeface="Times New Roman" panose="02020603050405020304" pitchFamily="18" charset="0"/>
                <a:cs typeface="Times New Roman" panose="02020603050405020304" pitchFamily="18" charset="0"/>
              </a:rPr>
              <a:t>выглядит брезгливым и недовольным</a:t>
            </a:r>
            <a:r>
              <a:rPr lang="ru-RU" sz="2800" dirty="0" smtClean="0">
                <a:latin typeface="Times New Roman" panose="02020603050405020304" pitchFamily="18" charset="0"/>
                <a:cs typeface="Times New Roman" panose="02020603050405020304" pitchFamily="18" charset="0"/>
              </a:rPr>
              <a:t>. Николенька </a:t>
            </a:r>
            <a:r>
              <a:rPr lang="ru-RU" sz="2800" dirty="0">
                <a:latin typeface="Times New Roman" panose="02020603050405020304" pitchFamily="18" charset="0"/>
                <a:cs typeface="Times New Roman" panose="02020603050405020304" pitchFamily="18" charset="0"/>
              </a:rPr>
              <a:t>разрыдался</a:t>
            </a:r>
            <a:r>
              <a:rPr lang="ru-RU" sz="2800" dirty="0" smtClean="0">
                <a:latin typeface="Times New Roman" panose="02020603050405020304" pitchFamily="18" charset="0"/>
                <a:cs typeface="Times New Roman" panose="02020603050405020304" pitchFamily="18" charset="0"/>
              </a:rPr>
              <a:t>. В </a:t>
            </a:r>
            <a:r>
              <a:rPr lang="ru-RU" sz="2800" dirty="0">
                <a:latin typeface="Times New Roman" panose="02020603050405020304" pitchFamily="18" charset="0"/>
                <a:cs typeface="Times New Roman" panose="02020603050405020304" pitchFamily="18" charset="0"/>
              </a:rPr>
              <a:t>комнате все напряжено</a:t>
            </a:r>
            <a:r>
              <a:rPr lang="ru-RU" sz="2800" dirty="0" smtClean="0">
                <a:latin typeface="Times New Roman" panose="02020603050405020304" pitchFamily="18" charset="0"/>
                <a:cs typeface="Times New Roman" panose="02020603050405020304" pitchFamily="18" charset="0"/>
              </a:rPr>
              <a:t>. Грязная </a:t>
            </a:r>
            <a:r>
              <a:rPr lang="ru-RU" sz="2800" dirty="0">
                <a:latin typeface="Times New Roman" panose="02020603050405020304" pitchFamily="18" charset="0"/>
                <a:cs typeface="Times New Roman" panose="02020603050405020304" pitchFamily="18" charset="0"/>
              </a:rPr>
              <a:t>тетрадь</a:t>
            </a:r>
            <a:r>
              <a:rPr lang="ru-RU" sz="2800" dirty="0" smtClean="0">
                <a:latin typeface="Times New Roman" panose="02020603050405020304" pitchFamily="18" charset="0"/>
                <a:cs typeface="Times New Roman" panose="02020603050405020304" pitchFamily="18" charset="0"/>
              </a:rPr>
              <a:t>. Слезы </a:t>
            </a:r>
            <a:r>
              <a:rPr lang="ru-RU" sz="2800" dirty="0">
                <a:latin typeface="Times New Roman" panose="02020603050405020304" pitchFamily="18" charset="0"/>
                <a:cs typeface="Times New Roman" panose="02020603050405020304" pitchFamily="18" charset="0"/>
              </a:rPr>
              <a:t>на ней</a:t>
            </a:r>
            <a:r>
              <a:rPr lang="ru-RU" sz="2800" dirty="0" smtClean="0">
                <a:latin typeface="Times New Roman" panose="02020603050405020304" pitchFamily="18" charset="0"/>
                <a:cs typeface="Times New Roman" panose="02020603050405020304" pitchFamily="18" charset="0"/>
              </a:rPr>
              <a:t>. Учитель </a:t>
            </a:r>
            <a:r>
              <a:rPr lang="ru-RU" sz="2800" dirty="0">
                <a:latin typeface="Times New Roman" panose="02020603050405020304" pitchFamily="18" charset="0"/>
                <a:cs typeface="Times New Roman" panose="02020603050405020304" pitchFamily="18" charset="0"/>
              </a:rPr>
              <a:t>хлопает дверью</a:t>
            </a:r>
            <a:r>
              <a:rPr lang="ru-RU" sz="2800" dirty="0" smtClean="0">
                <a:latin typeface="Times New Roman" panose="02020603050405020304" pitchFamily="18" charset="0"/>
                <a:cs typeface="Times New Roman" panose="02020603050405020304" pitchFamily="18" charset="0"/>
              </a:rPr>
              <a:t>. Николенька </a:t>
            </a:r>
            <a:r>
              <a:rPr lang="ru-RU" sz="2800" dirty="0">
                <a:latin typeface="Times New Roman" panose="02020603050405020304" pitchFamily="18" charset="0"/>
                <a:cs typeface="Times New Roman" panose="02020603050405020304" pitchFamily="18" charset="0"/>
              </a:rPr>
              <a:t>стоит на коленях»</a:t>
            </a:r>
            <a:br>
              <a:rPr lang="ru-RU" sz="2800" dirty="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01727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solidFill>
            <a:srgbClr val="92D050"/>
          </a:solidFill>
        </p:spPr>
        <p:txBody>
          <a:bodyPr>
            <a:normAutofit/>
          </a:bodyPr>
          <a:lstStyle/>
          <a:p>
            <a:pPr marL="0" indent="0">
              <a:buNone/>
            </a:pPr>
            <a:r>
              <a:rPr lang="ru-RU" sz="2800" dirty="0" smtClean="0">
                <a:latin typeface="Times New Roman" panose="02020603050405020304" pitchFamily="18" charset="0"/>
                <a:cs typeface="Times New Roman" panose="02020603050405020304" pitchFamily="18" charset="0"/>
              </a:rPr>
              <a:t>После </a:t>
            </a:r>
            <a:r>
              <a:rPr lang="ru-RU" sz="2800" dirty="0">
                <a:latin typeface="Times New Roman" panose="02020603050405020304" pitchFamily="18" charset="0"/>
                <a:cs typeface="Times New Roman" panose="02020603050405020304" pitchFamily="18" charset="0"/>
              </a:rPr>
              <a:t>завершения устного монологического высказывания ученика</a:t>
            </a:r>
            <a:r>
              <a:rPr lang="ru-RU" sz="2800" dirty="0" smtClean="0">
                <a:latin typeface="Times New Roman" panose="02020603050405020304" pitchFamily="18" charset="0"/>
                <a:cs typeface="Times New Roman" panose="02020603050405020304" pitchFamily="18" charset="0"/>
              </a:rPr>
              <a:t>, учитель </a:t>
            </a:r>
            <a:r>
              <a:rPr lang="ru-RU" sz="2800" dirty="0">
                <a:latin typeface="Times New Roman" panose="02020603050405020304" pitchFamily="18" charset="0"/>
                <a:cs typeface="Times New Roman" panose="02020603050405020304" pitchFamily="18" charset="0"/>
              </a:rPr>
              <a:t>обращается к школьникам с </a:t>
            </a:r>
            <a:r>
              <a:rPr lang="ru-RU" sz="2800" dirty="0" smtClean="0">
                <a:latin typeface="Times New Roman" panose="02020603050405020304" pitchFamily="18" charset="0"/>
                <a:cs typeface="Times New Roman" panose="02020603050405020304" pitchFamily="18" charset="0"/>
              </a:rPr>
              <a:t>вопросом: « А вы как </a:t>
            </a:r>
            <a:r>
              <a:rPr lang="ru-RU" sz="2800" dirty="0" smtClean="0">
                <a:latin typeface="Times New Roman" panose="02020603050405020304" pitchFamily="18" charset="0"/>
                <a:cs typeface="Times New Roman" panose="02020603050405020304" pitchFamily="18" charset="0"/>
              </a:rPr>
              <a:t>представляете </a:t>
            </a:r>
            <a:r>
              <a:rPr lang="ru-RU" sz="2800" dirty="0">
                <a:latin typeface="Times New Roman" panose="02020603050405020304" pitchFamily="18" charset="0"/>
                <a:cs typeface="Times New Roman" panose="02020603050405020304" pitchFamily="18" charset="0"/>
              </a:rPr>
              <a:t>данную </a:t>
            </a:r>
            <a:r>
              <a:rPr lang="ru-RU" sz="2800" dirty="0" smtClean="0">
                <a:latin typeface="Times New Roman" panose="02020603050405020304" pitchFamily="18" charset="0"/>
                <a:cs typeface="Times New Roman" panose="02020603050405020304" pitchFamily="18" charset="0"/>
              </a:rPr>
              <a:t>ситуацию?»</a:t>
            </a: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     При выразительном чтении </a:t>
            </a:r>
            <a:r>
              <a:rPr lang="ru-RU" sz="2800" dirty="0" smtClean="0">
                <a:latin typeface="Times New Roman" panose="02020603050405020304" pitchFamily="18" charset="0"/>
                <a:cs typeface="Times New Roman" panose="02020603050405020304" pitchFamily="18" charset="0"/>
              </a:rPr>
              <a:t>произведений </a:t>
            </a:r>
            <a:r>
              <a:rPr lang="ru-RU" sz="2800" dirty="0">
                <a:latin typeface="Times New Roman" panose="02020603050405020304" pitchFamily="18" charset="0"/>
                <a:cs typeface="Times New Roman" panose="02020603050405020304" pitchFamily="18" charset="0"/>
              </a:rPr>
              <a:t>наиболее необходимым фактором является эмоциональная взволнованность школьника, который читает произведение.</a:t>
            </a:r>
            <a:br>
              <a:rPr lang="ru-RU" sz="2800" dirty="0">
                <a:latin typeface="Times New Roman" panose="02020603050405020304" pitchFamily="18" charset="0"/>
                <a:cs typeface="Times New Roman" panose="02020603050405020304" pitchFamily="18" charset="0"/>
              </a:rPr>
            </a:b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85658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930226"/>
          </a:xfrm>
        </p:spPr>
        <p:txBody>
          <a:bodyPr>
            <a:normAutofit fontScale="90000"/>
          </a:bodyPr>
          <a:lstStyle/>
          <a:p>
            <a:r>
              <a:rPr lang="ru-RU" b="1" dirty="0" smtClean="0"/>
              <a:t/>
            </a:r>
            <a:br>
              <a:rPr lang="ru-RU" b="1" dirty="0" smtClean="0"/>
            </a:br>
            <a:r>
              <a:rPr lang="ru-RU" b="1" dirty="0" smtClean="0">
                <a:latin typeface="Times New Roman" panose="02020603050405020304" pitchFamily="18" charset="0"/>
                <a:cs typeface="Times New Roman" panose="02020603050405020304" pitchFamily="18" charset="0"/>
              </a:rPr>
              <a:t>Устное </a:t>
            </a:r>
            <a:r>
              <a:rPr lang="ru-RU" b="1" dirty="0">
                <a:latin typeface="Times New Roman" panose="02020603050405020304" pitchFamily="18" charset="0"/>
                <a:cs typeface="Times New Roman" panose="02020603050405020304" pitchFamily="18" charset="0"/>
              </a:rPr>
              <a:t>словесное </a:t>
            </a:r>
            <a:r>
              <a:rPr lang="ru-RU" b="1" dirty="0" smtClean="0">
                <a:latin typeface="Times New Roman" panose="02020603050405020304" pitchFamily="18" charset="0"/>
                <a:cs typeface="Times New Roman" panose="02020603050405020304" pitchFamily="18" charset="0"/>
              </a:rPr>
              <a:t>рисование «Сцена </a:t>
            </a:r>
            <a:r>
              <a:rPr lang="ru-RU" b="1" dirty="0">
                <a:latin typeface="Times New Roman" panose="02020603050405020304" pitchFamily="18" charset="0"/>
                <a:cs typeface="Times New Roman" panose="02020603050405020304" pitchFamily="18" charset="0"/>
              </a:rPr>
              <a:t>в суде» </a:t>
            </a:r>
            <a:r>
              <a:rPr lang="ru-RU" sz="3600" dirty="0">
                <a:latin typeface="Times New Roman" panose="02020603050405020304" pitchFamily="18" charset="0"/>
                <a:cs typeface="Times New Roman" panose="02020603050405020304" pitchFamily="18" charset="0"/>
              </a:rPr>
              <a:t>(по роману «Дубровский»)</a:t>
            </a:r>
            <a:br>
              <a:rPr lang="ru-RU" sz="3600" dirty="0">
                <a:latin typeface="Times New Roman" panose="02020603050405020304" pitchFamily="18" charset="0"/>
                <a:cs typeface="Times New Roman" panose="02020603050405020304" pitchFamily="18" charset="0"/>
              </a:rPr>
            </a:br>
            <a:endParaRPr lang="ru-RU" sz="36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rgbClr val="92D050"/>
          </a:solidFill>
        </p:spPr>
        <p:txBody>
          <a:bodyPr>
            <a:normAutofit fontScale="85000" lnSpcReduction="10000"/>
          </a:bodyPr>
          <a:lstStyle/>
          <a:p>
            <a:endParaRPr lang="ru-RU" i="1" dirty="0" smtClean="0"/>
          </a:p>
          <a:p>
            <a:endParaRPr lang="ru-RU" i="1" dirty="0"/>
          </a:p>
          <a:p>
            <a:pPr marL="0" indent="0">
              <a:buNone/>
            </a:pPr>
            <a:r>
              <a:rPr lang="ru-RU" sz="3300" dirty="0" smtClean="0">
                <a:latin typeface="Times New Roman" panose="02020603050405020304" pitchFamily="18" charset="0"/>
                <a:cs typeface="Times New Roman" panose="02020603050405020304" pitchFamily="18" charset="0"/>
              </a:rPr>
              <a:t>На </a:t>
            </a:r>
            <a:r>
              <a:rPr lang="ru-RU" sz="3300" dirty="0">
                <a:latin typeface="Times New Roman" panose="02020603050405020304" pitchFamily="18" charset="0"/>
                <a:cs typeface="Times New Roman" panose="02020603050405020304" pitchFamily="18" charset="0"/>
              </a:rPr>
              <a:t>суде Троекурову улыбались все, кто присутствовал в зале. А в сторону Дубровского ник­то не смотрел. Троекуров важно сидел на стуле и всем также приветли­во улыбался. Когда Дубровский стал протестовать, Троекурову стало стыдно и он не знал куда деваться. Его лицо налилось кровью, он при­встал на стуле, но потом обратно шлепнулся на него. Его маленькие твердые глазенки быстро бегали. Он был очень испуган».</a:t>
            </a:r>
          </a:p>
          <a:p>
            <a:endParaRPr lang="ru-RU" dirty="0"/>
          </a:p>
        </p:txBody>
      </p:sp>
    </p:spTree>
    <p:extLst>
      <p:ext uri="{BB962C8B-B14F-4D97-AF65-F5344CB8AC3E}">
        <p14:creationId xmlns:p14="http://schemas.microsoft.com/office/powerpoint/2010/main" val="23350009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b="1" dirty="0" smtClean="0">
                <a:latin typeface="Times New Roman" panose="02020603050405020304" pitchFamily="18" charset="0"/>
                <a:cs typeface="Times New Roman" panose="02020603050405020304" pitchFamily="18" charset="0"/>
              </a:rPr>
              <a:t>Словесное рисование</a:t>
            </a:r>
            <a:endParaRPr lang="ru-RU" sz="4000" b="1" dirty="0">
              <a:latin typeface="Times New Roman" panose="02020603050405020304" pitchFamily="18" charset="0"/>
              <a:cs typeface="Times New Roman" panose="02020603050405020304" pitchFamily="18" charset="0"/>
            </a:endParaRPr>
          </a:p>
        </p:txBody>
      </p:sp>
      <p:sp>
        <p:nvSpPr>
          <p:cNvPr id="5" name="Rectangle 1"/>
          <p:cNvSpPr>
            <a:spLocks noChangeArrowheads="1"/>
          </p:cNvSpPr>
          <p:nvPr/>
        </p:nvSpPr>
        <p:spPr bwMode="auto">
          <a:xfrm>
            <a:off x="0" y="90100"/>
            <a:ext cx="184731" cy="27699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200" b="0" i="0" u="none" strike="noStrike" cap="none" normalizeH="0" baseline="0" dirty="0" smtClean="0">
              <a:ln>
                <a:noFill/>
              </a:ln>
              <a:solidFill>
                <a:schemeClr val="tx1"/>
              </a:solidFill>
              <a:effectLst/>
              <a:ea typeface="Times New Roman" panose="02020603050405020304" pitchFamily="18" charset="0"/>
            </a:endParaRPr>
          </a:p>
        </p:txBody>
      </p:sp>
      <p:sp>
        <p:nvSpPr>
          <p:cNvPr id="6" name="Объект 5"/>
          <p:cNvSpPr>
            <a:spLocks noGrp="1"/>
          </p:cNvSpPr>
          <p:nvPr>
            <p:ph idx="1"/>
          </p:nvPr>
        </p:nvSpPr>
        <p:spPr>
          <a:solidFill>
            <a:srgbClr val="92D050"/>
          </a:solidFill>
        </p:spPr>
        <p:txBody>
          <a:bodyPr>
            <a:normAutofit/>
          </a:bodyPr>
          <a:lstStyle/>
          <a:p>
            <a:pPr marL="0" indent="0">
              <a:buNone/>
            </a:pPr>
            <a:r>
              <a:rPr lang="ru-RU" sz="2800" b="1" dirty="0">
                <a:latin typeface="Times New Roman" panose="02020603050405020304" pitchFamily="18" charset="0"/>
                <a:cs typeface="Times New Roman" panose="02020603050405020304" pitchFamily="18" charset="0"/>
              </a:rPr>
              <a:t>Ученица :</a:t>
            </a:r>
            <a:r>
              <a:rPr lang="ru-RU" sz="2800" b="1" dirty="0" smtClean="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«В присутствии уездного суда Троекурова я представ­ляю себе так: Троекуров пришел на суд радостный, но не совсем. Он не знал, что ему делать: грустить или радоваться. Почему? Потому, что было жаль прервать дружбу с Дубровским, но он хотел показать ему, кто такой Троекуров. Троекуров с превеликим удовольствием подписал приказ, чтобы Дубровский знал, с кем он связался.</a:t>
            </a:r>
          </a:p>
          <a:p>
            <a:endParaRPr lang="ru-RU" dirty="0"/>
          </a:p>
        </p:txBody>
      </p:sp>
    </p:spTree>
    <p:extLst>
      <p:ext uri="{BB962C8B-B14F-4D97-AF65-F5344CB8AC3E}">
        <p14:creationId xmlns:p14="http://schemas.microsoft.com/office/powerpoint/2010/main" val="20958170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solidFill>
            <a:srgbClr val="92D050"/>
          </a:solidFill>
        </p:spPr>
        <p:txBody>
          <a:bodyPr>
            <a:normAutofit/>
          </a:bodyPr>
          <a:lstStyle/>
          <a:p>
            <a:pPr marL="0" indent="0">
              <a:buNone/>
            </a:pPr>
            <a:r>
              <a:rPr lang="ru-RU" sz="2800" dirty="0" smtClean="0">
                <a:latin typeface="Times New Roman" panose="02020603050405020304" pitchFamily="18" charset="0"/>
                <a:cs typeface="Times New Roman" panose="02020603050405020304" pitchFamily="18" charset="0"/>
              </a:rPr>
              <a:t>Ученица </a:t>
            </a:r>
            <a:r>
              <a:rPr lang="ru-RU" sz="2800" dirty="0">
                <a:latin typeface="Times New Roman" panose="02020603050405020304" pitchFamily="18" charset="0"/>
                <a:cs typeface="Times New Roman" panose="02020603050405020304" pitchFamily="18" charset="0"/>
              </a:rPr>
              <a:t>описывает всю сцену. Ее наблюдения не лише­ны проницательности. Но пересказ с элементами изобрази­тельности, возникшими в читательском воображении, завер­шается </a:t>
            </a:r>
            <a:r>
              <a:rPr lang="ru-RU" sz="2800" b="1" dirty="0">
                <a:latin typeface="Times New Roman" panose="02020603050405020304" pitchFamily="18" charset="0"/>
                <a:cs typeface="Times New Roman" panose="02020603050405020304" pitchFamily="18" charset="0"/>
              </a:rPr>
              <a:t>неверной нотой: </a:t>
            </a:r>
            <a:r>
              <a:rPr lang="ru-RU" sz="2800" dirty="0">
                <a:latin typeface="Times New Roman" panose="02020603050405020304" pitchFamily="18" charset="0"/>
                <a:cs typeface="Times New Roman" panose="02020603050405020304" pitchFamily="18" charset="0"/>
              </a:rPr>
              <a:t>Троекуров не испуган, он смущен.</a:t>
            </a:r>
          </a:p>
          <a:p>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7506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b="1" dirty="0">
                <a:latin typeface="Times New Roman" panose="02020603050405020304" pitchFamily="18" charset="0"/>
                <a:cs typeface="Times New Roman" panose="02020603050405020304" pitchFamily="18" charset="0"/>
              </a:rPr>
              <a:t>Что такое творчество?</a:t>
            </a:r>
          </a:p>
        </p:txBody>
      </p:sp>
      <p:sp>
        <p:nvSpPr>
          <p:cNvPr id="3" name="Объект 2"/>
          <p:cNvSpPr>
            <a:spLocks noGrp="1"/>
          </p:cNvSpPr>
          <p:nvPr>
            <p:ph idx="1"/>
          </p:nvPr>
        </p:nvSpPr>
        <p:spPr>
          <a:solidFill>
            <a:srgbClr val="92D050"/>
          </a:solidFill>
        </p:spPr>
        <p:txBody>
          <a:bodyPr>
            <a:normAutofit fontScale="77500" lnSpcReduction="20000"/>
          </a:bodyPr>
          <a:lstStyle/>
          <a:p>
            <a:r>
              <a:rPr lang="ru-RU" sz="3300" dirty="0">
                <a:latin typeface="Times New Roman" panose="02020603050405020304" pitchFamily="18" charset="0"/>
                <a:cs typeface="Times New Roman" panose="02020603050405020304" pitchFamily="18" charset="0"/>
              </a:rPr>
              <a:t>Что такое творчество? В нашей повседневности творчеством обычно называют, во-первых, деятельность в области искусств, во-вторых, конструирование, составление и реализацию новых проектов и, в - третьих, научное познание, так сказать, созидание разума.</a:t>
            </a:r>
          </a:p>
          <a:p>
            <a:r>
              <a:rPr lang="ru-RU" sz="3300" dirty="0">
                <a:latin typeface="Times New Roman" panose="02020603050405020304" pitchFamily="18" charset="0"/>
                <a:cs typeface="Times New Roman" panose="02020603050405020304" pitchFamily="18" charset="0"/>
              </a:rPr>
              <a:t>Под творческой работой мы понимаем особую форму организации учебной деятельности, осуществляемую под прямым или косвенным руководством учителя, в ходе которой учащиеся преимущественно или полностью творчески выполняют различного вида задания с целью развития знаний, умений и личностных качеств</a:t>
            </a:r>
            <a:r>
              <a:rPr lang="ru-RU" dirty="0"/>
              <a:t>.</a:t>
            </a:r>
          </a:p>
          <a:p>
            <a:endParaRPr lang="ru-RU" dirty="0"/>
          </a:p>
        </p:txBody>
      </p:sp>
    </p:spTree>
    <p:extLst>
      <p:ext uri="{BB962C8B-B14F-4D97-AF65-F5344CB8AC3E}">
        <p14:creationId xmlns:p14="http://schemas.microsoft.com/office/powerpoint/2010/main" val="6546995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a:solidFill>
            <a:srgbClr val="92D050"/>
          </a:solidFill>
        </p:spPr>
        <p:txBody>
          <a:bodyPr>
            <a:normAutofit fontScale="85000" lnSpcReduction="20000"/>
          </a:bodyPr>
          <a:lstStyle/>
          <a:p>
            <a:r>
              <a:rPr lang="ru-RU" sz="3300" dirty="0">
                <a:latin typeface="Times New Roman" panose="02020603050405020304" pitchFamily="18" charset="0"/>
                <a:cs typeface="Times New Roman" panose="02020603050405020304" pitchFamily="18" charset="0"/>
              </a:rPr>
              <a:t>Ученица К.: «Худые впалые щеки. Выцветшие голубые глаза. Се­дые волосы. Одет Дубровский в строгий черный костюм, который плот­но облегает его тощую фигурку. Он стоит, прижавшись к стене, в глазах его выражен глубокий гнев и бессилие</a:t>
            </a:r>
            <a:r>
              <a:rPr lang="ru-RU" sz="3300" dirty="0" smtClean="0">
                <a:latin typeface="Times New Roman" panose="02020603050405020304" pitchFamily="18" charset="0"/>
                <a:cs typeface="Times New Roman" panose="02020603050405020304" pitchFamily="18" charset="0"/>
              </a:rPr>
              <a:t>».</a:t>
            </a:r>
            <a:r>
              <a:rPr lang="ru-RU" sz="3300" dirty="0">
                <a:latin typeface="Times New Roman" panose="02020603050405020304" pitchFamily="18" charset="0"/>
                <a:cs typeface="Times New Roman" panose="02020603050405020304" pitchFamily="18" charset="0"/>
              </a:rPr>
              <a:t> Ученица К. дает не пересказ событий, а портрет, почти це­ликом как будто «домысленный». Однако читательская конк­ретизация образа дала вполне точный итог в освоении авторс­кой мысли. Именно «гнев и бессилие» вызвали внезапное сумасшествие Дубровского.</a:t>
            </a:r>
          </a:p>
          <a:p>
            <a:r>
              <a:rPr lang="ru-RU" sz="3300" dirty="0">
                <a:latin typeface="Times New Roman" panose="02020603050405020304" pitchFamily="18" charset="0"/>
                <a:cs typeface="Times New Roman" panose="02020603050405020304" pitchFamily="18" charset="0"/>
              </a:rPr>
              <a:t>Ученица благодаря устному словесному рисованию отдель­ного эпизода нашла ключ к пониманию всего хода главы.</a:t>
            </a:r>
          </a:p>
          <a:p>
            <a:pPr marL="0" indent="0">
              <a:buNone/>
            </a:pPr>
            <a:endParaRPr lang="ru-RU" dirty="0"/>
          </a:p>
          <a:p>
            <a:endParaRPr lang="ru-RU" dirty="0"/>
          </a:p>
        </p:txBody>
      </p:sp>
    </p:spTree>
    <p:extLst>
      <p:ext uri="{BB962C8B-B14F-4D97-AF65-F5344CB8AC3E}">
        <p14:creationId xmlns:p14="http://schemas.microsoft.com/office/powerpoint/2010/main" val="32195560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260648"/>
            <a:ext cx="8229600" cy="5865515"/>
          </a:xfrm>
          <a:solidFill>
            <a:srgbClr val="92D050"/>
          </a:solidFill>
        </p:spPr>
        <p:txBody>
          <a:bodyPr>
            <a:normAutofit/>
          </a:bodyPr>
          <a:lstStyle/>
          <a:p>
            <a:pPr marL="0" indent="0">
              <a:buNone/>
            </a:pPr>
            <a:r>
              <a:rPr lang="ru-RU" sz="2800" dirty="0">
                <a:latin typeface="Times New Roman" panose="02020603050405020304" pitchFamily="18" charset="0"/>
                <a:cs typeface="Times New Roman" panose="02020603050405020304" pitchFamily="18" charset="0"/>
              </a:rPr>
              <a:t>И еще одна сторона читательского восприятия проявляется при устном словесном рисовании. Герой, кото­рый вызывает большее сочувствие, легче реализуется в изоб­ражении. Сопереживание открывает глаза, гнев, который у детей бывает очень сильным, слепит. Насколько тоньше, острее, умнее видят дети Дубровского. Трое­куров для них пока еще не вполне понятен и словно прикрыт маской злодея</a:t>
            </a:r>
            <a:r>
              <a:rPr lang="ru-RU" sz="2800" dirty="0" smtClean="0">
                <a:latin typeface="Times New Roman" panose="02020603050405020304" pitchFamily="18" charset="0"/>
                <a:cs typeface="Times New Roman" panose="02020603050405020304" pitchFamily="18" charset="0"/>
              </a:rPr>
              <a:t>.</a:t>
            </a:r>
          </a:p>
          <a:p>
            <a:pPr marL="0" indent="0">
              <a:buNone/>
            </a:pPr>
            <a:endParaRPr lang="ru-RU" dirty="0"/>
          </a:p>
          <a:p>
            <a:endParaRPr lang="ru-RU" dirty="0"/>
          </a:p>
        </p:txBody>
      </p:sp>
    </p:spTree>
    <p:extLst>
      <p:ext uri="{BB962C8B-B14F-4D97-AF65-F5344CB8AC3E}">
        <p14:creationId xmlns:p14="http://schemas.microsoft.com/office/powerpoint/2010/main" val="41469749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solidFill>
            <a:srgbClr val="92D050"/>
          </a:solidFill>
        </p:spPr>
        <p:txBody>
          <a:bodyPr>
            <a:normAutofit/>
          </a:bodyPr>
          <a:lstStyle/>
          <a:p>
            <a:pPr marL="0" indent="0">
              <a:buNone/>
            </a:pPr>
            <a:r>
              <a:rPr lang="ru-RU" sz="2800" dirty="0">
                <a:latin typeface="Times New Roman" panose="02020603050405020304" pitchFamily="18" charset="0"/>
                <a:cs typeface="Times New Roman" panose="02020603050405020304" pitchFamily="18" charset="0"/>
              </a:rPr>
              <a:t>Вот высказывания учеников такого плана:</a:t>
            </a:r>
          </a:p>
          <a:p>
            <a:pPr marL="0" indent="0">
              <a:buNone/>
            </a:pPr>
            <a:r>
              <a:rPr lang="ru-RU" sz="2800" dirty="0">
                <a:latin typeface="Times New Roman" panose="02020603050405020304" pitchFamily="18" charset="0"/>
                <a:cs typeface="Times New Roman" panose="02020603050405020304" pitchFamily="18" charset="0"/>
              </a:rPr>
              <a:t>Каким я вижу Дубровского? Дубровский молча стоит, присло­нившись к стене. Он заложил руки за спину и медленно обводит зал суда угрюмым взглядом. Ему хо­чется, чтобы все это скорее кончи­лось. На протяжении всего суда Дубровский ни разу не взглянул на судью. Его взгляд был рассеянным, отсутствующим. Казалось, что он ничего не слышит. По временам глаза его сверкали диким блеском.</a:t>
            </a:r>
          </a:p>
          <a:p>
            <a:endParaRPr lang="ru-RU" dirty="0"/>
          </a:p>
        </p:txBody>
      </p:sp>
    </p:spTree>
    <p:extLst>
      <p:ext uri="{BB962C8B-B14F-4D97-AF65-F5344CB8AC3E}">
        <p14:creationId xmlns:p14="http://schemas.microsoft.com/office/powerpoint/2010/main" val="42208726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a:solidFill>
            <a:srgbClr val="92D050"/>
          </a:solidFill>
        </p:spPr>
        <p:txBody>
          <a:bodyPr>
            <a:normAutofit/>
          </a:bodyPr>
          <a:lstStyle/>
          <a:p>
            <a:pPr marL="0" indent="0">
              <a:buNone/>
            </a:pPr>
            <a:r>
              <a:rPr lang="ru-RU" sz="2800" dirty="0">
                <a:latin typeface="Times New Roman" panose="02020603050405020304" pitchFamily="18" charset="0"/>
                <a:cs typeface="Times New Roman" panose="02020603050405020304" pitchFamily="18" charset="0"/>
              </a:rPr>
              <a:t>Каким я вижу Троекурова? </a:t>
            </a:r>
            <a:r>
              <a:rPr lang="ru-RU" sz="2800" dirty="0" err="1">
                <a:latin typeface="Times New Roman" panose="02020603050405020304" pitchFamily="18" charset="0"/>
                <a:cs typeface="Times New Roman" panose="02020603050405020304" pitchFamily="18" charset="0"/>
              </a:rPr>
              <a:t>Кирила</a:t>
            </a:r>
            <a:r>
              <a:rPr lang="ru-RU" sz="2800" dirty="0">
                <a:latin typeface="Times New Roman" panose="02020603050405020304" pitchFamily="18" charset="0"/>
                <a:cs typeface="Times New Roman" panose="02020603050405020304" pitchFamily="18" charset="0"/>
              </a:rPr>
              <a:t> Петрович сидит в кресле в позе человека, который выиграл спор. Он вытянул ноги и раскинул руки. Лицо Троеку­рова, красное и противное, тор­жествует полную победу. Он улыбается наглой улыбкой и ук­радкой поглядывает на Дубров­ского. Его маленькие красные глазки скользят по всему залу.</a:t>
            </a:r>
          </a:p>
          <a:p>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7303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94122"/>
          </a:xfrm>
        </p:spPr>
        <p:txBody>
          <a:bodyPr>
            <a:normAutofit fontScale="90000"/>
          </a:bodyPr>
          <a:lstStyle/>
          <a:p>
            <a:r>
              <a:rPr lang="ru-RU" b="1" dirty="0">
                <a:latin typeface="Times New Roman" panose="02020603050405020304" pitchFamily="18" charset="0"/>
                <a:cs typeface="Times New Roman" panose="02020603050405020304" pitchFamily="18" charset="0"/>
              </a:rPr>
              <a:t>Прием домысливания</a:t>
            </a:r>
            <a:r>
              <a:rPr lang="ru-RU" dirty="0"/>
              <a:t/>
            </a:r>
            <a:br>
              <a:rPr lang="ru-RU" dirty="0"/>
            </a:br>
            <a:endParaRPr lang="ru-RU" dirty="0"/>
          </a:p>
        </p:txBody>
      </p:sp>
      <p:sp>
        <p:nvSpPr>
          <p:cNvPr id="3" name="Объект 2"/>
          <p:cNvSpPr>
            <a:spLocks noGrp="1"/>
          </p:cNvSpPr>
          <p:nvPr>
            <p:ph idx="1"/>
          </p:nvPr>
        </p:nvSpPr>
        <p:spPr>
          <a:xfrm>
            <a:off x="457200" y="908720"/>
            <a:ext cx="8229600" cy="5544616"/>
          </a:xfrm>
          <a:solidFill>
            <a:srgbClr val="92D050"/>
          </a:solidFill>
        </p:spPr>
        <p:txBody>
          <a:bodyPr>
            <a:noAutofit/>
          </a:bodyPr>
          <a:lstStyle/>
          <a:p>
            <a:pPr marL="0" indent="0">
              <a:buNone/>
            </a:pPr>
            <a:r>
              <a:rPr lang="ru-RU" sz="2800" dirty="0" smtClean="0">
                <a:latin typeface="Times New Roman" panose="02020603050405020304" pitchFamily="18" charset="0"/>
                <a:cs typeface="Times New Roman" panose="02020603050405020304" pitchFamily="18" charset="0"/>
              </a:rPr>
              <a:t>При </a:t>
            </a:r>
            <a:r>
              <a:rPr lang="ru-RU" sz="2800" dirty="0">
                <a:latin typeface="Times New Roman" panose="02020603050405020304" pitchFamily="18" charset="0"/>
                <a:cs typeface="Times New Roman" panose="02020603050405020304" pitchFamily="18" charset="0"/>
              </a:rPr>
              <a:t>домысливании сюжета учащиеся сосредоточены на том, что могло предшество­вать развитию событий, описанных в книге </a:t>
            </a:r>
            <a:r>
              <a:rPr lang="ru-RU" sz="2800" i="1" dirty="0">
                <a:latin typeface="Times New Roman" panose="02020603050405020304" pitchFamily="18" charset="0"/>
                <a:cs typeface="Times New Roman" panose="02020603050405020304" pitchFamily="18" charset="0"/>
              </a:rPr>
              <a:t>(</a:t>
            </a:r>
            <a:r>
              <a:rPr lang="ru-RU" sz="2800" dirty="0">
                <a:latin typeface="Times New Roman" panose="02020603050405020304" pitchFamily="18" charset="0"/>
                <a:cs typeface="Times New Roman" panose="02020603050405020304" pitchFamily="18" charset="0"/>
              </a:rPr>
              <a:t>пролог), как могла сложиться дальнейшая судьба героев после завершения сюжета (эпилог) и какие события могли взаимодейство­вать с описанными в произведении (вставная глава). Здесь вполне допустимо включение новых сцен и персонажей, в то время как творческий пересказ предполагает не рассказ о событиях, а воспроизведение оказываемого ими воздействия на героев. И в одном и дру­гом случае читатель как бы совершает мысленный экспери­мент с художественным обра­зом. </a:t>
            </a:r>
          </a:p>
        </p:txBody>
      </p:sp>
    </p:spTree>
    <p:extLst>
      <p:ext uri="{BB962C8B-B14F-4D97-AF65-F5344CB8AC3E}">
        <p14:creationId xmlns:p14="http://schemas.microsoft.com/office/powerpoint/2010/main" val="9998636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a:solidFill>
            <a:srgbClr val="92D050"/>
          </a:solidFill>
        </p:spPr>
        <p:txBody>
          <a:bodyPr>
            <a:normAutofit/>
          </a:bodyPr>
          <a:lstStyle/>
          <a:p>
            <a:r>
              <a:rPr lang="ru-RU" sz="2800" dirty="0">
                <a:latin typeface="Times New Roman" panose="02020603050405020304" pitchFamily="18" charset="0"/>
                <a:cs typeface="Times New Roman" panose="02020603050405020304" pitchFamily="18" charset="0"/>
              </a:rPr>
              <a:t>Если в </a:t>
            </a:r>
            <a:r>
              <a:rPr lang="ru-RU" sz="2800" b="1" dirty="0">
                <a:latin typeface="Times New Roman" panose="02020603050405020304" pitchFamily="18" charset="0"/>
                <a:cs typeface="Times New Roman" panose="02020603050405020304" pitchFamily="18" charset="0"/>
              </a:rPr>
              <a:t>творческом пересказе </a:t>
            </a:r>
            <a:r>
              <a:rPr lang="ru-RU" sz="2800" dirty="0">
                <a:latin typeface="Times New Roman" panose="02020603050405020304" pitchFamily="18" charset="0"/>
                <a:cs typeface="Times New Roman" panose="02020603050405020304" pitchFamily="18" charset="0"/>
              </a:rPr>
              <a:t>отражается разное отношение героев к одному и тому же событию (при этом оно не всегда совпада­ет с мнением читателя), то при домыслива­нии сюжета, как правило, выявляется точка зрения читателя, который заинтересован в дальнейшей судьбе понравившихся ему лите­ратурных персонажей. Поэтому домыслива­ние сюжета в большей степени, чем творче­ский пересказ, основывается на личностном, избирательном отношении к прочитанно­му.</a:t>
            </a:r>
          </a:p>
          <a:p>
            <a:endParaRPr lang="ru-RU" sz="2800" dirty="0"/>
          </a:p>
        </p:txBody>
      </p:sp>
    </p:spTree>
    <p:extLst>
      <p:ext uri="{BB962C8B-B14F-4D97-AF65-F5344CB8AC3E}">
        <p14:creationId xmlns:p14="http://schemas.microsoft.com/office/powerpoint/2010/main" val="3685154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433467"/>
          </a:xfrm>
          <a:solidFill>
            <a:srgbClr val="92D050"/>
          </a:solidFill>
        </p:spPr>
        <p:txBody>
          <a:bodyPr>
            <a:noAutofit/>
          </a:bodyPr>
          <a:lstStyle/>
          <a:p>
            <a:pPr marL="0" indent="0">
              <a:buNone/>
            </a:pPr>
            <a:r>
              <a:rPr lang="ru-RU" sz="2800" b="1" dirty="0">
                <a:latin typeface="Times New Roman" panose="02020603050405020304" pitchFamily="18" charset="0"/>
                <a:cs typeface="Times New Roman" panose="02020603050405020304" pitchFamily="18" charset="0"/>
              </a:rPr>
              <a:t>Творческий пересказ</a:t>
            </a:r>
            <a:r>
              <a:rPr lang="ru-RU" sz="2800" dirty="0">
                <a:latin typeface="Times New Roman" panose="02020603050405020304" pitchFamily="18" charset="0"/>
                <a:cs typeface="Times New Roman" panose="02020603050405020304" pitchFamily="18" charset="0"/>
              </a:rPr>
              <a:t>, пролог, эпилог, либо вставная глава к произведению могут быть воплощены в виде внутреннего монолога, в жанре дневниковой записи либо пись­ма, вы­ступающих организующим началом словесного текста, но не воспроизведённых писате­лем.</a:t>
            </a:r>
          </a:p>
          <a:p>
            <a:pPr marL="0" indent="0">
              <a:buNone/>
            </a:pPr>
            <a:r>
              <a:rPr lang="ru-RU" sz="2800" b="1" dirty="0">
                <a:latin typeface="Times New Roman" panose="02020603050405020304" pitchFamily="18" charset="0"/>
                <a:cs typeface="Times New Roman" panose="02020603050405020304" pitchFamily="18" charset="0"/>
              </a:rPr>
              <a:t>Словесные творческие работы </a:t>
            </a:r>
            <a:r>
              <a:rPr lang="ru-RU" sz="2800" dirty="0">
                <a:latin typeface="Times New Roman" panose="02020603050405020304" pitchFamily="18" charset="0"/>
                <a:cs typeface="Times New Roman" panose="02020603050405020304" pitchFamily="18" charset="0"/>
              </a:rPr>
              <a:t>на основе домысливания, фантазирования: речь в защиту или обвинение; письма героям или автору; воображаемая встреча с литературным героем; «перемещение» литературных героев в другие временные рамки или обстоятельства и др.</a:t>
            </a:r>
          </a:p>
          <a:p>
            <a:endParaRPr lang="ru-RU" sz="2800" dirty="0"/>
          </a:p>
        </p:txBody>
      </p:sp>
    </p:spTree>
    <p:extLst>
      <p:ext uri="{BB962C8B-B14F-4D97-AF65-F5344CB8AC3E}">
        <p14:creationId xmlns:p14="http://schemas.microsoft.com/office/powerpoint/2010/main" val="22277901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850106"/>
          </a:xfrm>
        </p:spPr>
        <p:txBody>
          <a:bodyPr>
            <a:normAutofit/>
          </a:bodyPr>
          <a:lstStyle/>
          <a:p>
            <a:r>
              <a:rPr lang="ru-RU" sz="4000" b="1" dirty="0" smtClean="0">
                <a:latin typeface="Times New Roman" panose="02020603050405020304" pitchFamily="18" charset="0"/>
                <a:cs typeface="Times New Roman" panose="02020603050405020304" pitchFamily="18" charset="0"/>
              </a:rPr>
              <a:t>Выводы</a:t>
            </a:r>
            <a:endParaRPr lang="ru-RU" sz="40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07504" y="1124744"/>
            <a:ext cx="8579296" cy="6768752"/>
          </a:xfrm>
          <a:solidFill>
            <a:srgbClr val="92D050"/>
          </a:solidFill>
        </p:spPr>
        <p:txBody>
          <a:bodyPr>
            <a:normAutofit fontScale="25000" lnSpcReduction="20000"/>
          </a:bodyPr>
          <a:lstStyle/>
          <a:p>
            <a:r>
              <a:rPr lang="ru-RU" sz="11200" dirty="0">
                <a:latin typeface="Times New Roman" panose="02020603050405020304" pitchFamily="18" charset="0"/>
                <a:cs typeface="Times New Roman" panose="02020603050405020304" pitchFamily="18" charset="0"/>
              </a:rPr>
              <a:t>На любом этапе обучения словесному рисованию порядок работы будет одинаков.</a:t>
            </a:r>
          </a:p>
          <a:p>
            <a:r>
              <a:rPr lang="ru-RU" sz="11200" dirty="0">
                <a:latin typeface="Times New Roman" panose="02020603050405020304" pitchFamily="18" charset="0"/>
                <a:cs typeface="Times New Roman" panose="02020603050405020304" pitchFamily="18" charset="0"/>
              </a:rPr>
              <a:t>1) Выделить эпизод для словесного иллюстрирования</a:t>
            </a:r>
          </a:p>
          <a:p>
            <a:r>
              <a:rPr lang="ru-RU" sz="11200" dirty="0">
                <a:latin typeface="Times New Roman" panose="02020603050405020304" pitchFamily="18" charset="0"/>
                <a:cs typeface="Times New Roman" panose="02020603050405020304" pitchFamily="18" charset="0"/>
              </a:rPr>
              <a:t>2) «Рисуется» место, где происходит событие.</a:t>
            </a:r>
          </a:p>
          <a:p>
            <a:r>
              <a:rPr lang="ru-RU" sz="11200" dirty="0">
                <a:latin typeface="Times New Roman" panose="02020603050405020304" pitchFamily="18" charset="0"/>
                <a:cs typeface="Times New Roman" panose="02020603050405020304" pitchFamily="18" charset="0"/>
              </a:rPr>
              <a:t>3) Изображаются действующие лица</a:t>
            </a:r>
          </a:p>
          <a:p>
            <a:r>
              <a:rPr lang="ru-RU" sz="11200" dirty="0">
                <a:latin typeface="Times New Roman" panose="02020603050405020304" pitchFamily="18" charset="0"/>
                <a:cs typeface="Times New Roman" panose="02020603050405020304" pitchFamily="18" charset="0"/>
              </a:rPr>
              <a:t>4) Добавляются необходимые детали</a:t>
            </a:r>
          </a:p>
          <a:p>
            <a:r>
              <a:rPr lang="ru-RU" sz="11200" dirty="0">
                <a:latin typeface="Times New Roman" panose="02020603050405020304" pitchFamily="18" charset="0"/>
                <a:cs typeface="Times New Roman" panose="02020603050405020304" pitchFamily="18" charset="0"/>
              </a:rPr>
              <a:t>5) «Раскрашивается» контурный рисунок.</a:t>
            </a:r>
          </a:p>
          <a:p>
            <a:r>
              <a:rPr lang="ru-RU" sz="11200" dirty="0">
                <a:latin typeface="Times New Roman" panose="02020603050405020304" pitchFamily="18" charset="0"/>
                <a:cs typeface="Times New Roman" panose="02020603050405020304" pitchFamily="18" charset="0"/>
              </a:rPr>
              <a:t>Предложенный алгоритм работы годится для создания сложного «рисунка». Словесное рисование пейзажных иллюстраций обычно делается к поэтическим текстам. При работе над лирическим произведением прием словесного рисования следует применить предельно осторожно, так как при чтении лирики не должно возникать отчетливых зрительных представлений, не должно быть все высказано до деталей, нельзя конкретизировать поэтические образы, разделяя их.</a:t>
            </a:r>
          </a:p>
          <a:p>
            <a:endParaRPr lang="ru-RU" dirty="0"/>
          </a:p>
        </p:txBody>
      </p:sp>
    </p:spTree>
    <p:extLst>
      <p:ext uri="{BB962C8B-B14F-4D97-AF65-F5344CB8AC3E}">
        <p14:creationId xmlns:p14="http://schemas.microsoft.com/office/powerpoint/2010/main" val="25353886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20688"/>
            <a:ext cx="8229600" cy="5505475"/>
          </a:xfrm>
          <a:solidFill>
            <a:srgbClr val="92D050"/>
          </a:solidFill>
        </p:spPr>
        <p:txBody>
          <a:bodyPr>
            <a:normAutofit lnSpcReduction="10000"/>
          </a:bodyPr>
          <a:lstStyle/>
          <a:p>
            <a:pPr marL="0" indent="0">
              <a:buNone/>
            </a:pPr>
            <a:r>
              <a:rPr lang="ru-RU" sz="3000" dirty="0">
                <a:latin typeface="Times New Roman" panose="02020603050405020304" pitchFamily="18" charset="0"/>
                <a:cs typeface="Times New Roman" panose="02020603050405020304" pitchFamily="18" charset="0"/>
              </a:rPr>
              <a:t>Естественно, что овладеть приемом словесного рисования можно лишь после того, как освоены элементарные умения анализировать иллюстрации к произведению. Однако в качестве пропедевтики уже на самых первых порах изучения литературных произведений целесообразно предлагать детям такие вопросы, как: </a:t>
            </a:r>
            <a:r>
              <a:rPr lang="ru-RU" sz="3000" b="1" dirty="0">
                <a:latin typeface="Times New Roman" panose="02020603050405020304" pitchFamily="18" charset="0"/>
                <a:cs typeface="Times New Roman" panose="02020603050405020304" pitchFamily="18" charset="0"/>
              </a:rPr>
              <a:t>«</a:t>
            </a:r>
            <a:r>
              <a:rPr lang="ru-RU" sz="3000" dirty="0">
                <a:latin typeface="Times New Roman" panose="02020603050405020304" pitchFamily="18" charset="0"/>
                <a:cs typeface="Times New Roman" panose="02020603050405020304" pitchFamily="18" charset="0"/>
              </a:rPr>
              <a:t>Каким ты представляешь себе героя</a:t>
            </a:r>
            <a:r>
              <a:rPr lang="ru-RU" sz="3000" b="1" dirty="0">
                <a:latin typeface="Times New Roman" panose="02020603050405020304" pitchFamily="18" charset="0"/>
                <a:cs typeface="Times New Roman" panose="02020603050405020304" pitchFamily="18" charset="0"/>
              </a:rPr>
              <a:t>?», «</a:t>
            </a:r>
            <a:r>
              <a:rPr lang="ru-RU" sz="3000" dirty="0">
                <a:latin typeface="Times New Roman" panose="02020603050405020304" pitchFamily="18" charset="0"/>
                <a:cs typeface="Times New Roman" panose="02020603050405020304" pitchFamily="18" charset="0"/>
              </a:rPr>
              <a:t>Какой ты видишь обстановку действия?», «Что ты видишь, когда читаешь этот текст?</a:t>
            </a:r>
            <a:r>
              <a:rPr lang="ru-RU" sz="3000" b="1" dirty="0">
                <a:latin typeface="Times New Roman" panose="02020603050405020304" pitchFamily="18" charset="0"/>
                <a:cs typeface="Times New Roman" panose="02020603050405020304" pitchFamily="18" charset="0"/>
              </a:rPr>
              <a:t>»</a:t>
            </a:r>
            <a:r>
              <a:rPr lang="ru-RU" sz="3000" dirty="0">
                <a:latin typeface="Times New Roman" panose="02020603050405020304" pitchFamily="18" charset="0"/>
                <a:cs typeface="Times New Roman" panose="02020603050405020304" pitchFamily="18" charset="0"/>
              </a:rPr>
              <a:t> и т.п.</a:t>
            </a:r>
          </a:p>
          <a:p>
            <a:pPr marL="0" indent="0">
              <a:buNone/>
            </a:pPr>
            <a:r>
              <a:rPr lang="ru-RU" sz="3000" dirty="0">
                <a:latin typeface="Times New Roman" panose="02020603050405020304" pitchFamily="18" charset="0"/>
                <a:cs typeface="Times New Roman" panose="02020603050405020304" pitchFamily="18" charset="0"/>
              </a:rPr>
              <a:t/>
            </a:r>
            <a:br>
              <a:rPr lang="ru-RU" sz="3000" dirty="0">
                <a:latin typeface="Times New Roman" panose="02020603050405020304" pitchFamily="18" charset="0"/>
                <a:cs typeface="Times New Roman" panose="02020603050405020304" pitchFamily="18" charset="0"/>
              </a:rPr>
            </a:br>
            <a:endParaRPr lang="ru-RU" sz="30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4284049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b="1" dirty="0" smtClean="0">
                <a:latin typeface="Times New Roman" panose="02020603050405020304" pitchFamily="18" charset="0"/>
                <a:cs typeface="Times New Roman" panose="02020603050405020304" pitchFamily="18" charset="0"/>
              </a:rPr>
              <a:t>Заключение</a:t>
            </a:r>
            <a:endParaRPr lang="ru-RU" sz="40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rgbClr val="92D050"/>
          </a:solidFill>
        </p:spPr>
        <p:txBody>
          <a:bodyPr>
            <a:normAutofit fontScale="92500"/>
          </a:bodyPr>
          <a:lstStyle/>
          <a:p>
            <a:r>
              <a:rPr lang="ru-RU" sz="3000" dirty="0">
                <a:latin typeface="Times New Roman" panose="02020603050405020304" pitchFamily="18" charset="0"/>
                <a:cs typeface="Times New Roman" panose="02020603050405020304" pitchFamily="18" charset="0"/>
              </a:rPr>
              <a:t>  Словесное рисование (иллюстрирование) повышает эмоциональный уровень восприятия художественного текста. Обычно словесные картинки рисуются к тем эпизодам, которые особенно важны для понимания идейного замысла </a:t>
            </a:r>
            <a:r>
              <a:rPr lang="ru-RU" sz="3000" dirty="0" smtClean="0">
                <a:latin typeface="Times New Roman" panose="02020603050405020304" pitchFamily="18" charset="0"/>
                <a:cs typeface="Times New Roman" panose="02020603050405020304" pitchFamily="18" charset="0"/>
              </a:rPr>
              <a:t>произведения. На </a:t>
            </a:r>
            <a:r>
              <a:rPr lang="ru-RU" sz="3000" dirty="0">
                <a:latin typeface="Times New Roman" panose="02020603050405020304" pitchFamily="18" charset="0"/>
                <a:cs typeface="Times New Roman" panose="02020603050405020304" pitchFamily="18" charset="0"/>
              </a:rPr>
              <a:t>заключительном этапе учитель подводит итоги урока рассказывания, или устного рисования, попутно комментируя выступления учащихся и оценивает их.</a:t>
            </a:r>
            <a:br>
              <a:rPr lang="ru-RU" sz="3000" dirty="0">
                <a:latin typeface="Times New Roman" panose="02020603050405020304" pitchFamily="18" charset="0"/>
                <a:cs typeface="Times New Roman" panose="02020603050405020304" pitchFamily="18" charset="0"/>
              </a:rPr>
            </a:br>
            <a:endParaRPr lang="ru-RU" sz="30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492180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b="1" dirty="0" smtClean="0">
                <a:latin typeface="Times New Roman" panose="02020603050405020304" pitchFamily="18" charset="0"/>
                <a:cs typeface="Times New Roman" panose="02020603050405020304" pitchFamily="18" charset="0"/>
              </a:rPr>
              <a:t>Виды творческих работ</a:t>
            </a:r>
            <a:endParaRPr lang="ru-RU" sz="40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rgbClr val="92D050"/>
          </a:solidFill>
        </p:spPr>
        <p:txBody>
          <a:bodyPr>
            <a:normAutofit fontScale="70000" lnSpcReduction="20000"/>
          </a:bodyPr>
          <a:lstStyle/>
          <a:p>
            <a:pPr marL="0" indent="0">
              <a:buNone/>
            </a:pPr>
            <a:r>
              <a:rPr lang="ru-RU" sz="3600" dirty="0">
                <a:latin typeface="Times New Roman" panose="02020603050405020304" pitchFamily="18" charset="0"/>
                <a:cs typeface="Times New Roman" panose="02020603050405020304" pitchFamily="18" charset="0"/>
              </a:rPr>
              <a:t>Творчество доступно детям, более того: оно оживляет познавательный процесс, активизирует познавательную личность и формирует ее. На уроках </a:t>
            </a:r>
            <a:r>
              <a:rPr lang="ru-RU" sz="3600" dirty="0" smtClean="0">
                <a:latin typeface="Times New Roman" panose="02020603050405020304" pitchFamily="18" charset="0"/>
                <a:cs typeface="Times New Roman" panose="02020603050405020304" pitchFamily="18" charset="0"/>
              </a:rPr>
              <a:t>литературы </a:t>
            </a:r>
            <a:r>
              <a:rPr lang="ru-RU" sz="3600" dirty="0">
                <a:latin typeface="Times New Roman" panose="02020603050405020304" pitchFamily="18" charset="0"/>
                <a:cs typeface="Times New Roman" panose="02020603050405020304" pitchFamily="18" charset="0"/>
              </a:rPr>
              <a:t>использую следующие виды творческих работ:</a:t>
            </a:r>
          </a:p>
          <a:p>
            <a:r>
              <a:rPr lang="ru-RU" sz="3600" dirty="0">
                <a:latin typeface="Times New Roman" panose="02020603050405020304" pitchFamily="18" charset="0"/>
                <a:cs typeface="Times New Roman" panose="02020603050405020304" pitchFamily="18" charset="0"/>
              </a:rPr>
              <a:t>- выразительное чтение произведения с последующим обсуждением вариантов прочтения;</a:t>
            </a:r>
          </a:p>
          <a:p>
            <a:r>
              <a:rPr lang="ru-RU" sz="3600" dirty="0">
                <a:latin typeface="Times New Roman" panose="02020603050405020304" pitchFamily="18" charset="0"/>
                <a:cs typeface="Times New Roman" panose="02020603050405020304" pitchFamily="18" charset="0"/>
              </a:rPr>
              <a:t>- графическое иллюстрирование;</a:t>
            </a:r>
          </a:p>
          <a:p>
            <a:r>
              <a:rPr lang="ru-RU" sz="3600" dirty="0">
                <a:latin typeface="Times New Roman" panose="02020603050405020304" pitchFamily="18" charset="0"/>
                <a:cs typeface="Times New Roman" panose="02020603050405020304" pitchFamily="18" charset="0"/>
              </a:rPr>
              <a:t>- словесное рисование картин;</a:t>
            </a:r>
          </a:p>
          <a:p>
            <a:r>
              <a:rPr lang="ru-RU" sz="3600" dirty="0">
                <a:latin typeface="Times New Roman" panose="02020603050405020304" pitchFamily="18" charset="0"/>
                <a:cs typeface="Times New Roman" panose="02020603050405020304" pitchFamily="18" charset="0"/>
              </a:rPr>
              <a:t>- составление диафильмов;</a:t>
            </a:r>
          </a:p>
          <a:p>
            <a:r>
              <a:rPr lang="ru-RU" sz="3600" dirty="0">
                <a:latin typeface="Times New Roman" panose="02020603050405020304" pitchFamily="18" charset="0"/>
                <a:cs typeface="Times New Roman" panose="02020603050405020304" pitchFamily="18" charset="0"/>
              </a:rPr>
              <a:t>- творческий пересказ;</a:t>
            </a:r>
          </a:p>
          <a:p>
            <a:r>
              <a:rPr lang="ru-RU" sz="3600" dirty="0">
                <a:latin typeface="Times New Roman" panose="02020603050405020304" pitchFamily="18" charset="0"/>
                <a:cs typeface="Times New Roman" panose="02020603050405020304" pitchFamily="18" charset="0"/>
              </a:rPr>
              <a:t>- чтение по ролям;</a:t>
            </a:r>
          </a:p>
          <a:p>
            <a:r>
              <a:rPr lang="ru-RU" sz="3600" dirty="0">
                <a:latin typeface="Times New Roman" panose="02020603050405020304" pitchFamily="18" charset="0"/>
                <a:cs typeface="Times New Roman" panose="02020603050405020304" pitchFamily="18" charset="0"/>
              </a:rPr>
              <a:t>- драматизация.</a:t>
            </a:r>
          </a:p>
          <a:p>
            <a:endParaRPr lang="ru-RU" dirty="0"/>
          </a:p>
        </p:txBody>
      </p:sp>
    </p:spTree>
    <p:extLst>
      <p:ext uri="{BB962C8B-B14F-4D97-AF65-F5344CB8AC3E}">
        <p14:creationId xmlns:p14="http://schemas.microsoft.com/office/powerpoint/2010/main" val="745901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b="1" dirty="0" smtClean="0">
                <a:latin typeface="Times New Roman" panose="02020603050405020304" pitchFamily="18" charset="0"/>
                <a:cs typeface="Times New Roman" panose="02020603050405020304" pitchFamily="18" charset="0"/>
              </a:rPr>
              <a:t>Словесное</a:t>
            </a:r>
            <a:r>
              <a:rPr lang="ru-RU" sz="4000" b="1" dirty="0">
                <a:latin typeface="Times New Roman" panose="02020603050405020304" pitchFamily="18" charset="0"/>
                <a:cs typeface="Times New Roman" panose="02020603050405020304" pitchFamily="18" charset="0"/>
              </a:rPr>
              <a:t> рисование</a:t>
            </a:r>
            <a:endParaRPr lang="ru-RU" sz="40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rgbClr val="92D050"/>
          </a:solidFill>
        </p:spPr>
        <p:txBody>
          <a:bodyPr>
            <a:normAutofit fontScale="77500" lnSpcReduction="20000"/>
          </a:bodyPr>
          <a:lstStyle/>
          <a:p>
            <a:pPr marL="0" indent="0">
              <a:buNone/>
            </a:pPr>
            <a:r>
              <a:rPr lang="ru-RU" sz="3300" b="1" i="1" dirty="0">
                <a:latin typeface="Times New Roman" panose="02020603050405020304" pitchFamily="18" charset="0"/>
                <a:cs typeface="Times New Roman" panose="02020603050405020304" pitchFamily="18" charset="0"/>
              </a:rPr>
              <a:t>Словесное </a:t>
            </a:r>
            <a:r>
              <a:rPr lang="ru-RU" sz="3300" b="1" i="1" dirty="0" smtClean="0">
                <a:latin typeface="Times New Roman" panose="02020603050405020304" pitchFamily="18" charset="0"/>
                <a:cs typeface="Times New Roman" panose="02020603050405020304" pitchFamily="18" charset="0"/>
              </a:rPr>
              <a:t>рисование</a:t>
            </a:r>
            <a:r>
              <a:rPr lang="ru-RU" sz="3300" b="1" i="1" dirty="0">
                <a:latin typeface="Times New Roman" panose="02020603050405020304" pitchFamily="18" charset="0"/>
                <a:cs typeface="Times New Roman" panose="02020603050405020304" pitchFamily="18" charset="0"/>
              </a:rPr>
              <a:t> </a:t>
            </a:r>
            <a:r>
              <a:rPr lang="ru-RU" sz="3300" b="1" i="1" dirty="0" smtClean="0">
                <a:latin typeface="Times New Roman" panose="02020603050405020304" pitchFamily="18" charset="0"/>
                <a:cs typeface="Times New Roman" panose="02020603050405020304" pitchFamily="18" charset="0"/>
              </a:rPr>
              <a:t>(иллюстрирование)</a:t>
            </a:r>
            <a:r>
              <a:rPr lang="ru-RU" sz="3300" dirty="0">
                <a:latin typeface="Times New Roman" panose="02020603050405020304" pitchFamily="18" charset="0"/>
                <a:cs typeface="Times New Roman" panose="02020603050405020304" pitchFamily="18" charset="0"/>
              </a:rPr>
              <a:t> – это способность человека выражать свои мысли и чувства на основе прочитанной сказки, басни</a:t>
            </a:r>
            <a:r>
              <a:rPr lang="ru-RU" sz="3300" dirty="0" smtClean="0">
                <a:latin typeface="Times New Roman" panose="02020603050405020304" pitchFamily="18" charset="0"/>
                <a:cs typeface="Times New Roman" panose="02020603050405020304" pitchFamily="18" charset="0"/>
              </a:rPr>
              <a:t>,</a:t>
            </a:r>
            <a:r>
              <a:rPr lang="ru-RU" sz="3300" dirty="0">
                <a:latin typeface="Times New Roman" panose="02020603050405020304" pitchFamily="18" charset="0"/>
                <a:cs typeface="Times New Roman" panose="02020603050405020304" pitchFamily="18" charset="0"/>
              </a:rPr>
              <a:t> </a:t>
            </a:r>
            <a:r>
              <a:rPr lang="ru-RU" sz="3300" dirty="0" smtClean="0">
                <a:latin typeface="Times New Roman" panose="02020603050405020304" pitchFamily="18" charset="0"/>
                <a:cs typeface="Times New Roman" panose="02020603050405020304" pitchFamily="18" charset="0"/>
              </a:rPr>
              <a:t>стихотворения, </a:t>
            </a:r>
            <a:r>
              <a:rPr lang="ru-RU" sz="3300" dirty="0">
                <a:latin typeface="Times New Roman" panose="02020603050405020304" pitchFamily="18" charset="0"/>
                <a:cs typeface="Times New Roman" panose="02020603050405020304" pitchFamily="18" charset="0"/>
              </a:rPr>
              <a:t>рассказа</a:t>
            </a:r>
            <a:r>
              <a:rPr lang="ru-RU" sz="3300" dirty="0" smtClean="0">
                <a:latin typeface="Times New Roman" panose="02020603050405020304" pitchFamily="18" charset="0"/>
                <a:cs typeface="Times New Roman" panose="02020603050405020304" pitchFamily="18" charset="0"/>
              </a:rPr>
              <a:t>, романа. </a:t>
            </a:r>
            <a:r>
              <a:rPr lang="ru-RU" sz="3300" dirty="0">
                <a:latin typeface="Times New Roman" panose="02020603050405020304" pitchFamily="18" charset="0"/>
                <a:cs typeface="Times New Roman" panose="02020603050405020304" pitchFamily="18" charset="0"/>
              </a:rPr>
              <a:t>Словесное рисование ни в коем случае не должно превращаться в пересказ произведения. Этот прием направлен, прежде всего, на развитие способности к конкретизации словесных образов (воображения). Кроме того, развивается речь </a:t>
            </a:r>
            <a:r>
              <a:rPr lang="ru-RU" sz="3300" dirty="0" smtClean="0">
                <a:latin typeface="Times New Roman" panose="02020603050405020304" pitchFamily="18" charset="0"/>
                <a:cs typeface="Times New Roman" panose="02020603050405020304" pitchFamily="18" charset="0"/>
              </a:rPr>
              <a:t>обучающегося </a:t>
            </a:r>
            <a:r>
              <a:rPr lang="ru-RU" sz="3300" dirty="0">
                <a:latin typeface="Times New Roman" panose="02020603050405020304" pitchFamily="18" charset="0"/>
                <a:cs typeface="Times New Roman" panose="02020603050405020304" pitchFamily="18" charset="0"/>
              </a:rPr>
              <a:t>и его </a:t>
            </a:r>
            <a:r>
              <a:rPr lang="ru-RU" sz="3300" dirty="0" smtClean="0">
                <a:latin typeface="Times New Roman" panose="02020603050405020304" pitchFamily="18" charset="0"/>
                <a:cs typeface="Times New Roman" panose="02020603050405020304" pitchFamily="18" charset="0"/>
              </a:rPr>
              <a:t>логическое мышление</a:t>
            </a:r>
            <a:r>
              <a:rPr lang="ru-RU" sz="3300" dirty="0">
                <a:latin typeface="Times New Roman" panose="02020603050405020304" pitchFamily="18" charset="0"/>
                <a:cs typeface="Times New Roman" panose="02020603050405020304" pitchFamily="18" charset="0"/>
              </a:rPr>
              <a:t>. </a:t>
            </a:r>
            <a:r>
              <a:rPr lang="ru-RU" sz="3300" dirty="0" smtClean="0">
                <a:latin typeface="Times New Roman" panose="02020603050405020304" pitchFamily="18" charset="0"/>
                <a:cs typeface="Times New Roman" panose="02020603050405020304" pitchFamily="18" charset="0"/>
              </a:rPr>
              <a:t>Этот</a:t>
            </a:r>
            <a:r>
              <a:rPr lang="ru-RU" sz="3300" dirty="0">
                <a:latin typeface="Times New Roman" panose="02020603050405020304" pitchFamily="18" charset="0"/>
                <a:cs typeface="Times New Roman" panose="02020603050405020304" pitchFamily="18" charset="0"/>
              </a:rPr>
              <a:t> прием требует выполнения ряда операций: прочитать, представить, конкретизировать, подобрать точные слова и выражения для описания, логически выстроить свое высказывание.</a:t>
            </a:r>
          </a:p>
          <a:p>
            <a:endParaRPr lang="ru-RU" dirty="0"/>
          </a:p>
        </p:txBody>
      </p:sp>
    </p:spTree>
    <p:extLst>
      <p:ext uri="{BB962C8B-B14F-4D97-AF65-F5344CB8AC3E}">
        <p14:creationId xmlns:p14="http://schemas.microsoft.com/office/powerpoint/2010/main" val="2481819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latin typeface="Times New Roman" panose="02020603050405020304" pitchFamily="18" charset="0"/>
                <a:cs typeface="Times New Roman" panose="02020603050405020304" pitchFamily="18" charset="0"/>
              </a:rPr>
              <a:t>Работа иллюстрированного характера</a:t>
            </a:r>
            <a:endParaRPr lang="ru-RU"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solidFill>
            <a:srgbClr val="92D050"/>
          </a:solidFill>
        </p:spPr>
        <p:txBody>
          <a:bodyPr>
            <a:normAutofit fontScale="92500"/>
          </a:bodyPr>
          <a:lstStyle/>
          <a:p>
            <a:pPr marL="0" indent="0">
              <a:buNone/>
            </a:pPr>
            <a:r>
              <a:rPr lang="ru-RU" sz="3000" dirty="0">
                <a:latin typeface="Times New Roman" panose="02020603050405020304" pitchFamily="18" charset="0"/>
                <a:cs typeface="Times New Roman" panose="02020603050405020304" pitchFamily="18" charset="0"/>
              </a:rPr>
              <a:t>Работу иллюстрированного характера </a:t>
            </a:r>
            <a:r>
              <a:rPr lang="ru-RU" sz="3000" dirty="0" smtClean="0">
                <a:latin typeface="Times New Roman" panose="02020603050405020304" pitchFamily="18" charset="0"/>
                <a:cs typeface="Times New Roman" panose="02020603050405020304" pitchFamily="18" charset="0"/>
              </a:rPr>
              <a:t>следует </a:t>
            </a:r>
            <a:r>
              <a:rPr lang="ru-RU" sz="3000" dirty="0">
                <a:latin typeface="Times New Roman" panose="02020603050405020304" pitchFamily="18" charset="0"/>
                <a:cs typeface="Times New Roman" panose="02020603050405020304" pitchFamily="18" charset="0"/>
              </a:rPr>
              <a:t>начать в начальных </a:t>
            </a:r>
            <a:r>
              <a:rPr lang="ru-RU" sz="3000" dirty="0" smtClean="0">
                <a:latin typeface="Times New Roman" panose="02020603050405020304" pitchFamily="18" charset="0"/>
                <a:cs typeface="Times New Roman" panose="02020603050405020304" pitchFamily="18" charset="0"/>
              </a:rPr>
              <a:t>классах; начинать работу необходимо не </a:t>
            </a:r>
            <a:r>
              <a:rPr lang="ru-RU" sz="3000" dirty="0">
                <a:latin typeface="Times New Roman" panose="02020603050405020304" pitchFamily="18" charset="0"/>
                <a:cs typeface="Times New Roman" panose="02020603050405020304" pitchFamily="18" charset="0"/>
              </a:rPr>
              <a:t>с создания </a:t>
            </a:r>
            <a:r>
              <a:rPr lang="ru-RU" sz="3000" dirty="0" smtClean="0">
                <a:latin typeface="Times New Roman" panose="02020603050405020304" pitchFamily="18" charset="0"/>
                <a:cs typeface="Times New Roman" panose="02020603050405020304" pitchFamily="18" charset="0"/>
              </a:rPr>
              <a:t>обучающимися </a:t>
            </a:r>
            <a:r>
              <a:rPr lang="ru-RU" sz="3000" dirty="0">
                <a:latin typeface="Times New Roman" panose="02020603050405020304" pitchFamily="18" charset="0"/>
                <a:cs typeface="Times New Roman" panose="02020603050405020304" pitchFamily="18" charset="0"/>
              </a:rPr>
              <a:t>собственных графических и словесных рисунков, а с анализа иллюстраций, картин. Обучение словесному рисованию лучше начать с создания жанровых картинок. При этом нужно помнить, что словесная картина статична, на ней герои не двигаются, не разговаривают, они как бы «застыли», словно на фотографии, а не действуют, как на экране.</a:t>
            </a:r>
          </a:p>
          <a:p>
            <a:endParaRPr lang="ru-RU" dirty="0"/>
          </a:p>
        </p:txBody>
      </p:sp>
    </p:spTree>
    <p:extLst>
      <p:ext uri="{BB962C8B-B14F-4D97-AF65-F5344CB8AC3E}">
        <p14:creationId xmlns:p14="http://schemas.microsoft.com/office/powerpoint/2010/main" val="33492030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
            </a:r>
            <a:br>
              <a:rPr lang="ru-RU" b="1" dirty="0" smtClean="0"/>
            </a:br>
            <a:endParaRPr lang="ru-RU" dirty="0"/>
          </a:p>
        </p:txBody>
      </p:sp>
      <p:sp>
        <p:nvSpPr>
          <p:cNvPr id="3" name="Объект 2"/>
          <p:cNvSpPr>
            <a:spLocks noGrp="1"/>
          </p:cNvSpPr>
          <p:nvPr>
            <p:ph idx="1"/>
          </p:nvPr>
        </p:nvSpPr>
        <p:spPr>
          <a:solidFill>
            <a:srgbClr val="92D050"/>
          </a:solidFill>
        </p:spPr>
        <p:txBody>
          <a:bodyPr>
            <a:normAutofit/>
          </a:bodyPr>
          <a:lstStyle/>
          <a:p>
            <a:pPr marL="0" indent="0">
              <a:buNone/>
            </a:pPr>
            <a:r>
              <a:rPr lang="ru-RU" sz="4000" b="1" dirty="0" smtClean="0">
                <a:latin typeface="Times New Roman" panose="02020603050405020304" pitchFamily="18" charset="0"/>
                <a:cs typeface="Times New Roman" panose="02020603050405020304" pitchFamily="18" charset="0"/>
              </a:rPr>
              <a:t>"Обучение словесному рисованию на примере стихотворения И.З. Сурикова "Зима"". </a:t>
            </a:r>
            <a:br>
              <a:rPr lang="ru-RU" sz="4000" b="1" dirty="0" smtClean="0">
                <a:latin typeface="Times New Roman" panose="02020603050405020304" pitchFamily="18" charset="0"/>
                <a:cs typeface="Times New Roman" panose="02020603050405020304" pitchFamily="18" charset="0"/>
              </a:rPr>
            </a:br>
            <a:endParaRPr lang="ru-RU"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01109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mypresentation.ru/documents/8f11442071bf77f384a180a9f14e8ab0/img19.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3568" y="692696"/>
            <a:ext cx="7704856" cy="54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1024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b="1" dirty="0" smtClean="0">
                <a:latin typeface="Times New Roman" panose="02020603050405020304" pitchFamily="18" charset="0"/>
                <a:cs typeface="Times New Roman" panose="02020603050405020304" pitchFamily="18" charset="0"/>
              </a:rPr>
              <a:t>Зима</a:t>
            </a:r>
            <a:endParaRPr lang="ru-RU" sz="4000" b="1" dirty="0">
              <a:latin typeface="Times New Roman" panose="02020603050405020304" pitchFamily="18" charset="0"/>
              <a:cs typeface="Times New Roman" panose="02020603050405020304" pitchFamily="18" charset="0"/>
            </a:endParaRPr>
          </a:p>
        </p:txBody>
      </p:sp>
      <p:pic>
        <p:nvPicPr>
          <p:cNvPr id="4098" name="Picture 2" descr="https://fsd.multiurok.ru/html/2019/05/22/s_5ce5aca2cab55/img3.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1417638"/>
            <a:ext cx="7272807" cy="4963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743091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TotalTime>
  <Words>1459</Words>
  <Application>Microsoft Office PowerPoint</Application>
  <PresentationFormat>Экран (4:3)</PresentationFormat>
  <Paragraphs>115</Paragraphs>
  <Slides>39</Slides>
  <Notes>2</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39</vt:i4>
      </vt:variant>
    </vt:vector>
  </HeadingPairs>
  <TitlesOfParts>
    <vt:vector size="43" baseType="lpstr">
      <vt:lpstr>Arial</vt:lpstr>
      <vt:lpstr>Calibri</vt:lpstr>
      <vt:lpstr>Times New Roman</vt:lpstr>
      <vt:lpstr>Тема Office</vt:lpstr>
      <vt:lpstr>Формирование читательской грамотности</vt:lpstr>
      <vt:lpstr>Творческие работы</vt:lpstr>
      <vt:lpstr>Что такое творчество?</vt:lpstr>
      <vt:lpstr>Виды творческих работ</vt:lpstr>
      <vt:lpstr>Словесное рисование</vt:lpstr>
      <vt:lpstr>Работа иллюстрированного характера</vt:lpstr>
      <vt:lpstr> </vt:lpstr>
      <vt:lpstr>Презентация PowerPoint</vt:lpstr>
      <vt:lpstr>Зима</vt:lpstr>
      <vt:lpstr>Беседа по стихотворению</vt:lpstr>
      <vt:lpstr>Презентация PowerPoint</vt:lpstr>
      <vt:lpstr>Презентация PowerPoint</vt:lpstr>
      <vt:lpstr>Презентация PowerPoint</vt:lpstr>
      <vt:lpstr>Презентация PowerPoint</vt:lpstr>
      <vt:lpstr>Презентация PowerPoint</vt:lpstr>
      <vt:lpstr>Выразительное чтение</vt:lpstr>
      <vt:lpstr>Стихотворение «Ангел»</vt:lpstr>
      <vt:lpstr>Презентация PowerPoint</vt:lpstr>
      <vt:lpstr>Словесное рисование</vt:lpstr>
      <vt:lpstr>Презентация PowerPoint</vt:lpstr>
      <vt:lpstr> Отрывок из повести Л.Н.Толстого «Детство»: </vt:lpstr>
      <vt:lpstr>Презентация PowerPoint</vt:lpstr>
      <vt:lpstr>Презентация PowerPoint</vt:lpstr>
      <vt:lpstr>Презентация PowerPoint</vt:lpstr>
      <vt:lpstr>Презентация PowerPoint</vt:lpstr>
      <vt:lpstr>Презентация PowerPoint</vt:lpstr>
      <vt:lpstr> Устное словесное рисование «Сцена в суде» (по роману «Дубровский») </vt:lpstr>
      <vt:lpstr>Словесное рисование</vt:lpstr>
      <vt:lpstr>Презентация PowerPoint</vt:lpstr>
      <vt:lpstr>Презентация PowerPoint</vt:lpstr>
      <vt:lpstr>Презентация PowerPoint</vt:lpstr>
      <vt:lpstr>Презентация PowerPoint</vt:lpstr>
      <vt:lpstr>Презентация PowerPoint</vt:lpstr>
      <vt:lpstr>Прием домысливания </vt:lpstr>
      <vt:lpstr>Презентация PowerPoint</vt:lpstr>
      <vt:lpstr>Презентация PowerPoint</vt:lpstr>
      <vt:lpstr>Выводы</vt:lpstr>
      <vt:lpstr>Презентация PowerPoint</vt:lpstr>
      <vt:lpstr>Заключение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Формирование читательской грамотности</dc:title>
  <dc:creator>Ольга</dc:creator>
  <cp:lastModifiedBy>Пользователь</cp:lastModifiedBy>
  <cp:revision>28</cp:revision>
  <dcterms:created xsi:type="dcterms:W3CDTF">2020-07-24T15:36:18Z</dcterms:created>
  <dcterms:modified xsi:type="dcterms:W3CDTF">2020-08-27T08:47:59Z</dcterms:modified>
</cp:coreProperties>
</file>