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7" r:id="rId6"/>
    <p:sldId id="286" r:id="rId7"/>
    <p:sldId id="282" r:id="rId8"/>
    <p:sldId id="283" r:id="rId9"/>
    <p:sldId id="284" r:id="rId10"/>
    <p:sldId id="261" r:id="rId11"/>
    <p:sldId id="278" r:id="rId12"/>
    <p:sldId id="264" r:id="rId13"/>
    <p:sldId id="272" r:id="rId14"/>
    <p:sldId id="28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114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D36F8-9662-4EBD-B825-D268AD75D90B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1FEF-E499-479E-86A9-55BF4927A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3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Особое внимание – выделенному красным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1FEF-E499-479E-86A9-55BF4927A8A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7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Таким образом, можно сформулировать требования ФГОС к системе оценки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1FEF-E499-479E-86A9-55BF4927A8A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64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Еще раз отметить основные особенности системы оценки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1FEF-E499-479E-86A9-55BF4927A8A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15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актуализации нормативных и научно-методических основ КОД, попробуем выстроить системный подход к оценке образовательных результатов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1FEF-E499-479E-86A9-55BF4927A8A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21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сказанное ранее попробуем</a:t>
            </a:r>
            <a:r>
              <a:rPr lang="ru-RU" baseline="0" dirty="0" smtClean="0"/>
              <a:t> объединить в одной таблице. Каждый столбик разобрать подробнее.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1FEF-E499-479E-86A9-55BF4927A8A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0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Открыть слайд во время выступления от групп. При подготовке к семинару мы составили данную таблицу. Давайте сравним. Результаты работы. Переход к следующей теме – важным элементом СО являются </a:t>
            </a:r>
            <a:r>
              <a:rPr lang="ru-RU" dirty="0" err="1" smtClean="0"/>
              <a:t>КИМы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1FEF-E499-479E-86A9-55BF4927A8A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9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3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0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70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9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87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73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4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9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1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8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1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1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7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2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4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«КОНТРОЛЬНО-ОЦЕНОЧНАЯ ДЕЯТЕЛЬНОСТЬ </a:t>
            </a:r>
            <a:r>
              <a:rPr lang="ru-RU" sz="3600" b="1" dirty="0" smtClean="0">
                <a:solidFill>
                  <a:schemeClr val="tx1"/>
                </a:solidFill>
              </a:rPr>
              <a:t>ПЕДАГОГА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В ОБРАЗОВАТЕЛЬНОМ ПРОЦЕССЕ»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2767" y="624110"/>
            <a:ext cx="10531846" cy="1280890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dirty="0" smtClean="0">
                <a:solidFill>
                  <a:schemeClr val="tx1"/>
                </a:solidFill>
              </a:rPr>
              <a:t>Способы </a:t>
            </a:r>
            <a:r>
              <a:rPr lang="ru-RU" dirty="0">
                <a:solidFill>
                  <a:schemeClr val="tx1"/>
                </a:solidFill>
              </a:rPr>
              <a:t>определения достижения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               планируемых </a:t>
            </a:r>
            <a:r>
              <a:rPr lang="ru-RU" dirty="0">
                <a:solidFill>
                  <a:schemeClr val="tx1"/>
                </a:solidFill>
              </a:rPr>
              <a:t>результатов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229827"/>
              </p:ext>
            </p:extLst>
          </p:nvPr>
        </p:nvGraphicFramePr>
        <p:xfrm>
          <a:off x="355597" y="1905001"/>
          <a:ext cx="11490962" cy="489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5481">
                  <a:extLst>
                    <a:ext uri="{9D8B030D-6E8A-4147-A177-3AD203B41FA5}">
                      <a16:colId xmlns:a16="http://schemas.microsoft.com/office/drawing/2014/main" xmlns="" val="1453371890"/>
                    </a:ext>
                  </a:extLst>
                </a:gridCol>
                <a:gridCol w="5745481">
                  <a:extLst>
                    <a:ext uri="{9D8B030D-6E8A-4147-A177-3AD203B41FA5}">
                      <a16:colId xmlns:a16="http://schemas.microsoft.com/office/drawing/2014/main" xmlns="" val="2792804564"/>
                    </a:ext>
                  </a:extLst>
                </a:gridCol>
              </a:tblGrid>
              <a:tr h="671456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Оценочные процедуры</a:t>
                      </a:r>
                    </a:p>
                    <a:p>
                      <a:endParaRPr lang="ru-RU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Оценочные средства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0024204"/>
                  </a:ext>
                </a:extLst>
              </a:tr>
              <a:tr h="1246991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Текущий контроль</a:t>
                      </a:r>
                    </a:p>
                    <a:p>
                      <a:r>
                        <a:rPr lang="ru-RU" sz="1800" u="none" strike="noStrike" kern="1200" baseline="0" dirty="0" smtClean="0"/>
                        <a:t>(формы оценки одной темы (раздела) и/или</a:t>
                      </a:r>
                    </a:p>
                    <a:p>
                      <a:r>
                        <a:rPr lang="ru-RU" sz="1800" u="none" strike="noStrike" kern="1200" baseline="0" dirty="0" smtClean="0"/>
                        <a:t>совокупности тем (разделов) учебного</a:t>
                      </a:r>
                    </a:p>
                    <a:p>
                      <a:r>
                        <a:rPr lang="ru-RU" sz="1800" u="none" strike="noStrike" kern="1200" baseline="0" dirty="0" smtClean="0"/>
                        <a:t>предмета.)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КИМ +</a:t>
                      </a:r>
                      <a:r>
                        <a:rPr lang="ru-RU" sz="1800" u="none" strike="noStrike" kern="1200" baseline="0" dirty="0" err="1" smtClean="0"/>
                        <a:t>кодификатор+спецификация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5215153"/>
                  </a:ext>
                </a:extLst>
              </a:tr>
              <a:tr h="671456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Промежуточная аттестация</a:t>
                      </a:r>
                    </a:p>
                    <a:p>
                      <a:r>
                        <a:rPr lang="ru-RU" sz="1800" u="none" strike="noStrike" kern="1200" baseline="0" dirty="0" smtClean="0"/>
                        <a:t>(формы промежуточной аттестации)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КИМ +</a:t>
                      </a:r>
                      <a:r>
                        <a:rPr lang="ru-RU" sz="1800" u="none" strike="noStrike" kern="1200" baseline="0" dirty="0" err="1" smtClean="0"/>
                        <a:t>кодификатор+спецификация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8163282"/>
                  </a:ext>
                </a:extLst>
              </a:tr>
              <a:tr h="671456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Итоговая оценка</a:t>
                      </a:r>
                    </a:p>
                    <a:p>
                      <a:r>
                        <a:rPr lang="ru-RU" sz="1800" u="none" strike="noStrike" kern="1200" baseline="0" dirty="0" smtClean="0"/>
                        <a:t>(начальная школа)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КИМ +</a:t>
                      </a:r>
                      <a:r>
                        <a:rPr lang="ru-RU" sz="1800" u="none" strike="noStrike" kern="1200" baseline="0" dirty="0" err="1" smtClean="0"/>
                        <a:t>кодификатор+спецификация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493012"/>
                  </a:ext>
                </a:extLst>
              </a:tr>
              <a:tr h="671456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Стартовая диагностика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baseline="0" dirty="0" smtClean="0"/>
                        <a:t>КИМ +</a:t>
                      </a:r>
                      <a:r>
                        <a:rPr lang="ru-RU" sz="1800" u="none" strike="noStrike" kern="1200" baseline="0" dirty="0" err="1" smtClean="0"/>
                        <a:t>кодификатор+спецификация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09922"/>
                  </a:ext>
                </a:extLst>
              </a:tr>
              <a:tr h="959224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Защита итогового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/>
                        <a:t>Перечень проектов</a:t>
                      </a:r>
                    </a:p>
                    <a:p>
                      <a:r>
                        <a:rPr lang="ru-RU" sz="1800" u="none" strike="noStrike" kern="1200" baseline="0" dirty="0" smtClean="0"/>
                        <a:t>Кодификатор, спецификация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348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4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4793" y="176638"/>
            <a:ext cx="10405386" cy="128089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Система оценки результатов освоения обучающимися ООП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054548"/>
              </p:ext>
            </p:extLst>
          </p:nvPr>
        </p:nvGraphicFramePr>
        <p:xfrm>
          <a:off x="1" y="1905000"/>
          <a:ext cx="12191999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450">
                  <a:extLst>
                    <a:ext uri="{9D8B030D-6E8A-4147-A177-3AD203B41FA5}">
                      <a16:colId xmlns:a16="http://schemas.microsoft.com/office/drawing/2014/main" xmlns="" val="3619251956"/>
                    </a:ext>
                  </a:extLst>
                </a:gridCol>
                <a:gridCol w="2827506">
                  <a:extLst>
                    <a:ext uri="{9D8B030D-6E8A-4147-A177-3AD203B41FA5}">
                      <a16:colId xmlns:a16="http://schemas.microsoft.com/office/drawing/2014/main" xmlns="" val="2354808461"/>
                    </a:ext>
                  </a:extLst>
                </a:gridCol>
                <a:gridCol w="1997413">
                  <a:extLst>
                    <a:ext uri="{9D8B030D-6E8A-4147-A177-3AD203B41FA5}">
                      <a16:colId xmlns:a16="http://schemas.microsoft.com/office/drawing/2014/main" xmlns="" val="1462208586"/>
                    </a:ext>
                  </a:extLst>
                </a:gridCol>
                <a:gridCol w="2525949">
                  <a:extLst>
                    <a:ext uri="{9D8B030D-6E8A-4147-A177-3AD203B41FA5}">
                      <a16:colId xmlns:a16="http://schemas.microsoft.com/office/drawing/2014/main" xmlns="" val="2189147672"/>
                    </a:ext>
                  </a:extLst>
                </a:gridCol>
                <a:gridCol w="2642681">
                  <a:extLst>
                    <a:ext uri="{9D8B030D-6E8A-4147-A177-3AD203B41FA5}">
                      <a16:colId xmlns:a16="http://schemas.microsoft.com/office/drawing/2014/main" xmlns="" val="2078910344"/>
                    </a:ext>
                  </a:extLst>
                </a:gridCol>
              </a:tblGrid>
              <a:tr h="2184391">
                <a:tc>
                  <a:txBody>
                    <a:bodyPr/>
                    <a:lstStyle/>
                    <a:p>
                      <a:r>
                        <a:rPr lang="ru-RU" sz="2400" u="none" strike="noStrike" kern="1200" baseline="0" dirty="0" smtClean="0"/>
                        <a:t>Процедура</a:t>
                      </a:r>
                    </a:p>
                    <a:p>
                      <a:r>
                        <a:rPr lang="ru-RU" sz="2400" u="none" strike="noStrike" kern="1200" baseline="0" dirty="0" smtClean="0"/>
                        <a:t>оценки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none" strike="noStrike" kern="1200" baseline="0" dirty="0" smtClean="0"/>
                        <a:t>Объект оценки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none" strike="noStrike" kern="1200" baseline="0" dirty="0" smtClean="0"/>
                        <a:t>Результат оценки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u="none" strike="noStrike" kern="1200" baseline="0" dirty="0" smtClean="0"/>
                        <a:t>Кто осуществляет</a:t>
                      </a:r>
                    </a:p>
                    <a:p>
                      <a:r>
                        <a:rPr lang="ru-RU" sz="2400" u="none" strike="noStrike" kern="1200" baseline="0" dirty="0" smtClean="0"/>
                        <a:t>(отв.)/формы, методы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kern="1200" baseline="0" dirty="0" smtClean="0"/>
                        <a:t>Наличие ОМ в ОП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9053568"/>
                  </a:ext>
                </a:extLst>
              </a:tr>
              <a:tr h="2677169">
                <a:tc>
                  <a:txBody>
                    <a:bodyPr/>
                    <a:lstStyle/>
                    <a:p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</a:rPr>
                        <a:t>Стартовая</a:t>
                      </a:r>
                    </a:p>
                    <a:p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</a:rPr>
                        <a:t>диагностика</a:t>
                      </a:r>
                    </a:p>
                    <a:p>
                      <a:r>
                        <a:rPr lang="ru-RU" sz="1800" u="none" strike="noStrike" kern="1200" baseline="0" dirty="0" smtClean="0">
                          <a:solidFill>
                            <a:schemeClr val="tx1"/>
                          </a:solidFill>
                        </a:rPr>
                        <a:t>(5 класс)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Структура мотивации, </a:t>
                      </a:r>
                      <a:r>
                        <a:rPr lang="ru-RU" sz="16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сформированность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учебной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деятельности, владение универсальными и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специфическими для учебных предметов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познавательными средствами</a:t>
                      </a:r>
                      <a:endParaRPr lang="ru-RU" sz="1600" b="0" i="0" u="none" strike="noStrike" kern="1200" baseline="0" dirty="0" smtClean="0">
                        <a:solidFill>
                          <a:schemeClr val="tx1"/>
                        </a:solidFill>
                        <a:latin typeface="Calibri-Identity-H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Корректировка учебных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программ и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индивидуализация учебного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процесса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Администрация, учитель /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комплексная проверочная работа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Раздел «Система оценки результатов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освоения обучающимися основной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образовательной программы».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Рабочая программа по учебному</a:t>
                      </a:r>
                    </a:p>
                    <a:p>
                      <a:r>
                        <a:rPr lang="ru-RU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предмету. КИМ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85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9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27475"/>
              </p:ext>
            </p:extLst>
          </p:nvPr>
        </p:nvGraphicFramePr>
        <p:xfrm>
          <a:off x="3244" y="1"/>
          <a:ext cx="12191999" cy="685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881">
                  <a:extLst>
                    <a:ext uri="{9D8B030D-6E8A-4147-A177-3AD203B41FA5}">
                      <a16:colId xmlns:a16="http://schemas.microsoft.com/office/drawing/2014/main" xmlns="" val="3619251956"/>
                    </a:ext>
                  </a:extLst>
                </a:gridCol>
                <a:gridCol w="3450075">
                  <a:extLst>
                    <a:ext uri="{9D8B030D-6E8A-4147-A177-3AD203B41FA5}">
                      <a16:colId xmlns:a16="http://schemas.microsoft.com/office/drawing/2014/main" xmlns="" val="2354808461"/>
                    </a:ext>
                  </a:extLst>
                </a:gridCol>
                <a:gridCol w="2217906">
                  <a:extLst>
                    <a:ext uri="{9D8B030D-6E8A-4147-A177-3AD203B41FA5}">
                      <a16:colId xmlns:a16="http://schemas.microsoft.com/office/drawing/2014/main" xmlns="" val="1462208586"/>
                    </a:ext>
                  </a:extLst>
                </a:gridCol>
                <a:gridCol w="2305456">
                  <a:extLst>
                    <a:ext uri="{9D8B030D-6E8A-4147-A177-3AD203B41FA5}">
                      <a16:colId xmlns:a16="http://schemas.microsoft.com/office/drawing/2014/main" xmlns="" val="2189147672"/>
                    </a:ext>
                  </a:extLst>
                </a:gridCol>
                <a:gridCol w="2642681">
                  <a:extLst>
                    <a:ext uri="{9D8B030D-6E8A-4147-A177-3AD203B41FA5}">
                      <a16:colId xmlns:a16="http://schemas.microsoft.com/office/drawing/2014/main" xmlns="" val="2078910344"/>
                    </a:ext>
                  </a:extLst>
                </a:gridCol>
              </a:tblGrid>
              <a:tr h="611483"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Процедура</a:t>
                      </a:r>
                    </a:p>
                    <a:p>
                      <a:r>
                        <a:rPr lang="ru-RU" sz="1200" u="none" strike="noStrike" kern="1200" baseline="0" dirty="0" smtClean="0"/>
                        <a:t>оценки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Объект оценки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Результат оценки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kern="1200" baseline="0" dirty="0" smtClean="0"/>
                        <a:t>Кто осуществляет</a:t>
                      </a:r>
                    </a:p>
                    <a:p>
                      <a:r>
                        <a:rPr lang="ru-RU" sz="1200" u="none" strike="noStrike" kern="1200" baseline="0" dirty="0" smtClean="0"/>
                        <a:t>(отв.)/формы, методы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baseline="0" dirty="0" smtClean="0"/>
                        <a:t>Наличие ОМ в ОП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9053568"/>
                  </a:ext>
                </a:extLst>
              </a:tr>
              <a:tr h="784476">
                <a:tc>
                  <a:txBody>
                    <a:bodyPr/>
                    <a:lstStyle/>
                    <a:p>
                      <a:r>
                        <a:rPr lang="ru-RU" sz="1000" b="1" u="none" strike="noStrike" kern="1200" baseline="0" dirty="0" smtClean="0"/>
                        <a:t>Стартовая</a:t>
                      </a:r>
                    </a:p>
                    <a:p>
                      <a:r>
                        <a:rPr lang="ru-RU" sz="1000" b="1" u="none" strike="noStrike" kern="1200" baseline="0" dirty="0" smtClean="0"/>
                        <a:t>диагностика</a:t>
                      </a:r>
                    </a:p>
                    <a:p>
                      <a:r>
                        <a:rPr lang="ru-RU" sz="1000" b="1" u="none" strike="noStrike" kern="1200" baseline="0" dirty="0" smtClean="0"/>
                        <a:t>(5 класс)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Структура мотивации, </a:t>
                      </a:r>
                      <a:r>
                        <a:rPr lang="ru-RU" sz="900" b="1" u="none" strike="noStrike" kern="1200" baseline="0" dirty="0" err="1" smtClean="0"/>
                        <a:t>сформированность</a:t>
                      </a:r>
                      <a:r>
                        <a:rPr lang="ru-RU" sz="900" b="1" u="none" strike="noStrike" kern="1200" baseline="0" dirty="0" smtClean="0"/>
                        <a:t> учебной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деятельности, владение универсальными и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специфическими для учебных предметов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познавательными средствами</a:t>
                      </a:r>
                      <a:endParaRPr lang="ru-RU" sz="900" b="1" i="0" u="none" strike="noStrike" kern="1200" baseline="0" dirty="0" smtClean="0">
                        <a:solidFill>
                          <a:schemeClr val="dk1"/>
                        </a:solidFill>
                        <a:latin typeface="Calibri-Identity-H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Корректировка учебных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программ и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индивидуализация учебного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процесса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Администрация, учитель /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комплексная проверочная работа</a:t>
                      </a:r>
                      <a:endParaRPr lang="ru-RU" sz="900" b="1" dirty="0" smtClean="0"/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Раздел «Система оценки результатов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освоения обучающимися основной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образовательной программы».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Рабочая программа по учебному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предмету. </a:t>
                      </a:r>
                      <a:r>
                        <a:rPr lang="ru-RU" sz="9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КИМ</a:t>
                      </a:r>
                      <a:endParaRPr lang="ru-RU" sz="900" b="1" dirty="0">
                        <a:solidFill>
                          <a:srgbClr val="FF0000"/>
                        </a:solidFill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855646"/>
                  </a:ext>
                </a:extLst>
              </a:tr>
              <a:tr h="742515">
                <a:tc>
                  <a:txBody>
                    <a:bodyPr/>
                    <a:lstStyle/>
                    <a:p>
                      <a:r>
                        <a:rPr lang="ru-RU" sz="1000" b="1" u="none" strike="noStrike" kern="1200" baseline="0" dirty="0" smtClean="0"/>
                        <a:t>Текущая оценка</a:t>
                      </a:r>
                    </a:p>
                    <a:p>
                      <a:r>
                        <a:rPr lang="ru-RU" sz="1000" b="1" u="none" strike="noStrike" kern="1200" baseline="0" dirty="0" smtClean="0"/>
                        <a:t>(формирующая</a:t>
                      </a:r>
                    </a:p>
                    <a:p>
                      <a:r>
                        <a:rPr lang="ru-RU" sz="1000" b="1" u="none" strike="noStrike" kern="1200" baseline="0" dirty="0" smtClean="0"/>
                        <a:t>оценка)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Индивидуальное продвижение в освоении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программы учебного предмета.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Тематические планируемые результаты, этапы освоения которых зафиксированные в тематическом планировании</a:t>
                      </a:r>
                      <a:endParaRPr lang="ru-RU" sz="900" b="1" i="0" u="none" strike="noStrike" kern="1200" baseline="0" dirty="0" smtClean="0">
                        <a:solidFill>
                          <a:schemeClr val="dk1"/>
                        </a:solidFill>
                        <a:latin typeface="Calibri-Identity-H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Индивидуализация учебного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процесса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Учитель / устные и письменные опросы, практические, творческие работы, само- и </a:t>
                      </a:r>
                      <a:r>
                        <a:rPr lang="ru-RU" sz="900" b="1" u="none" strike="noStrike" kern="1200" baseline="0" dirty="0" err="1" smtClean="0"/>
                        <a:t>взаимооценка</a:t>
                      </a:r>
                      <a:r>
                        <a:rPr lang="ru-RU" sz="900" b="1" u="none" strike="noStrike" kern="1200" baseline="0" dirty="0" smtClean="0"/>
                        <a:t>, рефлексия, листы продвижения …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kern="1200" baseline="0" dirty="0" smtClean="0"/>
                        <a:t>Рабочая программа (в тематическом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планировании определены формы и</a:t>
                      </a:r>
                    </a:p>
                    <a:p>
                      <a:r>
                        <a:rPr lang="ru-RU" sz="900" b="1" u="none" strike="noStrike" kern="1200" baseline="0" dirty="0" smtClean="0"/>
                        <a:t>методы)</a:t>
                      </a:r>
                      <a:endParaRPr lang="ru-RU" sz="900" b="1" dirty="0" smtClean="0"/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9978494"/>
                  </a:ext>
                </a:extLst>
              </a:tr>
              <a:tr h="742515">
                <a:tc>
                  <a:txBody>
                    <a:bodyPr/>
                    <a:lstStyle/>
                    <a:p>
                      <a:pPr algn="l"/>
                      <a:r>
                        <a:rPr lang="ru-RU" sz="1000" b="1" u="none" strike="noStrike" baseline="0" dirty="0" smtClean="0"/>
                        <a:t>Тематическая</a:t>
                      </a:r>
                    </a:p>
                    <a:p>
                      <a:pPr algn="l"/>
                      <a:r>
                        <a:rPr lang="ru-RU" sz="1000" b="1" u="none" strike="noStrike" baseline="0" dirty="0" smtClean="0"/>
                        <a:t>оценка</a:t>
                      </a:r>
                      <a:endParaRPr lang="ru-RU" sz="1000" b="1" i="0" u="none" strike="noStrike" baseline="0" dirty="0" smtClean="0">
                        <a:solidFill>
                          <a:srgbClr val="000000"/>
                        </a:solidFill>
                        <a:latin typeface="Calibri-Bold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Уровень достижения тематических планируемых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результатов.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Тематических планируемых результатов по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предмету, зафиксированных в УМК</a:t>
                      </a:r>
                    </a:p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Коррекция учебного процесса,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индивидуализация учебного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процесса</a:t>
                      </a:r>
                    </a:p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Учитель, администрация /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регламентируется локальным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актом школы. / Проверочные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работы</a:t>
                      </a:r>
                    </a:p>
                    <a:p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Раздел «Система оценки результатов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освоения обучающимися основной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образовательной программы».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Рабочая программа, </a:t>
                      </a:r>
                      <a:r>
                        <a:rPr lang="ru-RU" sz="900" b="1" u="none" strike="noStrike" baseline="0" dirty="0" smtClean="0">
                          <a:solidFill>
                            <a:srgbClr val="FF0000"/>
                          </a:solidFill>
                        </a:rPr>
                        <a:t>КИМ</a:t>
                      </a:r>
                      <a:endParaRPr lang="ru-RU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875486"/>
                  </a:ext>
                </a:extLst>
              </a:tr>
              <a:tr h="1004580">
                <a:tc>
                  <a:txBody>
                    <a:bodyPr/>
                    <a:lstStyle/>
                    <a:p>
                      <a:pPr algn="l"/>
                      <a:r>
                        <a:rPr lang="ru-RU" sz="1000" b="1" u="none" strike="noStrike" baseline="0" dirty="0" smtClean="0"/>
                        <a:t>Портфолио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Динамики учебной и творческой активности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учащегося, уровень высших достижений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Выработка рекомендаций по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выбору ИОТ в старшей школе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Обучающийся, классный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руководитель, семья.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Регламентируется локальным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актом школы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Раздел «Система оценки результатов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освоения обучающимися основной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образовательной </a:t>
                      </a:r>
                      <a:r>
                        <a:rPr lang="ru-RU" sz="900" b="1" u="none" strike="noStrike" baseline="0" dirty="0" err="1" smtClean="0"/>
                        <a:t>программы».Описание</a:t>
                      </a:r>
                      <a:endParaRPr lang="ru-RU" sz="900" b="1" u="none" strike="noStrike" baseline="0" dirty="0" smtClean="0"/>
                    </a:p>
                    <a:p>
                      <a:pPr algn="l"/>
                      <a:r>
                        <a:rPr lang="ru-RU" sz="900" b="1" u="none" strike="noStrike" baseline="0" dirty="0" smtClean="0"/>
                        <a:t>места Портфолио в системе оценки</a:t>
                      </a:r>
                      <a:endParaRPr lang="ru-RU" sz="900" b="1" dirty="0" smtClean="0"/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2850147"/>
                  </a:ext>
                </a:extLst>
              </a:tr>
              <a:tr h="873548">
                <a:tc>
                  <a:txBody>
                    <a:bodyPr/>
                    <a:lstStyle/>
                    <a:p>
                      <a:pPr algn="l"/>
                      <a:r>
                        <a:rPr lang="ru-RU" sz="1000" b="1" u="none" strike="noStrike" baseline="0" dirty="0" smtClean="0"/>
                        <a:t>Промежуточная</a:t>
                      </a:r>
                    </a:p>
                    <a:p>
                      <a:pPr algn="l"/>
                      <a:r>
                        <a:rPr lang="ru-RU" sz="1000" b="1" u="none" strike="noStrike" baseline="0" dirty="0" smtClean="0"/>
                        <a:t>аттестация</a:t>
                      </a:r>
                      <a:endParaRPr lang="ru-RU" sz="1000" b="1" i="0" u="none" strike="noStrike" baseline="0" dirty="0" smtClean="0">
                        <a:solidFill>
                          <a:srgbClr val="000000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baseline="0" dirty="0" smtClean="0"/>
                        <a:t>Предметные и </a:t>
                      </a:r>
                      <a:r>
                        <a:rPr lang="ru-RU" sz="900" b="1" u="none" strike="noStrike" baseline="0" dirty="0" err="1" smtClean="0"/>
                        <a:t>метапредметные</a:t>
                      </a:r>
                      <a:r>
                        <a:rPr lang="ru-RU" sz="900" b="1" u="none" strike="noStrike" baseline="0" dirty="0" smtClean="0"/>
                        <a:t> результаты.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(Результаты накопленной оценки и результаты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выполнения тематических проверочных работ)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Основание для перевода в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следующий класс.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Регламентируется локальным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актом школы. Администрация,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учителя /накопленная оценка,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тематические проверочные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работы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Раздел «Система оценки результатов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освоения обучающимися основной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образовательной программы». </a:t>
                      </a:r>
                      <a:r>
                        <a:rPr lang="ru-RU" sz="900" b="1" u="none" strike="noStrike" baseline="0" dirty="0" smtClean="0">
                          <a:solidFill>
                            <a:srgbClr val="FF0000"/>
                          </a:solidFill>
                        </a:rPr>
                        <a:t>КИМ</a:t>
                      </a:r>
                      <a:endParaRPr lang="ru-RU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0534162"/>
                  </a:ext>
                </a:extLst>
              </a:tr>
              <a:tr h="850076">
                <a:tc>
                  <a:txBody>
                    <a:bodyPr/>
                    <a:lstStyle/>
                    <a:p>
                      <a:pPr algn="l"/>
                      <a:r>
                        <a:rPr lang="ru-RU" sz="1000" b="1" u="none" strike="noStrike" baseline="0" dirty="0" smtClean="0"/>
                        <a:t>Защита итогового</a:t>
                      </a:r>
                    </a:p>
                    <a:p>
                      <a:pPr algn="l"/>
                      <a:r>
                        <a:rPr lang="ru-RU" sz="1000" b="1" u="none" strike="noStrike" baseline="0" dirty="0" smtClean="0"/>
                        <a:t>индивидуального</a:t>
                      </a:r>
                    </a:p>
                    <a:p>
                      <a:pPr algn="l"/>
                      <a:r>
                        <a:rPr lang="ru-RU" sz="1000" b="1" u="none" strike="noStrike" baseline="0" dirty="0" smtClean="0"/>
                        <a:t>проекта</a:t>
                      </a:r>
                      <a:endParaRPr lang="ru-RU" sz="1000" b="1" i="0" u="none" strike="noStrike" baseline="0" dirty="0" smtClean="0">
                        <a:solidFill>
                          <a:srgbClr val="000000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u="none" strike="noStrike" baseline="0" dirty="0" err="1" smtClean="0"/>
                        <a:t>Метапредметные</a:t>
                      </a:r>
                      <a:r>
                        <a:rPr lang="ru-RU" sz="900" b="1" u="none" strike="noStrike" baseline="0" dirty="0" smtClean="0"/>
                        <a:t> результаты </a:t>
                      </a:r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Итоговая оценка достижения</a:t>
                      </a:r>
                    </a:p>
                    <a:p>
                      <a:pPr algn="l"/>
                      <a:r>
                        <a:rPr lang="ru-RU" sz="900" b="1" u="none" strike="noStrike" baseline="0" dirty="0" err="1" smtClean="0"/>
                        <a:t>метапредметных</a:t>
                      </a:r>
                      <a:r>
                        <a:rPr lang="ru-RU" sz="900" b="1" u="none" strike="noStrike" baseline="0" dirty="0" smtClean="0"/>
                        <a:t> результатов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Регламентируется локальным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актом школы.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Администрация</a:t>
                      </a:r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Раздел «Система оценки результатов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освоения обучающимися основной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образовательной программы»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Рабочие программы. Перечень проектов</a:t>
                      </a:r>
                      <a:endParaRPr lang="ru-RU" sz="900" b="1" dirty="0" smtClean="0"/>
                    </a:p>
                    <a:p>
                      <a:endParaRPr lang="ru-RU" sz="900" b="1" dirty="0"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498025"/>
                  </a:ext>
                </a:extLst>
              </a:tr>
              <a:tr h="1063981">
                <a:tc>
                  <a:txBody>
                    <a:bodyPr/>
                    <a:lstStyle/>
                    <a:p>
                      <a:pPr algn="l"/>
                      <a:r>
                        <a:rPr lang="ru-RU" sz="1000" b="1" u="none" strike="noStrike" baseline="0" dirty="0" err="1" smtClean="0"/>
                        <a:t>Внутришкольный</a:t>
                      </a:r>
                      <a:endParaRPr lang="ru-RU" sz="1000" b="1" u="none" strike="noStrike" baseline="0" dirty="0" smtClean="0"/>
                    </a:p>
                    <a:p>
                      <a:pPr algn="l"/>
                      <a:r>
                        <a:rPr lang="ru-RU" sz="1000" b="1" u="none" strike="noStrike" baseline="0" dirty="0" smtClean="0"/>
                        <a:t>мониторинг</a:t>
                      </a:r>
                      <a:endParaRPr lang="ru-RU" sz="1000" b="1" i="0" u="none" strike="noStrike" baseline="0" dirty="0" smtClean="0">
                        <a:solidFill>
                          <a:srgbClr val="0070C0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err="1" smtClean="0"/>
                        <a:t>Метапредметные</a:t>
                      </a:r>
                      <a:r>
                        <a:rPr lang="ru-RU" sz="900" b="1" u="none" strike="noStrike" baseline="0" dirty="0" smtClean="0"/>
                        <a:t>, предметные, личностные (часть)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результаты, читательская грамотность, ИКТ-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компетентность (результаты реализации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программ, входящих в ООП) …</a:t>
                      </a:r>
                    </a:p>
                    <a:p>
                      <a:endParaRPr lang="ru-RU" sz="900" b="1" dirty="0">
                        <a:solidFill>
                          <a:srgbClr val="0070C0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Внутренняя оценка качества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образования в ОО.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Коррекция ОП,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Образовательной деятельности</a:t>
                      </a:r>
                    </a:p>
                    <a:p>
                      <a:endParaRPr lang="ru-RU" sz="900" b="1" dirty="0">
                        <a:solidFill>
                          <a:srgbClr val="0070C0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Регламентируется локальным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актом школы (Внутренней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системы оценки качества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образования). Администрация</a:t>
                      </a:r>
                    </a:p>
                    <a:p>
                      <a:endParaRPr lang="ru-RU" sz="900" b="1" dirty="0">
                        <a:solidFill>
                          <a:srgbClr val="0070C0"/>
                        </a:solidFill>
                        <a:latin typeface="Calibri-Identity-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1" u="none" strike="noStrike" baseline="0" dirty="0" smtClean="0"/>
                        <a:t>Раздел «Система оценки результатов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освоения обучающимися основной</a:t>
                      </a:r>
                    </a:p>
                    <a:p>
                      <a:pPr algn="l"/>
                      <a:r>
                        <a:rPr lang="ru-RU" sz="900" b="1" u="none" strike="noStrike" baseline="0" dirty="0" smtClean="0"/>
                        <a:t>образовательной программы».</a:t>
                      </a:r>
                    </a:p>
                    <a:p>
                      <a:pPr algn="l"/>
                      <a:r>
                        <a:rPr lang="ru-RU" sz="900" b="1" u="none" strike="noStrike" baseline="0" dirty="0" smtClean="0">
                          <a:solidFill>
                            <a:srgbClr val="FF0000"/>
                          </a:solidFill>
                        </a:rPr>
                        <a:t>КИМ</a:t>
                      </a:r>
                      <a:endParaRPr lang="ru-RU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900" b="1" dirty="0">
                        <a:solidFill>
                          <a:srgbClr val="0070C0"/>
                        </a:solidFill>
                        <a:latin typeface="Calibri-Identity-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46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59150" y="254459"/>
            <a:ext cx="10181650" cy="8739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Контрольно-измерительные материалы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10119" y="1128408"/>
            <a:ext cx="11339641" cy="5729591"/>
          </a:xfrm>
        </p:spPr>
        <p:txBody>
          <a:bodyPr>
            <a:normAutofit/>
          </a:bodyPr>
          <a:lstStyle/>
          <a:p>
            <a:r>
              <a:rPr lang="ru-RU" dirty="0" smtClean="0"/>
              <a:t>Под </a:t>
            </a:r>
            <a:r>
              <a:rPr lang="ru-RU" dirty="0"/>
              <a:t>КИМ понимаются измерительные средства, представляющие собой стандартизированную систему заданий, позволяющих надежно и объективно оценить уровень образовательных достижений обучающихся и выразить результат в числовом эквиваленте. </a:t>
            </a:r>
          </a:p>
          <a:p>
            <a:r>
              <a:rPr lang="ru-RU" dirty="0" smtClean="0"/>
              <a:t>КИМ </a:t>
            </a:r>
            <a:r>
              <a:rPr lang="ru-RU" dirty="0"/>
              <a:t>являются одним из инструментов внутренней системы оценки качества образования в школе и создаются для информационно-методического обеспечения процесса оценки качества образования стандартизированными измерительными (оценочными) материалами. </a:t>
            </a:r>
          </a:p>
          <a:p>
            <a:r>
              <a:rPr lang="ru-RU" dirty="0" smtClean="0"/>
              <a:t>КИМ </a:t>
            </a:r>
            <a:r>
              <a:rPr lang="ru-RU" dirty="0"/>
              <a:t>представляют собой материалы, позволяющие получить объективную информацию о качестве образовательной деятельности и принять своевременные управленческие решения по повышению качества образования в школе. </a:t>
            </a:r>
          </a:p>
          <a:p>
            <a:r>
              <a:rPr lang="ru-RU" dirty="0" smtClean="0"/>
              <a:t>КИМ </a:t>
            </a:r>
            <a:r>
              <a:rPr lang="ru-RU" dirty="0"/>
              <a:t>используются при проведении текущего контроля успеваемости и промежуточной и итоговой аттестации обучающихся. </a:t>
            </a:r>
          </a:p>
          <a:p>
            <a:r>
              <a:rPr lang="ru-RU" dirty="0" smtClean="0"/>
              <a:t>КИМ </a:t>
            </a:r>
            <a:r>
              <a:rPr lang="ru-RU" dirty="0"/>
              <a:t>являются приложением к рабочей программе по предмету (курсу).</a:t>
            </a:r>
          </a:p>
        </p:txBody>
      </p:sp>
    </p:spTree>
    <p:extLst>
      <p:ext uri="{BB962C8B-B14F-4D97-AF65-F5344CB8AC3E}">
        <p14:creationId xmlns:p14="http://schemas.microsoft.com/office/powerpoint/2010/main" val="30082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59150" y="254459"/>
            <a:ext cx="10181650" cy="8739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Общие требования к содержанию КИМ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10119" y="955040"/>
            <a:ext cx="11339641" cy="5902960"/>
          </a:xfrm>
        </p:spPr>
        <p:txBody>
          <a:bodyPr>
            <a:normAutofit fontScale="92500" lnSpcReduction="20000"/>
          </a:bodyPr>
          <a:lstStyle/>
          <a:p>
            <a:r>
              <a:rPr lang="ru-RU" sz="2100" b="1" dirty="0" smtClean="0">
                <a:solidFill>
                  <a:schemeClr val="tx1"/>
                </a:solidFill>
              </a:rPr>
              <a:t>Цель КИМ - </a:t>
            </a:r>
            <a:r>
              <a:rPr lang="ru-RU" dirty="0"/>
              <a:t>контроль усвоения предметных и (или)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результатов </a:t>
            </a:r>
            <a:r>
              <a:rPr lang="ru-RU" dirty="0"/>
              <a:t>образования, установление их соответствия планируемым результатам освоения </a:t>
            </a:r>
            <a:r>
              <a:rPr lang="ru-RU" dirty="0" smtClean="0"/>
              <a:t> основной </a:t>
            </a:r>
            <a:r>
              <a:rPr lang="ru-RU" dirty="0"/>
              <a:t>образовательной программы (далее - ООП) соответствующего уровня образования.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КИМы</a:t>
            </a:r>
            <a:r>
              <a:rPr lang="ru-RU" dirty="0">
                <a:solidFill>
                  <a:schemeClr val="tx1"/>
                </a:solidFill>
              </a:rPr>
              <a:t> должны отражать </a:t>
            </a:r>
            <a:r>
              <a:rPr lang="ru-RU" dirty="0" smtClean="0">
                <a:solidFill>
                  <a:schemeClr val="tx1"/>
                </a:solidFill>
              </a:rPr>
              <a:t>содержание раздела</a:t>
            </a:r>
            <a:r>
              <a:rPr lang="ru-RU" dirty="0">
                <a:solidFill>
                  <a:schemeClr val="tx1"/>
                </a:solidFill>
              </a:rPr>
              <a:t>, темы.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КИМ </a:t>
            </a:r>
            <a:r>
              <a:rPr lang="ru-RU" dirty="0">
                <a:solidFill>
                  <a:schemeClr val="tx1"/>
                </a:solidFill>
              </a:rPr>
              <a:t>составляется на 2-х </a:t>
            </a:r>
            <a:r>
              <a:rPr lang="ru-RU" dirty="0" smtClean="0">
                <a:solidFill>
                  <a:schemeClr val="tx1"/>
                </a:solidFill>
              </a:rPr>
              <a:t>уровнях базовом </a:t>
            </a:r>
            <a:r>
              <a:rPr lang="ru-RU" dirty="0">
                <a:solidFill>
                  <a:schemeClr val="tx1"/>
                </a:solidFill>
              </a:rPr>
              <a:t>и повышенном и имеет 2 варианта.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Задания </a:t>
            </a:r>
            <a:r>
              <a:rPr lang="ru-RU" dirty="0">
                <a:solidFill>
                  <a:schemeClr val="tx1"/>
                </a:solidFill>
              </a:rPr>
              <a:t>двух уровней должны </a:t>
            </a:r>
            <a:r>
              <a:rPr lang="ru-RU" dirty="0" smtClean="0">
                <a:solidFill>
                  <a:schemeClr val="tx1"/>
                </a:solidFill>
              </a:rPr>
              <a:t>быть согласованы </a:t>
            </a:r>
            <a:r>
              <a:rPr lang="ru-RU" dirty="0">
                <a:solidFill>
                  <a:schemeClr val="tx1"/>
                </a:solidFill>
              </a:rPr>
              <a:t>друг с другом и с темой </a:t>
            </a:r>
            <a:r>
              <a:rPr lang="ru-RU" dirty="0" err="1" smtClean="0">
                <a:solidFill>
                  <a:schemeClr val="tx1"/>
                </a:solidFill>
              </a:rPr>
              <a:t>КИМа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Задания </a:t>
            </a:r>
            <a:r>
              <a:rPr lang="ru-RU" dirty="0">
                <a:solidFill>
                  <a:schemeClr val="tx1"/>
                </a:solidFill>
              </a:rPr>
              <a:t>базового уровня должны </a:t>
            </a:r>
            <a:r>
              <a:rPr lang="ru-RU" dirty="0" smtClean="0">
                <a:solidFill>
                  <a:schemeClr val="tx1"/>
                </a:solidFill>
              </a:rPr>
              <a:t>соответствовать планируемым </a:t>
            </a:r>
            <a:r>
              <a:rPr lang="ru-RU" dirty="0">
                <a:solidFill>
                  <a:schemeClr val="tx1"/>
                </a:solidFill>
              </a:rPr>
              <a:t>результатам прописанные в </a:t>
            </a:r>
            <a:r>
              <a:rPr lang="ru-RU" dirty="0" smtClean="0">
                <a:solidFill>
                  <a:schemeClr val="tx1"/>
                </a:solidFill>
              </a:rPr>
              <a:t>рабочей программе </a:t>
            </a:r>
            <a:r>
              <a:rPr lang="ru-RU" dirty="0">
                <a:solidFill>
                  <a:schemeClr val="tx1"/>
                </a:solidFill>
              </a:rPr>
              <a:t>Обучающийся научится , </a:t>
            </a:r>
            <a:r>
              <a:rPr lang="ru-RU" dirty="0" smtClean="0">
                <a:solidFill>
                  <a:schemeClr val="tx1"/>
                </a:solidFill>
              </a:rPr>
              <a:t>Выпускник научится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Задания </a:t>
            </a:r>
            <a:r>
              <a:rPr lang="ru-RU" dirty="0">
                <a:solidFill>
                  <a:schemeClr val="tx1"/>
                </a:solidFill>
              </a:rPr>
              <a:t>повышенного уровня должны </a:t>
            </a:r>
            <a:r>
              <a:rPr lang="ru-RU" dirty="0" err="1" smtClean="0">
                <a:solidFill>
                  <a:schemeClr val="tx1"/>
                </a:solidFill>
              </a:rPr>
              <a:t>соответствоватьпланируемым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результатам прописанные в </a:t>
            </a:r>
            <a:r>
              <a:rPr lang="ru-RU" dirty="0" smtClean="0">
                <a:solidFill>
                  <a:schemeClr val="tx1"/>
                </a:solidFill>
              </a:rPr>
              <a:t>рабочей программе </a:t>
            </a:r>
            <a:r>
              <a:rPr lang="ru-RU" dirty="0">
                <a:solidFill>
                  <a:schemeClr val="tx1"/>
                </a:solidFill>
              </a:rPr>
              <a:t>Обучающийся получит </a:t>
            </a:r>
            <a:r>
              <a:rPr lang="ru-RU" dirty="0" smtClean="0">
                <a:solidFill>
                  <a:schemeClr val="tx1"/>
                </a:solidFill>
              </a:rPr>
              <a:t>возможность научится</a:t>
            </a:r>
            <a:r>
              <a:rPr lang="ru-RU" dirty="0">
                <a:solidFill>
                  <a:schemeClr val="tx1"/>
                </a:solidFill>
              </a:rPr>
              <a:t>, Выпускник получит </a:t>
            </a:r>
            <a:r>
              <a:rPr lang="ru-RU" dirty="0" smtClean="0">
                <a:solidFill>
                  <a:schemeClr val="tx1"/>
                </a:solidFill>
              </a:rPr>
              <a:t>возможность научиться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Задания </a:t>
            </a:r>
            <a:r>
              <a:rPr lang="ru-RU" dirty="0">
                <a:solidFill>
                  <a:schemeClr val="tx1"/>
                </a:solidFill>
              </a:rPr>
              <a:t>могут быть с кратким ответом (КО), с </a:t>
            </a:r>
            <a:r>
              <a:rPr lang="ru-RU" dirty="0" smtClean="0">
                <a:solidFill>
                  <a:schemeClr val="tx1"/>
                </a:solidFill>
              </a:rPr>
              <a:t>выбором ответа </a:t>
            </a:r>
            <a:r>
              <a:rPr lang="ru-RU" dirty="0">
                <a:solidFill>
                  <a:schemeClr val="tx1"/>
                </a:solidFill>
              </a:rPr>
              <a:t>(ВО), с развернутым ответом (РО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Оцениваются </a:t>
            </a:r>
            <a:r>
              <a:rPr lang="ru-RU" dirty="0">
                <a:solidFill>
                  <a:schemeClr val="tx1"/>
                </a:solidFill>
              </a:rPr>
              <a:t>в 1 балл за правильный </a:t>
            </a:r>
            <a:r>
              <a:rPr lang="ru-RU" dirty="0" smtClean="0">
                <a:solidFill>
                  <a:schemeClr val="tx1"/>
                </a:solidFill>
              </a:rPr>
              <a:t>ответ?!!!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Базовый </a:t>
            </a:r>
            <a:r>
              <a:rPr lang="ru-RU" dirty="0">
                <a:solidFill>
                  <a:schemeClr val="tx1"/>
                </a:solidFill>
              </a:rPr>
              <a:t>и повышенный уровень </a:t>
            </a:r>
            <a:r>
              <a:rPr lang="ru-RU" dirty="0" smtClean="0">
                <a:solidFill>
                  <a:schemeClr val="tx1"/>
                </a:solidFill>
              </a:rPr>
              <a:t>оцениваются отдельно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Качество </a:t>
            </a:r>
            <a:r>
              <a:rPr lang="ru-RU" dirty="0">
                <a:solidFill>
                  <a:schemeClr val="tx1"/>
                </a:solidFill>
              </a:rPr>
              <a:t>выполнения Кима подсчитывается </a:t>
            </a:r>
            <a:r>
              <a:rPr lang="ru-RU" dirty="0" smtClean="0">
                <a:solidFill>
                  <a:schemeClr val="tx1"/>
                </a:solidFill>
              </a:rPr>
              <a:t>в процентах </a:t>
            </a:r>
            <a:r>
              <a:rPr lang="ru-RU" dirty="0">
                <a:solidFill>
                  <a:schemeClr val="tx1"/>
                </a:solidFill>
              </a:rPr>
              <a:t>. Перевод в пятибалльную </a:t>
            </a:r>
            <a:r>
              <a:rPr lang="ru-RU" dirty="0" smtClean="0">
                <a:solidFill>
                  <a:schemeClr val="tx1"/>
                </a:solidFill>
              </a:rPr>
              <a:t>шкалу осуществляется </a:t>
            </a:r>
            <a:r>
              <a:rPr lang="ru-RU" dirty="0">
                <a:solidFill>
                  <a:schemeClr val="tx1"/>
                </a:solidFill>
              </a:rPr>
              <a:t>по схеме: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Базовый уровень 90-100</a:t>
            </a:r>
            <a:r>
              <a:rPr lang="ru-RU" dirty="0">
                <a:solidFill>
                  <a:schemeClr val="tx1"/>
                </a:solidFill>
              </a:rPr>
              <a:t>% высокий уровень - «</a:t>
            </a:r>
            <a:r>
              <a:rPr lang="ru-RU" dirty="0" smtClean="0">
                <a:solidFill>
                  <a:schemeClr val="tx1"/>
                </a:solidFill>
              </a:rPr>
              <a:t>5» 66-89</a:t>
            </a:r>
            <a:r>
              <a:rPr lang="ru-RU" dirty="0">
                <a:solidFill>
                  <a:schemeClr val="tx1"/>
                </a:solidFill>
              </a:rPr>
              <a:t>% повышенный уровень - «4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>
                <a:solidFill>
                  <a:schemeClr val="tx1"/>
                </a:solidFill>
              </a:rPr>
              <a:t>50-65% средний уровень – «</a:t>
            </a:r>
            <a:r>
              <a:rPr lang="ru-RU" dirty="0" smtClean="0">
                <a:solidFill>
                  <a:schemeClr val="tx1"/>
                </a:solidFill>
              </a:rPr>
              <a:t>3»меньше </a:t>
            </a:r>
            <a:r>
              <a:rPr lang="ru-RU" dirty="0">
                <a:solidFill>
                  <a:schemeClr val="tx1"/>
                </a:solidFill>
              </a:rPr>
              <a:t>40% ниже среднего уровня – «</a:t>
            </a:r>
            <a:r>
              <a:rPr lang="ru-RU" dirty="0" smtClean="0">
                <a:solidFill>
                  <a:schemeClr val="tx1"/>
                </a:solidFill>
              </a:rPr>
              <a:t>2» Повышенный уровень 50-100</a:t>
            </a:r>
            <a:r>
              <a:rPr lang="ru-RU" dirty="0">
                <a:solidFill>
                  <a:schemeClr val="tx1"/>
                </a:solidFill>
              </a:rPr>
              <a:t>% - «5»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Продолжительность </a:t>
            </a:r>
            <a:r>
              <a:rPr lang="ru-RU" dirty="0" err="1">
                <a:solidFill>
                  <a:schemeClr val="tx1"/>
                </a:solidFill>
              </a:rPr>
              <a:t>КИМа</a:t>
            </a:r>
            <a:r>
              <a:rPr lang="ru-RU" dirty="0">
                <a:solidFill>
                  <a:schemeClr val="tx1"/>
                </a:solidFill>
              </a:rPr>
              <a:t> – 45 минут, </a:t>
            </a:r>
            <a:r>
              <a:rPr lang="ru-RU" dirty="0" smtClean="0">
                <a:solidFill>
                  <a:schemeClr val="tx1"/>
                </a:solidFill>
              </a:rPr>
              <a:t>КИМ комплексной </a:t>
            </a:r>
            <a:r>
              <a:rPr lang="ru-RU" dirty="0">
                <a:solidFill>
                  <a:schemeClr val="tx1"/>
                </a:solidFill>
              </a:rPr>
              <a:t>работы – 90 минут.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Оформление </a:t>
            </a:r>
            <a:r>
              <a:rPr lang="ru-RU" dirty="0" err="1">
                <a:solidFill>
                  <a:schemeClr val="tx1"/>
                </a:solidFill>
              </a:rPr>
              <a:t>КИМа</a:t>
            </a:r>
            <a:r>
              <a:rPr lang="ru-RU" dirty="0">
                <a:solidFill>
                  <a:schemeClr val="tx1"/>
                </a:solidFill>
              </a:rPr>
              <a:t> подробно изложено в Положение </a:t>
            </a:r>
            <a:r>
              <a:rPr lang="ru-RU" dirty="0" smtClean="0">
                <a:solidFill>
                  <a:schemeClr val="tx1"/>
                </a:solidFill>
              </a:rPr>
              <a:t>о </a:t>
            </a:r>
            <a:r>
              <a:rPr lang="ru-RU" dirty="0" err="1" smtClean="0">
                <a:solidFill>
                  <a:schemeClr val="tx1"/>
                </a:solidFill>
              </a:rPr>
              <a:t>КИМах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7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23291" y="252920"/>
            <a:ext cx="9781321" cy="11304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4F271C"/>
                </a:solidFill>
                <a:latin typeface="Calibri-Bold-Identity-H"/>
              </a:rPr>
              <a:t>Оценочные средства для проведения </a:t>
            </a:r>
            <a:r>
              <a:rPr lang="ru-RU" dirty="0" smtClean="0">
                <a:solidFill>
                  <a:srgbClr val="4F271C"/>
                </a:solidFill>
                <a:latin typeface="Calibri-Bold-Identity-H"/>
              </a:rPr>
              <a:t>контрольных оценочных процедур</a:t>
            </a:r>
            <a:r>
              <a:rPr lang="ru-RU" dirty="0">
                <a:solidFill>
                  <a:srgbClr val="4F271C"/>
                </a:solidFill>
                <a:latin typeface="Calibri-Bold-Identity-H"/>
              </a:rPr>
              <a:t/>
            </a:r>
            <a:br>
              <a:rPr lang="ru-RU" dirty="0">
                <a:solidFill>
                  <a:srgbClr val="4F271C"/>
                </a:solidFill>
                <a:latin typeface="Calibri-Bold-Identity-H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855198"/>
              </p:ext>
            </p:extLst>
          </p:nvPr>
        </p:nvGraphicFramePr>
        <p:xfrm>
          <a:off x="247039" y="1380197"/>
          <a:ext cx="11944961" cy="54778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4671">
                  <a:extLst>
                    <a:ext uri="{9D8B030D-6E8A-4147-A177-3AD203B41FA5}">
                      <a16:colId xmlns:a16="http://schemas.microsoft.com/office/drawing/2014/main" xmlns="" val="1166585397"/>
                    </a:ext>
                  </a:extLst>
                </a:gridCol>
                <a:gridCol w="9110290">
                  <a:extLst>
                    <a:ext uri="{9D8B030D-6E8A-4147-A177-3AD203B41FA5}">
                      <a16:colId xmlns:a16="http://schemas.microsoft.com/office/drawing/2014/main" xmlns="" val="3449203757"/>
                    </a:ext>
                  </a:extLst>
                </a:gridCol>
              </a:tblGrid>
              <a:tr h="4182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9343915"/>
                  </a:ext>
                </a:extLst>
              </a:tr>
              <a:tr h="2028391">
                <a:tc>
                  <a:txBody>
                    <a:bodyPr/>
                    <a:lstStyle/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273-ФЗ: ст.2. п.9;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ст. 58. п.1; ст. 59. п.1;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ст.28.п.10 и п.13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В образовательной программе должны быть предусмотрены формы аттестации,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оценочные материалы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• Освоение образовательной программы, в том числе отдельной части или всего объема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учебного предмета, курса, дисциплины (модуля) образовательной программы,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сопровождается </a:t>
                      </a:r>
                      <a:r>
                        <a:rPr lang="ru-RU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промежуточной аттестацией 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обучающихся...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• ОО осуществляет </a:t>
                      </a:r>
                      <a:r>
                        <a:rPr lang="ru-RU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текущий контроль 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успеваемости и </a:t>
                      </a:r>
                      <a:r>
                        <a:rPr lang="ru-RU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промежуточную аттестацию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обучающихся, устанавливает их формы, периодичность и порядок проведения;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• обеспечение функционирования внутренней 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системы</a:t>
                      </a:r>
                      <a:r>
                        <a:rPr lang="ru-RU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 оценки 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качества образования.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9506534"/>
                  </a:ext>
                </a:extLst>
              </a:tr>
              <a:tr h="1306422">
                <a:tc>
                  <a:txBody>
                    <a:bodyPr/>
                    <a:lstStyle/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ФГОС НОО и ООО, СОО (приказы </a:t>
                      </a:r>
                      <a:r>
                        <a:rPr lang="ru-RU" sz="14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Минобрнауки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 России от 06.10.2009 N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373, от 17.12.2010 N 1897, от 17 мая 2012 г. </a:t>
                      </a:r>
                      <a:r>
                        <a:rPr lang="en-US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N 413)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Требования к результатам освоения основной образовательной программы (личностным, </a:t>
                      </a:r>
                      <a:r>
                        <a:rPr lang="ru-RU" sz="1400" u="none" strike="noStrike" kern="1200" baseline="0" dirty="0" err="1" smtClean="0">
                          <a:solidFill>
                            <a:schemeClr val="tx1"/>
                          </a:solidFill>
                        </a:rPr>
                        <a:t>метапредметным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, предметным)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• Подраздел «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Система</a:t>
                      </a:r>
                      <a:r>
                        <a:rPr lang="ru-RU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 оценки 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результатов освоения обучающимися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основной образовательной программы» в целевом разделе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образовательной программы…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394972"/>
                  </a:ext>
                </a:extLst>
              </a:tr>
              <a:tr h="1306422">
                <a:tc>
                  <a:txBody>
                    <a:bodyPr/>
                    <a:lstStyle/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Педагогический контроль в обучении (теоретические основы контроля в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учебном процессе)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Входной контроль, текущий контроль, итоговый контроль (поэтапный, рубежный заключительный) (Н. Ф. Талызина)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• Процесс оценивания основан на сравнении подготовленности учащегося к установленным требованиям Стандарта</a:t>
                      </a:r>
                    </a:p>
                    <a:p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</a:rPr>
                        <a:t>• Требования к </a:t>
                      </a:r>
                      <a:r>
                        <a:rPr lang="ru-RU" sz="14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контрольно-измерительным материалам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1765560"/>
                  </a:ext>
                </a:extLst>
              </a:tr>
              <a:tr h="418284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3560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0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5957" y="624110"/>
            <a:ext cx="10288655" cy="1280890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</a:rPr>
              <a:t>Требования </a:t>
            </a:r>
            <a:r>
              <a:rPr lang="ru-RU" dirty="0">
                <a:solidFill>
                  <a:schemeClr val="tx1"/>
                </a:solidFill>
              </a:rPr>
              <a:t>к системе оценивания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1209" y="1400783"/>
            <a:ext cx="10833403" cy="5252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1) СО должна давать возможность определить, </a:t>
            </a:r>
            <a:r>
              <a:rPr lang="ru-RU" b="1" dirty="0">
                <a:solidFill>
                  <a:schemeClr val="tx1"/>
                </a:solidFill>
              </a:rPr>
              <a:t>насколько</a:t>
            </a:r>
            <a:r>
              <a:rPr lang="ru-RU" dirty="0"/>
              <a:t> успешно усвоен </a:t>
            </a:r>
            <a:r>
              <a:rPr lang="ru-RU" dirty="0" smtClean="0"/>
              <a:t>тот или </a:t>
            </a:r>
            <a:r>
              <a:rPr lang="ru-RU" dirty="0"/>
              <a:t>иной учебный материал, сформирован тот или иной практический навык.</a:t>
            </a:r>
          </a:p>
          <a:p>
            <a:pPr marL="0" indent="0">
              <a:buNone/>
            </a:pPr>
            <a:r>
              <a:rPr lang="ru-RU" dirty="0"/>
              <a:t>2) В СО должен был заложен механизм </a:t>
            </a:r>
            <a:r>
              <a:rPr lang="ru-RU" b="1" dirty="0" err="1">
                <a:solidFill>
                  <a:schemeClr val="tx1"/>
                </a:solidFill>
              </a:rPr>
              <a:t>самооценивания</a:t>
            </a:r>
            <a:r>
              <a:rPr lang="ru-RU" dirty="0"/>
              <a:t> учащимися </a:t>
            </a:r>
            <a:r>
              <a:rPr lang="ru-RU" dirty="0" smtClean="0"/>
              <a:t>своих достижений</a:t>
            </a:r>
            <a:r>
              <a:rPr lang="ru-RU" dirty="0"/>
              <a:t>, а также </a:t>
            </a:r>
            <a:r>
              <a:rPr lang="ru-RU" b="1" dirty="0"/>
              <a:t>рефлексию </a:t>
            </a:r>
            <a:r>
              <a:rPr lang="ru-RU" dirty="0"/>
              <a:t>происходящего с ним в ходе </a:t>
            </a:r>
            <a:r>
              <a:rPr lang="ru-RU" dirty="0" smtClean="0"/>
              <a:t>учебного процесса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3) СО должна фиксировать как изменения общего уровня </a:t>
            </a:r>
            <a:r>
              <a:rPr lang="ru-RU" dirty="0" smtClean="0"/>
              <a:t>подготовленности каждого </a:t>
            </a:r>
            <a:r>
              <a:rPr lang="ru-RU" dirty="0"/>
              <a:t>учащегося, так и </a:t>
            </a:r>
            <a:r>
              <a:rPr lang="ru-RU" b="1" dirty="0"/>
              <a:t>динамику </a:t>
            </a:r>
            <a:r>
              <a:rPr lang="ru-RU" dirty="0"/>
              <a:t>его успехов в различных </a:t>
            </a:r>
            <a:r>
              <a:rPr lang="ru-RU" dirty="0" smtClean="0"/>
              <a:t>сферах познавательной </a:t>
            </a:r>
            <a:r>
              <a:rPr lang="ru-RU" dirty="0"/>
              <a:t>деятельности. При этом желательно, чтобы фиксация </a:t>
            </a:r>
            <a:r>
              <a:rPr lang="ru-RU" dirty="0" smtClean="0"/>
              <a:t>данной информации </a:t>
            </a:r>
            <a:r>
              <a:rPr lang="ru-RU" dirty="0"/>
              <a:t>была </a:t>
            </a:r>
            <a:r>
              <a:rPr lang="ru-RU" b="1" dirty="0">
                <a:solidFill>
                  <a:schemeClr val="tx1"/>
                </a:solidFill>
              </a:rPr>
              <a:t>стандартизирована </a:t>
            </a:r>
            <a:r>
              <a:rPr lang="ru-RU" dirty="0"/>
              <a:t>и не требовала от </a:t>
            </a:r>
            <a:r>
              <a:rPr lang="ru-RU" dirty="0" smtClean="0"/>
              <a:t>преподавателя больших </a:t>
            </a:r>
            <a:r>
              <a:rPr lang="ru-RU" dirty="0"/>
              <a:t>затрат времени, т.е. не была вербальной.</a:t>
            </a:r>
          </a:p>
          <a:p>
            <a:pPr marL="0" indent="0">
              <a:buNone/>
            </a:pPr>
            <a:r>
              <a:rPr lang="ru-RU" dirty="0"/>
              <a:t>4) Система оценивания должна быть прозрачной.</a:t>
            </a:r>
          </a:p>
          <a:p>
            <a:pPr marL="0" indent="0">
              <a:buNone/>
            </a:pPr>
            <a:r>
              <a:rPr lang="ru-RU" dirty="0"/>
              <a:t>5) СО должна предусматривать и обеспечивать взаимодействия </a:t>
            </a:r>
            <a:r>
              <a:rPr lang="ru-RU" dirty="0" smtClean="0"/>
              <a:t>учителя, ученика</a:t>
            </a:r>
            <a:r>
              <a:rPr lang="ru-RU" dirty="0"/>
              <a:t>, родителя, классного руководителя, администрации, </a:t>
            </a:r>
            <a:r>
              <a:rPr lang="ru-RU" dirty="0" err="1" smtClean="0"/>
              <a:t>педколлектива</a:t>
            </a:r>
            <a:r>
              <a:rPr lang="ru-RU" dirty="0"/>
              <a:t> </a:t>
            </a:r>
            <a:r>
              <a:rPr lang="ru-RU" dirty="0" smtClean="0"/>
              <a:t>школы </a:t>
            </a:r>
            <a:r>
              <a:rPr lang="ru-RU" dirty="0"/>
              <a:t>(</a:t>
            </a:r>
            <a:r>
              <a:rPr lang="ru-RU" b="1" dirty="0"/>
              <a:t>единство образовательного пространства)</a:t>
            </a:r>
          </a:p>
          <a:p>
            <a:pPr marL="0" indent="0">
              <a:buNone/>
            </a:pPr>
            <a:r>
              <a:rPr lang="ru-RU" dirty="0"/>
              <a:t>6) Система оценивания должна быть единой к конкретному школьному </a:t>
            </a:r>
            <a:r>
              <a:rPr lang="ru-RU" dirty="0" smtClean="0"/>
              <a:t>классу на </a:t>
            </a:r>
            <a:r>
              <a:rPr lang="ru-RU" dirty="0"/>
              <a:t>всех предметах (</a:t>
            </a:r>
            <a:r>
              <a:rPr lang="ru-RU" b="1" dirty="0"/>
              <a:t>единство образовательного пространства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7) Система оценивания должна быть «</a:t>
            </a:r>
            <a:r>
              <a:rPr lang="ru-RU" dirty="0" err="1"/>
              <a:t>здоровьесберегающей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8) Соответствие системы оценивания утвержденным </a:t>
            </a:r>
            <a:r>
              <a:rPr lang="ru-RU" dirty="0" smtClean="0"/>
              <a:t>государственным требованиям </a:t>
            </a:r>
            <a:r>
              <a:rPr lang="ru-RU" dirty="0"/>
              <a:t>(</a:t>
            </a:r>
            <a:r>
              <a:rPr lang="ru-RU" b="1" dirty="0"/>
              <a:t>итоговое оценивание)</a:t>
            </a:r>
          </a:p>
        </p:txBody>
      </p:sp>
    </p:spTree>
    <p:extLst>
      <p:ext uri="{BB962C8B-B14F-4D97-AF65-F5344CB8AC3E}">
        <p14:creationId xmlns:p14="http://schemas.microsoft.com/office/powerpoint/2010/main" val="40279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42417" y="624110"/>
            <a:ext cx="10162195" cy="1280890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solidFill>
                  <a:schemeClr val="tx1"/>
                </a:solidFill>
              </a:rPr>
              <a:t>Особенности </a:t>
            </a:r>
            <a:r>
              <a:rPr lang="ru-RU" dirty="0">
                <a:solidFill>
                  <a:schemeClr val="tx1"/>
                </a:solidFill>
              </a:rPr>
              <a:t>системы оценки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2843" y="1488332"/>
            <a:ext cx="10891769" cy="5019472"/>
          </a:xfrm>
        </p:spPr>
        <p:txBody>
          <a:bodyPr>
            <a:normAutofit/>
          </a:bodyPr>
          <a:lstStyle/>
          <a:p>
            <a:r>
              <a:rPr lang="ru-RU" b="1" dirty="0"/>
              <a:t>комплексный подход </a:t>
            </a:r>
            <a:r>
              <a:rPr lang="ru-RU" dirty="0"/>
              <a:t>к оценке результатов образования</a:t>
            </a:r>
          </a:p>
          <a:p>
            <a:r>
              <a:rPr lang="ru-RU" dirty="0" smtClean="0"/>
              <a:t>оценка </a:t>
            </a:r>
            <a:r>
              <a:rPr lang="ru-RU" dirty="0"/>
              <a:t>успешности освоения содержания отдельных учебных предметов </a:t>
            </a:r>
            <a:r>
              <a:rPr lang="ru-RU" dirty="0" smtClean="0"/>
              <a:t>на основе </a:t>
            </a:r>
            <a:r>
              <a:rPr lang="ru-RU" dirty="0"/>
              <a:t>системно-</a:t>
            </a:r>
            <a:r>
              <a:rPr lang="ru-RU" dirty="0" err="1"/>
              <a:t>деятельностного</a:t>
            </a:r>
            <a:r>
              <a:rPr lang="ru-RU" dirty="0"/>
              <a:t> подхода, проявляющегося </a:t>
            </a:r>
            <a:r>
              <a:rPr lang="ru-RU" b="1" dirty="0"/>
              <a:t>в </a:t>
            </a:r>
            <a:r>
              <a:rPr lang="ru-RU" b="1" dirty="0" smtClean="0"/>
              <a:t>способности к </a:t>
            </a:r>
            <a:r>
              <a:rPr lang="ru-RU" b="1" dirty="0"/>
              <a:t>выполнению учебно-практических и </a:t>
            </a:r>
            <a:r>
              <a:rPr lang="ru-RU" b="1" dirty="0" smtClean="0"/>
              <a:t>учебно-познавательных задач</a:t>
            </a:r>
            <a:r>
              <a:rPr lang="ru-RU" dirty="0"/>
              <a:t>;</a:t>
            </a:r>
          </a:p>
          <a:p>
            <a:r>
              <a:rPr lang="ru-RU" b="1" dirty="0" smtClean="0"/>
              <a:t>оценка </a:t>
            </a:r>
            <a:r>
              <a:rPr lang="ru-RU" b="1" dirty="0"/>
              <a:t>динамики образовательных достижений обучающихся</a:t>
            </a:r>
            <a:r>
              <a:rPr lang="ru-RU" dirty="0"/>
              <a:t>;</a:t>
            </a:r>
          </a:p>
          <a:p>
            <a:r>
              <a:rPr lang="ru-RU" b="1" dirty="0" smtClean="0"/>
              <a:t>сочетание </a:t>
            </a:r>
            <a:r>
              <a:rPr lang="ru-RU" b="1" dirty="0"/>
              <a:t>внешней и внутренней оценки </a:t>
            </a:r>
            <a:r>
              <a:rPr lang="ru-RU" dirty="0"/>
              <a:t>как механизма </a:t>
            </a:r>
            <a:r>
              <a:rPr lang="ru-RU" dirty="0" smtClean="0"/>
              <a:t>обеспечения качества </a:t>
            </a:r>
            <a:r>
              <a:rPr lang="ru-RU" dirty="0"/>
              <a:t>образования;</a:t>
            </a:r>
          </a:p>
          <a:p>
            <a:r>
              <a:rPr lang="ru-RU" b="1" dirty="0" smtClean="0"/>
              <a:t>уровневый </a:t>
            </a:r>
            <a:r>
              <a:rPr lang="ru-RU" b="1" dirty="0"/>
              <a:t>подход </a:t>
            </a:r>
            <a:r>
              <a:rPr lang="ru-RU" dirty="0"/>
              <a:t>к разработке планируемых </a:t>
            </a:r>
            <a:r>
              <a:rPr lang="ru-RU" dirty="0" smtClean="0"/>
              <a:t>результатов, инструментария </a:t>
            </a:r>
            <a:r>
              <a:rPr lang="ru-RU" dirty="0"/>
              <a:t>и представлению их;</a:t>
            </a:r>
          </a:p>
          <a:p>
            <a:r>
              <a:rPr lang="ru-RU" b="1" dirty="0" smtClean="0"/>
              <a:t>использование </a:t>
            </a:r>
            <a:r>
              <a:rPr lang="ru-RU" b="1" dirty="0"/>
              <a:t>накопительной системы оценивания </a:t>
            </a:r>
            <a:r>
              <a:rPr lang="ru-RU" dirty="0"/>
              <a:t>(портфолио);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наряду со стандартизированными письменными или </a:t>
            </a:r>
            <a:r>
              <a:rPr lang="ru-RU" dirty="0" smtClean="0"/>
              <a:t>устными работами </a:t>
            </a:r>
            <a:r>
              <a:rPr lang="ru-RU" dirty="0"/>
              <a:t>таких форм и методов оценки, </a:t>
            </a:r>
            <a:r>
              <a:rPr lang="ru-RU" b="1" dirty="0"/>
              <a:t>как проекты</a:t>
            </a:r>
            <a:r>
              <a:rPr lang="ru-RU" dirty="0"/>
              <a:t>, практические </a:t>
            </a:r>
            <a:r>
              <a:rPr lang="ru-RU" dirty="0" smtClean="0"/>
              <a:t>работы, творческие </a:t>
            </a:r>
            <a:r>
              <a:rPr lang="ru-RU" dirty="0"/>
              <a:t>работы, самоанализ, самооценка, наблюдения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29525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3360" y="624110"/>
            <a:ext cx="10464799" cy="7068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Внутренняя оценка 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latin typeface="TimesNewRomanPSMT-Identity-H"/>
              </a:rPr>
              <a:t>оценка</a:t>
            </a:r>
            <a:r>
              <a:rPr lang="ru-RU" sz="2400" dirty="0">
                <a:solidFill>
                  <a:srgbClr val="000000"/>
                </a:solidFill>
                <a:latin typeface="TimesNewRomanPSMT-Identity-H"/>
              </a:rPr>
              <a:t>, осуществляемая самой школой (учениками, педагогами, психологом, администрацией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2146" y="1229360"/>
            <a:ext cx="11609854" cy="543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Процедуры</a:t>
            </a:r>
            <a:r>
              <a:rPr lang="ru-RU" sz="2400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  <a:endParaRPr lang="ru-RU" sz="24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текущие </a:t>
            </a:r>
            <a:r>
              <a:rPr lang="ru-RU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отметки, результаты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самооценки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результаты педагогических наблюдений 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промежуточные  оценки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итоговые оценки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В образовательном процессе сочетаются </a:t>
            </a:r>
          </a:p>
          <a:p>
            <a:r>
              <a:rPr lang="ru-RU" sz="2000" dirty="0"/>
              <a:t>контрольно-оценочная деятельность </a:t>
            </a:r>
            <a:r>
              <a:rPr lang="ru-RU" sz="2000" b="1" dirty="0"/>
              <a:t>педагога</a:t>
            </a:r>
          </a:p>
          <a:p>
            <a:r>
              <a:rPr lang="ru-RU" sz="2000" dirty="0"/>
              <a:t>контрольно-оценочная деятельность учащихся в отношении друг друга (</a:t>
            </a:r>
            <a:r>
              <a:rPr lang="ru-RU" sz="2000" b="1" dirty="0"/>
              <a:t>взаимоконтроль и </a:t>
            </a:r>
            <a:r>
              <a:rPr lang="ru-RU" sz="2000" b="1" dirty="0" err="1"/>
              <a:t>взаимооценка</a:t>
            </a:r>
            <a:r>
              <a:rPr lang="ru-RU" sz="2000" dirty="0"/>
              <a:t>) </a:t>
            </a:r>
          </a:p>
          <a:p>
            <a:r>
              <a:rPr lang="ru-RU" sz="2000" dirty="0"/>
              <a:t>контрольно-оценочная деятельность учащихся относительно процесса и результата собственной деятельности, а также самих себя (</a:t>
            </a:r>
            <a:r>
              <a:rPr lang="ru-RU" sz="2000" b="1" dirty="0"/>
              <a:t>самоконтроль и самооценка</a:t>
            </a:r>
            <a:r>
              <a:rPr lang="ru-RU" sz="2000" dirty="0"/>
              <a:t>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83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81761" y="178259"/>
            <a:ext cx="10041572" cy="128089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Построение </a:t>
            </a:r>
            <a:r>
              <a:rPr lang="ru-RU" dirty="0">
                <a:solidFill>
                  <a:schemeClr val="tx1"/>
                </a:solidFill>
              </a:rPr>
              <a:t>системы </a:t>
            </a:r>
            <a:r>
              <a:rPr lang="ru-RU" dirty="0" smtClean="0">
                <a:solidFill>
                  <a:schemeClr val="tx1"/>
                </a:solidFill>
              </a:rPr>
              <a:t>оценки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43583" y="1459149"/>
            <a:ext cx="10561029" cy="527239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Комплексность </a:t>
            </a:r>
            <a:r>
              <a:rPr lang="ru-RU" sz="2400" dirty="0">
                <a:solidFill>
                  <a:schemeClr val="tx1"/>
                </a:solidFill>
              </a:rPr>
              <a:t>(оценка </a:t>
            </a:r>
            <a:r>
              <a:rPr lang="ru-RU" sz="2400" dirty="0" smtClean="0">
                <a:solidFill>
                  <a:schemeClr val="tx1"/>
                </a:solidFill>
              </a:rPr>
              <a:t>предметных, </a:t>
            </a:r>
            <a:r>
              <a:rPr lang="ru-RU" sz="2400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400" dirty="0">
                <a:solidFill>
                  <a:schemeClr val="tx1"/>
                </a:solidFill>
              </a:rPr>
              <a:t>, личностных результатов)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Системность </a:t>
            </a:r>
            <a:r>
              <a:rPr lang="ru-RU" sz="2400" dirty="0">
                <a:solidFill>
                  <a:schemeClr val="tx1"/>
                </a:solidFill>
              </a:rPr>
              <a:t>(оценка </a:t>
            </a:r>
            <a:r>
              <a:rPr lang="ru-RU" sz="2400" dirty="0" smtClean="0">
                <a:solidFill>
                  <a:schemeClr val="tx1"/>
                </a:solidFill>
              </a:rPr>
              <a:t>достижений обучающихся</a:t>
            </a:r>
            <a:r>
              <a:rPr lang="ru-RU" sz="2400" dirty="0">
                <a:solidFill>
                  <a:schemeClr val="tx1"/>
                </a:solidFill>
              </a:rPr>
              <a:t>, эффективности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деятельности педагогических </a:t>
            </a:r>
            <a:r>
              <a:rPr lang="ru-RU" sz="2400" dirty="0">
                <a:solidFill>
                  <a:schemeClr val="tx1"/>
                </a:solidFill>
              </a:rPr>
              <a:t>работников, </a:t>
            </a:r>
            <a:r>
              <a:rPr lang="ru-RU" sz="2400" dirty="0" smtClean="0">
                <a:solidFill>
                  <a:schemeClr val="tx1"/>
                </a:solidFill>
              </a:rPr>
              <a:t>образовательных учреждений</a:t>
            </a:r>
            <a:r>
              <a:rPr lang="ru-RU" sz="2400" dirty="0">
                <a:solidFill>
                  <a:schemeClr val="tx1"/>
                </a:solidFill>
              </a:rPr>
              <a:t>, функционирования </a:t>
            </a:r>
            <a:r>
              <a:rPr lang="ru-RU" sz="2400" dirty="0" smtClean="0">
                <a:solidFill>
                  <a:schemeClr val="tx1"/>
                </a:solidFill>
              </a:rPr>
              <a:t>системы образования </a:t>
            </a:r>
            <a:r>
              <a:rPr lang="ru-RU" sz="2400" dirty="0">
                <a:solidFill>
                  <a:schemeClr val="tx1"/>
                </a:solidFill>
              </a:rPr>
              <a:t>в целом)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Оценка </a:t>
            </a:r>
            <a:r>
              <a:rPr lang="ru-RU" sz="2400" b="1" dirty="0">
                <a:solidFill>
                  <a:schemeClr val="tx1"/>
                </a:solidFill>
              </a:rPr>
              <a:t>динамики учебных </a:t>
            </a:r>
            <a:r>
              <a:rPr lang="ru-RU" sz="2400" b="1" dirty="0" smtClean="0">
                <a:solidFill>
                  <a:schemeClr val="tx1"/>
                </a:solidFill>
              </a:rPr>
              <a:t>достижений обучающихся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Разнообразие </a:t>
            </a:r>
            <a:r>
              <a:rPr lang="ru-RU" sz="2400" b="1" dirty="0">
                <a:solidFill>
                  <a:schemeClr val="tx1"/>
                </a:solidFill>
              </a:rPr>
              <a:t>методов и форм </a:t>
            </a:r>
            <a:r>
              <a:rPr lang="ru-RU" sz="2400" b="1" dirty="0" smtClean="0">
                <a:solidFill>
                  <a:schemeClr val="tx1"/>
                </a:solidFill>
              </a:rPr>
              <a:t>оценивания </a:t>
            </a:r>
            <a:r>
              <a:rPr lang="ru-RU" sz="2400" dirty="0" smtClean="0">
                <a:solidFill>
                  <a:schemeClr val="tx1"/>
                </a:solidFill>
              </a:rPr>
              <a:t>(персонифицированные, </a:t>
            </a:r>
            <a:r>
              <a:rPr lang="ru-RU" sz="2400" dirty="0" err="1" smtClean="0">
                <a:solidFill>
                  <a:schemeClr val="tx1"/>
                </a:solidFill>
              </a:rPr>
              <a:t>неперсонифицированные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стандартизированные и </a:t>
            </a:r>
            <a:r>
              <a:rPr lang="ru-RU" sz="2400" dirty="0" err="1">
                <a:solidFill>
                  <a:schemeClr val="tx1"/>
                </a:solidFill>
              </a:rPr>
              <a:t>нестандартизированные</a:t>
            </a:r>
            <a:r>
              <a:rPr lang="ru-RU" sz="2400" dirty="0">
                <a:solidFill>
                  <a:schemeClr val="tx1"/>
                </a:solidFill>
              </a:rPr>
              <a:t>, творческие </a:t>
            </a:r>
            <a:r>
              <a:rPr lang="ru-RU" sz="2400" dirty="0" smtClean="0">
                <a:solidFill>
                  <a:schemeClr val="tx1"/>
                </a:solidFill>
              </a:rPr>
              <a:t>работы, проекты</a:t>
            </a:r>
            <a:r>
              <a:rPr lang="ru-RU" sz="2400" dirty="0">
                <a:solidFill>
                  <a:schemeClr val="tx1"/>
                </a:solidFill>
              </a:rPr>
              <a:t>, самоанализ и т.д.)</a:t>
            </a:r>
            <a:endParaRPr lang="ru-RU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5760" y="178259"/>
            <a:ext cx="10474960" cy="12808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Структура системы оценки достижения планируемых </a:t>
            </a:r>
            <a:r>
              <a:rPr lang="ru-RU" sz="2800" dirty="0" smtClean="0">
                <a:solidFill>
                  <a:schemeClr val="tx1"/>
                </a:solidFill>
              </a:rPr>
              <a:t>результатов           </a:t>
            </a:r>
            <a:r>
              <a:rPr lang="ru-RU" sz="2400" b="1" dirty="0" smtClean="0">
                <a:solidFill>
                  <a:schemeClr val="tx1"/>
                </a:solidFill>
              </a:rPr>
              <a:t>ЛИЧНОСТНЫЕ </a:t>
            </a:r>
            <a:r>
              <a:rPr lang="ru-RU" sz="2400" b="1" dirty="0">
                <a:solidFill>
                  <a:schemeClr val="tx1"/>
                </a:solidFill>
              </a:rPr>
              <a:t>РЕЗУЛЬТАТЫ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4545"/>
              </p:ext>
            </p:extLst>
          </p:nvPr>
        </p:nvGraphicFramePr>
        <p:xfrm>
          <a:off x="487680" y="1171606"/>
          <a:ext cx="11501120" cy="567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675">
                  <a:extLst>
                    <a:ext uri="{9D8B030D-6E8A-4147-A177-3AD203B41FA5}">
                      <a16:colId xmlns:a16="http://schemas.microsoft.com/office/drawing/2014/main" xmlns="" val="444986574"/>
                    </a:ext>
                  </a:extLst>
                </a:gridCol>
                <a:gridCol w="2797072">
                  <a:extLst>
                    <a:ext uri="{9D8B030D-6E8A-4147-A177-3AD203B41FA5}">
                      <a16:colId xmlns:a16="http://schemas.microsoft.com/office/drawing/2014/main" xmlns="" val="126867728"/>
                    </a:ext>
                  </a:extLst>
                </a:gridCol>
                <a:gridCol w="2399134">
                  <a:extLst>
                    <a:ext uri="{9D8B030D-6E8A-4147-A177-3AD203B41FA5}">
                      <a16:colId xmlns:a16="http://schemas.microsoft.com/office/drawing/2014/main" xmlns="" val="465787700"/>
                    </a:ext>
                  </a:extLst>
                </a:gridCol>
                <a:gridCol w="3480239">
                  <a:extLst>
                    <a:ext uri="{9D8B030D-6E8A-4147-A177-3AD203B41FA5}">
                      <a16:colId xmlns:a16="http://schemas.microsoft.com/office/drawing/2014/main" xmlns="" val="1496562692"/>
                    </a:ext>
                  </a:extLst>
                </a:gridCol>
              </a:tblGrid>
              <a:tr h="607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Оценивание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Текущее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Промежуточное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Итоговое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90962155"/>
                  </a:ext>
                </a:extLst>
              </a:tr>
              <a:tr h="96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Цель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Выявить уровень и динамику достижения обучающимися отдельных планируемых личностных результатов.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Выявить уровень достижения обучающимися отдельных планируемых личностных результатов.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Выявить итоговый уровень достижения обучающимися планируемых личностных результатов (комплексная оценка).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3791406"/>
                  </a:ext>
                </a:extLst>
              </a:tr>
              <a:tr h="1388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Объекты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</a:rPr>
                        <a:t> универсальных учебных действий, включаемых в следующие три </a:t>
                      </a:r>
                      <a:r>
                        <a:rPr lang="ru-RU" sz="1400" dirty="0" smtClean="0">
                          <a:effectLst/>
                        </a:rPr>
                        <a:t>основные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блока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</a:t>
                      </a:r>
                      <a:r>
                        <a:rPr lang="ru-RU" sz="1400" dirty="0" err="1">
                          <a:effectLst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</a:rPr>
                        <a:t> основ гражданской идентичности личности;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готовность к переходу к самообразованию на основе учебно-познавательной мотивации;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</a:t>
                      </a:r>
                      <a:r>
                        <a:rPr lang="ru-RU" sz="1400" dirty="0" err="1">
                          <a:effectLst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</a:rPr>
                        <a:t> социальных компетенций, включая ценностно-смысловые установки и моральные нормы, опыт социальных и межличностных отношений, правосознание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103989"/>
                  </a:ext>
                </a:extLst>
              </a:tr>
              <a:tr h="1089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Процедуры, технологии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Наблюдение с последующим заполнением листов наблюдения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Портфолио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Внешние мониторинговые исследования с использованием неперсонифицированных потоков информации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9043730"/>
                  </a:ext>
                </a:extLst>
              </a:tr>
              <a:tr h="1446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Инструментарий (КИМы, шкалы, критерии, оценочный лист, дневник и др.)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Листы наблюдения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Творческие работы учащихся, в ходе выполнения которых учащиеся должны дать морально-этическую оценку кому-чему-либо.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Централизованно разработанный инструментарий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123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0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81761" y="178259"/>
            <a:ext cx="10041572" cy="128089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Структура системы оценки достижения планируемых </a:t>
            </a:r>
            <a:r>
              <a:rPr lang="ru-RU" sz="2400" dirty="0" smtClean="0">
                <a:solidFill>
                  <a:schemeClr val="tx1"/>
                </a:solidFill>
              </a:rPr>
              <a:t>результатов                </a:t>
            </a:r>
            <a:r>
              <a:rPr lang="ru-RU" sz="2400" b="1" dirty="0" smtClean="0">
                <a:solidFill>
                  <a:schemeClr val="tx1"/>
                </a:solidFill>
              </a:rPr>
              <a:t>МЕТАПРЕДМЕТНЫЕ </a:t>
            </a:r>
            <a:r>
              <a:rPr lang="ru-RU" sz="2400" b="1" dirty="0">
                <a:solidFill>
                  <a:schemeClr val="tx1"/>
                </a:solidFill>
              </a:rPr>
              <a:t>РЕЗУЛЬТАТЫ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703357"/>
              </p:ext>
            </p:extLst>
          </p:nvPr>
        </p:nvGraphicFramePr>
        <p:xfrm>
          <a:off x="447039" y="1076961"/>
          <a:ext cx="11653521" cy="5552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761">
                  <a:extLst>
                    <a:ext uri="{9D8B030D-6E8A-4147-A177-3AD203B41FA5}">
                      <a16:colId xmlns:a16="http://schemas.microsoft.com/office/drawing/2014/main" xmlns="" val="2247627150"/>
                    </a:ext>
                  </a:extLst>
                </a:gridCol>
                <a:gridCol w="3356701">
                  <a:extLst>
                    <a:ext uri="{9D8B030D-6E8A-4147-A177-3AD203B41FA5}">
                      <a16:colId xmlns:a16="http://schemas.microsoft.com/office/drawing/2014/main" xmlns="" val="2674270878"/>
                    </a:ext>
                  </a:extLst>
                </a:gridCol>
                <a:gridCol w="2670987">
                  <a:extLst>
                    <a:ext uri="{9D8B030D-6E8A-4147-A177-3AD203B41FA5}">
                      <a16:colId xmlns:a16="http://schemas.microsoft.com/office/drawing/2014/main" xmlns="" val="1687956143"/>
                    </a:ext>
                  </a:extLst>
                </a:gridCol>
                <a:gridCol w="3482072">
                  <a:extLst>
                    <a:ext uri="{9D8B030D-6E8A-4147-A177-3AD203B41FA5}">
                      <a16:colId xmlns:a16="http://schemas.microsoft.com/office/drawing/2014/main" xmlns="" val="2234298865"/>
                    </a:ext>
                  </a:extLst>
                </a:gridCol>
              </a:tblGrid>
              <a:tr h="499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Оценивание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Текущее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Промежуточное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Итоговое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extLst>
                  <a:ext uri="{0D108BD9-81ED-4DB2-BD59-A6C34878D82A}">
                    <a16:rowId xmlns:a16="http://schemas.microsoft.com/office/drawing/2014/main" xmlns="" val="2875594768"/>
                  </a:ext>
                </a:extLst>
              </a:tr>
              <a:tr h="1163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Цель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Выявить уровень и динамику достижения обучающимися отдельных планируемых </a:t>
                      </a:r>
                      <a:r>
                        <a:rPr lang="ru-RU" sz="1400" dirty="0" err="1">
                          <a:effectLst/>
                        </a:rPr>
                        <a:t>метапредметных</a:t>
                      </a:r>
                      <a:r>
                        <a:rPr lang="ru-RU" sz="1400" dirty="0">
                          <a:effectLst/>
                        </a:rPr>
                        <a:t> результатов.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Выявить уровень достижения обучающимися отдельных планируемых </a:t>
                      </a:r>
                      <a:r>
                        <a:rPr lang="ru-RU" sz="1400" dirty="0" err="1">
                          <a:effectLst/>
                        </a:rPr>
                        <a:t>метапредметных</a:t>
                      </a:r>
                      <a:r>
                        <a:rPr lang="ru-RU" sz="1400" dirty="0">
                          <a:effectLst/>
                        </a:rPr>
                        <a:t> результатов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Выявить итоговый уровень достижения обучающимися планируемых метапредметных результатов (комплексная оценка)..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extLst>
                  <a:ext uri="{0D108BD9-81ED-4DB2-BD59-A6C34878D82A}">
                    <a16:rowId xmlns:a16="http://schemas.microsoft.com/office/drawing/2014/main" xmlns="" val="2997529763"/>
                  </a:ext>
                </a:extLst>
              </a:tr>
              <a:tr h="1686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Объекты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сформированность</a:t>
                      </a:r>
                      <a:r>
                        <a:rPr lang="ru-RU" sz="1200" dirty="0">
                          <a:effectLst/>
                        </a:rPr>
                        <a:t> регулятивных, коммуникативных и познавательных универсальных учебных действий.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Регулятивные, познавательные, коммуникативные УУД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способность и готовность к освоению систематических знаний,</a:t>
                      </a:r>
                      <a:endParaRPr lang="ru-RU" sz="11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их самостоятельному пополнению, переносу и интеграции;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способность к сотрудничеству и коммуникации;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способность к решению личностно и социально значимых проблем и воплощению найденных решений в практику;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способность и готовность к использованию ИКТ в целях обучения и развития;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</a:rPr>
                        <a:t>способность к самоорганизации, </a:t>
                      </a:r>
                      <a:r>
                        <a:rPr lang="ru-RU" sz="1200" dirty="0" err="1">
                          <a:effectLst/>
                        </a:rPr>
                        <a:t>саморегуляции</a:t>
                      </a:r>
                      <a:r>
                        <a:rPr lang="ru-RU" sz="1200" dirty="0">
                          <a:effectLst/>
                        </a:rPr>
                        <a:t> и рефлексии.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704058"/>
                  </a:ext>
                </a:extLst>
              </a:tr>
              <a:tr h="543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Процедуры, </a:t>
                      </a:r>
                      <a:r>
                        <a:rPr lang="ru-RU" sz="1400" dirty="0" smtClean="0">
                          <a:effectLst/>
                        </a:rPr>
                        <a:t>технологии</a:t>
                      </a:r>
                      <a:endParaRPr lang="ru-RU" sz="1200" dirty="0">
                        <a:effectLst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 зависимости от выбранной педагогической технологии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внутренняя накопленная </a:t>
                      </a:r>
                      <a:r>
                        <a:rPr lang="ru-RU" sz="1400" dirty="0" smtClean="0">
                          <a:effectLst/>
                        </a:rPr>
                        <a:t>оценка</a:t>
                      </a:r>
                      <a:endParaRPr lang="ru-RU" sz="1200" dirty="0">
                        <a:effectLst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итоговая оценка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extLst>
                  <a:ext uri="{0D108BD9-81ED-4DB2-BD59-A6C34878D82A}">
                    <a16:rowId xmlns:a16="http://schemas.microsoft.com/office/drawing/2014/main" xmlns="" val="1911395162"/>
                  </a:ext>
                </a:extLst>
              </a:tr>
              <a:tr h="1520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Инструментарий (</a:t>
                      </a:r>
                      <a:r>
                        <a:rPr lang="ru-RU" sz="1400" dirty="0" err="1">
                          <a:effectLst/>
                        </a:rPr>
                        <a:t>КИМы</a:t>
                      </a:r>
                      <a:r>
                        <a:rPr lang="ru-RU" sz="1400" dirty="0">
                          <a:effectLst/>
                        </a:rPr>
                        <a:t>, шкалы, критерии, оценочный лист, дневник и др.)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Учебно-познавательные задачи с предметным / </a:t>
                      </a:r>
                      <a:r>
                        <a:rPr lang="ru-RU" sz="1100" dirty="0" err="1">
                          <a:effectLst/>
                        </a:rPr>
                        <a:t>межпредметным</a:t>
                      </a:r>
                      <a:r>
                        <a:rPr lang="ru-RU" sz="1100" dirty="0">
                          <a:effectLst/>
                        </a:rPr>
                        <a:t> содержанием</a:t>
                      </a:r>
                      <a:r>
                        <a:rPr lang="ru-RU" sz="105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Типовые задачи (регулятивные, познавательные, коммуникативные) используются на каждом уроке по каждому учебному </a:t>
                      </a:r>
                      <a:r>
                        <a:rPr lang="ru-RU" sz="1100" dirty="0" smtClean="0">
                          <a:effectLst/>
                        </a:rPr>
                        <a:t>предмету</a:t>
                      </a:r>
                      <a:endParaRPr lang="ru-RU" sz="1050" dirty="0">
                        <a:effectLst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Комплексные контрольные работы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портфолио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исследовательская </a:t>
                      </a:r>
                      <a:r>
                        <a:rPr lang="ru-RU" sz="1400" dirty="0" smtClean="0">
                          <a:effectLst/>
                        </a:rPr>
                        <a:t>работа</a:t>
                      </a:r>
                      <a:endParaRPr lang="ru-RU" sz="1200" dirty="0">
                        <a:effectLst/>
                      </a:endParaRPr>
                    </a:p>
                  </a:txBody>
                  <a:tcPr marL="58919" marR="58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Итоговый индивидуальный проект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19" marR="58919" marT="0" marB="0"/>
                </a:tc>
                <a:extLst>
                  <a:ext uri="{0D108BD9-81ED-4DB2-BD59-A6C34878D82A}">
                    <a16:rowId xmlns:a16="http://schemas.microsoft.com/office/drawing/2014/main" xmlns="" val="3730967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7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81761" y="178259"/>
            <a:ext cx="10041572" cy="128089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Структура системы оценки достижения планируемых </a:t>
            </a:r>
            <a:r>
              <a:rPr lang="ru-RU" sz="2400" dirty="0" smtClean="0">
                <a:solidFill>
                  <a:schemeClr val="tx1"/>
                </a:solidFill>
              </a:rPr>
              <a:t>результатов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</a:t>
            </a:r>
            <a:r>
              <a:rPr lang="ru-RU" sz="2400" b="1" dirty="0" smtClean="0">
                <a:solidFill>
                  <a:schemeClr val="tx1"/>
                </a:solidFill>
              </a:rPr>
              <a:t>ПРЕДМЕТНЫЕ </a:t>
            </a:r>
            <a:r>
              <a:rPr lang="ru-RU" sz="2400" b="1" dirty="0">
                <a:solidFill>
                  <a:schemeClr val="tx1"/>
                </a:solidFill>
              </a:rPr>
              <a:t>РЕЗУЛЬТАТЫ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995239"/>
              </p:ext>
            </p:extLst>
          </p:nvPr>
        </p:nvGraphicFramePr>
        <p:xfrm>
          <a:off x="345441" y="975362"/>
          <a:ext cx="11694158" cy="5853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4723">
                  <a:extLst>
                    <a:ext uri="{9D8B030D-6E8A-4147-A177-3AD203B41FA5}">
                      <a16:colId xmlns:a16="http://schemas.microsoft.com/office/drawing/2014/main" xmlns="" val="2804483874"/>
                    </a:ext>
                  </a:extLst>
                </a:gridCol>
                <a:gridCol w="3084919">
                  <a:extLst>
                    <a:ext uri="{9D8B030D-6E8A-4147-A177-3AD203B41FA5}">
                      <a16:colId xmlns:a16="http://schemas.microsoft.com/office/drawing/2014/main" xmlns="" val="3811948102"/>
                    </a:ext>
                  </a:extLst>
                </a:gridCol>
                <a:gridCol w="2680301">
                  <a:extLst>
                    <a:ext uri="{9D8B030D-6E8A-4147-A177-3AD203B41FA5}">
                      <a16:colId xmlns:a16="http://schemas.microsoft.com/office/drawing/2014/main" xmlns="" val="2832652211"/>
                    </a:ext>
                  </a:extLst>
                </a:gridCol>
                <a:gridCol w="3494215">
                  <a:extLst>
                    <a:ext uri="{9D8B030D-6E8A-4147-A177-3AD203B41FA5}">
                      <a16:colId xmlns:a16="http://schemas.microsoft.com/office/drawing/2014/main" xmlns="" val="575453336"/>
                    </a:ext>
                  </a:extLst>
                </a:gridCol>
              </a:tblGrid>
              <a:tr h="762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Оценивание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Текущее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Промежуточное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Итоговое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95538907"/>
                  </a:ext>
                </a:extLst>
              </a:tr>
              <a:tr h="1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Цель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Выявить уровень и динамику достижения обучающимися отдельных планируемых предметных результатов.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Выявить уровень достижения обучающимися отдельных планируемых предметных результатов.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Выявить итоговый уровень достижения обучающимися планируемых предметных результатов (комплексная оценка).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5070666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Объекты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способность к решению учебно-познавательных и учебно-практических задач.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1840375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Процедуры, </a:t>
                      </a:r>
                      <a:r>
                        <a:rPr lang="ru-RU" sz="1600" dirty="0" smtClean="0">
                          <a:effectLst/>
                        </a:rPr>
                        <a:t>технологии</a:t>
                      </a:r>
                      <a:endParaRPr lang="ru-RU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Технология оценивания на критериальной основе.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92984618"/>
                  </a:ext>
                </a:extLst>
              </a:tr>
              <a:tr h="167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Инструментарий (КИМы, шкалы, критерии, оценочный лист, дневник и др.)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Учебно-практические задачи с предметным содержанием, тесты, практические / лабораторные работы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Учебно-практические задачи с предметным содержанием, тесты, практические / лабораторные работы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Централизованно разработанный инструментарий в рамках ГИА (9 класс)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1073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7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1056</TotalTime>
  <Words>1997</Words>
  <Application>Microsoft Office PowerPoint</Application>
  <PresentationFormat>Произвольный</PresentationFormat>
  <Paragraphs>343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 «КОНТРОЛЬНО-ОЦЕНОЧНАЯ ДЕЯТЕЛЬНОСТЬ ПЕДАГОГА В ОБРАЗОВАТЕЛЬНОМ ПРОЦЕССЕ» </vt:lpstr>
      <vt:lpstr>Оценочные средства для проведения контрольных оценочных процедур </vt:lpstr>
      <vt:lpstr>    Требования к системе оценивания</vt:lpstr>
      <vt:lpstr>          Особенности системы оценки</vt:lpstr>
      <vt:lpstr>Внутренняя оценка - оценка, осуществляемая самой школой (учениками, педагогами, психологом, администрацией</vt:lpstr>
      <vt:lpstr>Построение системы оценки</vt:lpstr>
      <vt:lpstr>Структура системы оценки достижения планируемых результатов           ЛИЧНОСТНЫЕ РЕЗУЛЬТАТЫ</vt:lpstr>
      <vt:lpstr>Структура системы оценки достижения планируемых результатов                МЕТАПРЕДМЕТНЫЕ РЕЗУЛЬТАТЫ</vt:lpstr>
      <vt:lpstr>Структура системы оценки достижения планируемых результатов              ПРЕДМЕТНЫЕ РЕЗУЛЬТАТЫ</vt:lpstr>
      <vt:lpstr>                Способы определения достижения                        планируемых результатов</vt:lpstr>
      <vt:lpstr>Система оценки результатов освоения обучающимися ООП</vt:lpstr>
      <vt:lpstr>Презентация PowerPoint</vt:lpstr>
      <vt:lpstr>Контрольно-измерительные материалы</vt:lpstr>
      <vt:lpstr>Общие требования к содержанию КИМ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47</cp:revision>
  <dcterms:created xsi:type="dcterms:W3CDTF">2020-02-02T05:10:31Z</dcterms:created>
  <dcterms:modified xsi:type="dcterms:W3CDTF">2020-03-23T02:12:24Z</dcterms:modified>
</cp:coreProperties>
</file>