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65" r:id="rId6"/>
    <p:sldId id="280" r:id="rId7"/>
    <p:sldId id="262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76" r:id="rId17"/>
    <p:sldId id="277" r:id="rId18"/>
    <p:sldId id="278" r:id="rId19"/>
    <p:sldId id="279" r:id="rId20"/>
    <p:sldId id="282" r:id="rId21"/>
    <p:sldId id="283" r:id="rId22"/>
    <p:sldId id="286" r:id="rId23"/>
    <p:sldId id="285" r:id="rId24"/>
    <p:sldId id="287" r:id="rId25"/>
    <p:sldId id="288" r:id="rId26"/>
    <p:sldId id="284" r:id="rId27"/>
  </p:sldIdLst>
  <p:sldSz cx="9144000" cy="5715000" type="screen16x1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CCFF"/>
    <a:srgbClr val="0099FF"/>
    <a:srgbClr val="66CCFF"/>
    <a:srgbClr val="3399FF"/>
    <a:srgbClr val="7CB5FA"/>
    <a:srgbClr val="006699"/>
    <a:srgbClr val="00A3C4"/>
    <a:srgbClr val="00B0EE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8141" autoAdjust="0"/>
  </p:normalViewPr>
  <p:slideViewPr>
    <p:cSldViewPr>
      <p:cViewPr varScale="1">
        <p:scale>
          <a:sx n="88" d="100"/>
          <a:sy n="88" d="100"/>
        </p:scale>
        <p:origin x="924" y="78"/>
      </p:cViewPr>
      <p:guideLst>
        <p:guide orient="horz" pos="1800"/>
        <p:guide pos="2880"/>
        <p:guide orient="horz" pos="1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>
          <a:xfrm rot="21316394">
            <a:off x="1434475" y="695670"/>
            <a:ext cx="6808969" cy="387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 rot="379265">
            <a:off x="5325854" y="893760"/>
            <a:ext cx="3005450" cy="317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 rot="20740432">
            <a:off x="2110877" y="1076609"/>
            <a:ext cx="3287906" cy="387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 rot="155801">
            <a:off x="1834721" y="709151"/>
            <a:ext cx="6166825" cy="398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19247514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00B0E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200000">
            <a:off x="2152650" y="-1390651"/>
            <a:ext cx="5448300" cy="8382000"/>
          </a:xfrm>
          <a:prstGeom prst="rect">
            <a:avLst/>
          </a:prstGeom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 rot="21228853">
            <a:off x="1374803" y="4204932"/>
            <a:ext cx="381000" cy="1356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 rot="1180863">
            <a:off x="1078617" y="4163649"/>
            <a:ext cx="457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181412" y="3314700"/>
            <a:ext cx="2333188" cy="2209800"/>
            <a:chOff x="-609600" y="3238500"/>
            <a:chExt cx="2333188" cy="2209800"/>
          </a:xfrm>
        </p:grpSpPr>
        <p:sp>
          <p:nvSpPr>
            <p:cNvPr id="28" name="Овал 27"/>
            <p:cNvSpPr/>
            <p:nvPr userDrawn="1"/>
          </p:nvSpPr>
          <p:spPr>
            <a:xfrm>
              <a:off x="381000" y="3695700"/>
              <a:ext cx="6096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281220162309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609600" y="3238500"/>
              <a:ext cx="2333188" cy="2209800"/>
            </a:xfrm>
            <a:prstGeom prst="rect">
              <a:avLst/>
            </a:prstGeom>
          </p:spPr>
        </p:pic>
      </p:grpSp>
      <p:pic>
        <p:nvPicPr>
          <p:cNvPr id="18" name="Рисунок 17" descr="0_e4cda_dc6f2be8_orig.pn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57107">
            <a:off x="6964384" y="185744"/>
            <a:ext cx="1254918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253604" y="3200401"/>
            <a:ext cx="1194196" cy="2247899"/>
            <a:chOff x="-1194196" y="3162300"/>
            <a:chExt cx="1194196" cy="2247899"/>
          </a:xfrm>
        </p:grpSpPr>
        <p:sp>
          <p:nvSpPr>
            <p:cNvPr id="9" name="Овал 8"/>
            <p:cNvSpPr/>
            <p:nvPr userDrawn="1"/>
          </p:nvSpPr>
          <p:spPr>
            <a:xfrm>
              <a:off x="-990600" y="33909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 userDrawn="1"/>
          </p:nvSpPr>
          <p:spPr>
            <a:xfrm>
              <a:off x="-660600" y="5143500"/>
              <a:ext cx="432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 userDrawn="1"/>
          </p:nvSpPr>
          <p:spPr>
            <a:xfrm>
              <a:off x="-1066800" y="5219700"/>
              <a:ext cx="2286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0_e4cda_dc6f2be8_orig.pn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194196" y="3162300"/>
              <a:ext cx="1194196" cy="2247899"/>
            </a:xfrm>
            <a:prstGeom prst="rect">
              <a:avLst/>
            </a:prstGeom>
          </p:spPr>
        </p:pic>
      </p:grpSp>
      <p:sp>
        <p:nvSpPr>
          <p:cNvPr id="7" name="Рамка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7007351" y="419100"/>
            <a:ext cx="1755649" cy="1524000"/>
            <a:chOff x="7007351" y="419100"/>
            <a:chExt cx="1755649" cy="1371600"/>
          </a:xfrm>
        </p:grpSpPr>
        <p:sp>
          <p:nvSpPr>
            <p:cNvPr id="19" name="Овал 18"/>
            <p:cNvSpPr/>
            <p:nvPr userDrawn="1"/>
          </p:nvSpPr>
          <p:spPr>
            <a:xfrm>
              <a:off x="7543800" y="723900"/>
              <a:ext cx="6096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281220162309.jp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07351" y="419100"/>
              <a:ext cx="1755649" cy="1371600"/>
            </a:xfrm>
            <a:prstGeom prst="rect">
              <a:avLst/>
            </a:prstGeom>
          </p:spPr>
        </p:pic>
      </p:grpSp>
      <p:sp>
        <p:nvSpPr>
          <p:cNvPr id="7" name="Рамка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6361_html_14689faa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200" y="38100"/>
            <a:ext cx="8964000" cy="5600700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181412" y="3695700"/>
            <a:ext cx="1952188" cy="1752600"/>
            <a:chOff x="-609600" y="3238500"/>
            <a:chExt cx="2333188" cy="2209800"/>
          </a:xfrm>
        </p:grpSpPr>
        <p:sp>
          <p:nvSpPr>
            <p:cNvPr id="12" name="Овал 11"/>
            <p:cNvSpPr/>
            <p:nvPr userDrawn="1"/>
          </p:nvSpPr>
          <p:spPr>
            <a:xfrm>
              <a:off x="381000" y="3695700"/>
              <a:ext cx="6096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281220162309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609600" y="3238500"/>
              <a:ext cx="2333188" cy="2209800"/>
            </a:xfrm>
            <a:prstGeom prst="rect">
              <a:avLst/>
            </a:prstGeom>
          </p:spPr>
        </p:pic>
      </p:grpSp>
      <p:sp>
        <p:nvSpPr>
          <p:cNvPr id="8" name="Рамка 7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b79f1c6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0066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22" name="Группа 21"/>
          <p:cNvGrpSpPr/>
          <p:nvPr userDrawn="1"/>
        </p:nvGrpSpPr>
        <p:grpSpPr>
          <a:xfrm>
            <a:off x="304800" y="3086100"/>
            <a:ext cx="1219200" cy="2286000"/>
            <a:chOff x="-1194196" y="3162300"/>
            <a:chExt cx="1194196" cy="2247899"/>
          </a:xfrm>
        </p:grpSpPr>
        <p:sp>
          <p:nvSpPr>
            <p:cNvPr id="23" name="Овал 22"/>
            <p:cNvSpPr/>
            <p:nvPr userDrawn="1"/>
          </p:nvSpPr>
          <p:spPr>
            <a:xfrm>
              <a:off x="-990600" y="33909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 userDrawn="1"/>
          </p:nvSpPr>
          <p:spPr>
            <a:xfrm>
              <a:off x="-660600" y="5143500"/>
              <a:ext cx="432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>
              <a:off x="-1066800" y="5219700"/>
              <a:ext cx="2286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0_e4cda_dc6f2be8_orig.pn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194196" y="3162300"/>
              <a:ext cx="1194196" cy="2247899"/>
            </a:xfrm>
            <a:prstGeom prst="rect">
              <a:avLst/>
            </a:prstGeom>
          </p:spPr>
        </p:pic>
      </p:grpSp>
      <p:sp>
        <p:nvSpPr>
          <p:cNvPr id="10" name="Рамка 9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 flipH="1">
            <a:off x="7620000" y="495300"/>
            <a:ext cx="965596" cy="1981200"/>
            <a:chOff x="-1194196" y="3162300"/>
            <a:chExt cx="1194196" cy="2247899"/>
          </a:xfrm>
        </p:grpSpPr>
        <p:sp>
          <p:nvSpPr>
            <p:cNvPr id="19" name="Овал 18"/>
            <p:cNvSpPr/>
            <p:nvPr userDrawn="1"/>
          </p:nvSpPr>
          <p:spPr>
            <a:xfrm>
              <a:off x="-990600" y="33909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 userDrawn="1"/>
          </p:nvSpPr>
          <p:spPr>
            <a:xfrm>
              <a:off x="-660600" y="5143500"/>
              <a:ext cx="432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>
              <a:off x="-1066800" y="5219700"/>
              <a:ext cx="2286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0_e4cda_dc6f2be8_orig.pn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194196" y="3162300"/>
              <a:ext cx="1194196" cy="2247899"/>
            </a:xfrm>
            <a:prstGeom prst="rect">
              <a:avLst/>
            </a:prstGeom>
          </p:spPr>
        </p:pic>
      </p:grpSp>
      <p:sp>
        <p:nvSpPr>
          <p:cNvPr id="6" name="Рамка 5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66CCFF"/>
          </a:solidFill>
          <a:ln>
            <a:solidFill>
              <a:srgbClr val="00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Группа 15"/>
          <p:cNvGrpSpPr/>
          <p:nvPr userDrawn="1"/>
        </p:nvGrpSpPr>
        <p:grpSpPr>
          <a:xfrm flipH="1">
            <a:off x="304799" y="3543300"/>
            <a:ext cx="1905000" cy="1828800"/>
            <a:chOff x="7007351" y="419100"/>
            <a:chExt cx="1755649" cy="1371600"/>
          </a:xfrm>
        </p:grpSpPr>
        <p:sp>
          <p:nvSpPr>
            <p:cNvPr id="17" name="Овал 16"/>
            <p:cNvSpPr/>
            <p:nvPr userDrawn="1"/>
          </p:nvSpPr>
          <p:spPr>
            <a:xfrm>
              <a:off x="7543800" y="723900"/>
              <a:ext cx="6096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281220162309.jp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07351" y="419100"/>
              <a:ext cx="1755649" cy="13716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228600" y="190500"/>
            <a:ext cx="8712000" cy="5328000"/>
            <a:chOff x="228600" y="190500"/>
            <a:chExt cx="8712000" cy="5328000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331094" y="287373"/>
              <a:ext cx="8507012" cy="5037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мка 9"/>
            <p:cNvSpPr/>
            <p:nvPr userDrawn="1"/>
          </p:nvSpPr>
          <p:spPr>
            <a:xfrm>
              <a:off x="228600" y="190500"/>
              <a:ext cx="8712000" cy="5328000"/>
            </a:xfrm>
            <a:prstGeom prst="frame">
              <a:avLst>
                <a:gd name="adj1" fmla="val 3590"/>
              </a:avLst>
            </a:prstGeom>
            <a:solidFill>
              <a:srgbClr val="66CCFF"/>
            </a:solidFill>
            <a:ln>
              <a:solidFill>
                <a:srgbClr val="0099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CCFF"/>
                </a:solidFill>
              </a:rPr>
              <a:t>©Ч.С.А.</a:t>
            </a:r>
            <a:endParaRPr lang="ru-RU" sz="9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8;&#1040;&#1041;&#1051;&#1054;%20&#1044;&#1054;&#1057;&#1058;&#1048;&#1046;&#1045;&#1053;&#1048;&#1049;.docx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7;&#1054;&#1044;&#1045;&#1056;&#1046;&#1040;&#1053;&#1048;&#1045;%20&#1048;%20&#1054;&#1056;&#1043;&#1040;&#1053;&#1048;&#1047;&#1040;&#1062;&#1048;&#1071;%20&#1050;&#1059;&#1056;&#1057;&#1040;.docx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42;&#1093;&#1086;&#1076;&#1085;&#1072;&#1103;%20&#1076;&#1080;&#1072;&#1075;&#1085;&#1086;&#1089;&#1090;&#1080;&#1082;&#1072;.docx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5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Объект 3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7400" y="952500"/>
            <a:ext cx="5943600" cy="26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6115929"/>
              </p:ext>
            </p:extLst>
          </p:nvPr>
        </p:nvGraphicFramePr>
        <p:xfrm>
          <a:off x="1828800" y="1333500"/>
          <a:ext cx="5738811" cy="2461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2937">
                  <a:extLst>
                    <a:ext uri="{9D8B030D-6E8A-4147-A177-3AD203B41FA5}">
                      <a16:colId xmlns:a16="http://schemas.microsoft.com/office/drawing/2014/main" val="2397119926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val="566011109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val="1828697531"/>
                    </a:ext>
                  </a:extLst>
                </a:gridCol>
              </a:tblGrid>
              <a:tr h="351609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ног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Покров тела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026352"/>
                  </a:ext>
                </a:extLst>
              </a:tr>
              <a:tr h="2109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Звери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Птицы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Рыбы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Насекомые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Земноводные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Пресмыкающиеся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20262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4085" y="495300"/>
            <a:ext cx="9228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Чем отличаются животные разных групп? Заполни таблицу.</a:t>
            </a: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9435" y="1754319"/>
            <a:ext cx="6290142" cy="18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1379" y="1128266"/>
            <a:ext cx="5942241" cy="37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28800" y="800100"/>
            <a:ext cx="6115844" cy="96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174" b="58532"/>
          <a:stretch/>
        </p:blipFill>
        <p:spPr>
          <a:xfrm>
            <a:off x="1371599" y="495300"/>
            <a:ext cx="730526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85900"/>
            <a:ext cx="5486400" cy="47228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по группам </a:t>
            </a:r>
            <a:r>
              <a:rPr lang="ru-RU" sz="36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sz="24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</a:t>
            </a:r>
            <a:endParaRPr lang="ru-RU" sz="2400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99975"/>
              </p:ext>
            </p:extLst>
          </p:nvPr>
        </p:nvGraphicFramePr>
        <p:xfrm>
          <a:off x="914400" y="2313158"/>
          <a:ext cx="7162800" cy="2159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2994635320"/>
                    </a:ext>
                  </a:extLst>
                </a:gridCol>
              </a:tblGrid>
              <a:tr h="21596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сегодня научился …., потому что…..»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«У  меня не получилось…., потому что…»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«Такие занятия мне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понравились 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нет…, потому что….»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62" marR="616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1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952500"/>
            <a:ext cx="7162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сбор в </a:t>
            </a:r>
            <a:r>
              <a:rPr lang="ru-RU" sz="4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актовом зале все выступают желающие </a:t>
            </a:r>
            <a:endParaRPr lang="ru-RU" sz="44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sz="4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14097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 в </a:t>
            </a:r>
            <a:r>
              <a:rPr lang="ru-RU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табло</a:t>
            </a:r>
            <a:r>
              <a:rPr lang="ru-RU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дневник </a:t>
            </a:r>
            <a:r>
              <a:rPr lang="ru-RU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ГПД</a:t>
            </a:r>
          </a:p>
        </p:txBody>
      </p:sp>
    </p:spTree>
    <p:extLst>
      <p:ext uri="{BB962C8B-B14F-4D97-AF65-F5344CB8AC3E}">
        <p14:creationId xmlns:p14="http://schemas.microsoft.com/office/powerpoint/2010/main" val="15812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1714500"/>
            <a:ext cx="63643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учительской </a:t>
            </a:r>
            <a:endParaRPr lang="ru-RU" sz="48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кооперации </a:t>
            </a:r>
            <a:r>
              <a:rPr lang="ru-RU" sz="4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7 уроке </a:t>
            </a:r>
          </a:p>
        </p:txBody>
      </p:sp>
    </p:spTree>
    <p:extLst>
      <p:ext uri="{BB962C8B-B14F-4D97-AF65-F5344CB8AC3E}">
        <p14:creationId xmlns:p14="http://schemas.microsoft.com/office/powerpoint/2010/main" val="6900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86104">
            <a:off x="1276874" y="883426"/>
            <a:ext cx="5960529" cy="2966368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БЕЗ КЛАССОВ И УРОКОВ»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>
          <a:xfrm>
            <a:off x="719562" y="510645"/>
            <a:ext cx="7891038" cy="49318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8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>
          <a:xfrm>
            <a:off x="381000" y="419100"/>
            <a:ext cx="8305800" cy="4953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>
          <a:xfrm>
            <a:off x="381000" y="419100"/>
            <a:ext cx="8305800" cy="4953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>
          <a:xfrm>
            <a:off x="457200" y="419100"/>
            <a:ext cx="8229600" cy="4953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>
          <a:xfrm>
            <a:off x="381000" y="335359"/>
            <a:ext cx="8382000" cy="5143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7853"/>
          <a:stretch>
            <a:fillRect/>
          </a:stretch>
        </p:blipFill>
        <p:spPr>
          <a:xfrm>
            <a:off x="457200" y="419100"/>
            <a:ext cx="8229600" cy="5143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18110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разном уровне знаний и взаимодействия детей. Технология не рассчитана на среднего ученика, а на ученика, который может приспосабливаться к быстрой смене деятельности и новому партнеру. У некоторых учащихся на уроках литературного чтения не получалось учить стихи по алгоритму, т.к. нужна была тишина  (индивидуальные особенности)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56183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0700"/>
            <a:ext cx="7467600" cy="33144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55 чел.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количество обучающихся делится на 3 группы (по 18-19 чел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Преподавательский состав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7659" y="1810873"/>
            <a:ext cx="4040188" cy="53313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работающие в 3 классах, учителя 1,2 классов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4514" y="2344008"/>
            <a:ext cx="3886200" cy="30290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Л.М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Абрамчик М.А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Давидович В.В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Г.Л.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Шмидт Е.Н.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1447398"/>
            <a:ext cx="3870725" cy="53313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(ассистенты) по графику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48733" y="2344008"/>
            <a:ext cx="4041775" cy="329274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Старикова Е.В.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Ерёмич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Исмаилова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2211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работы и сроки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7315200" cy="5331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15 ноября 2019г по 30 апреля 2020г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0200" y="1812396"/>
            <a:ext cx="6324600" cy="32927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-  1 раз в 2 недели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русский язык 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окружающий мир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ИЗО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литературное чтение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2362200" y="3162300"/>
            <a:ext cx="2286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714500"/>
            <a:ext cx="8229600" cy="9525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Содержание и  организация курса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364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Предварительная подготовка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ДНЯ БЕЗ КЛАССОВ И УРОКОВ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18591" y="1562100"/>
            <a:ext cx="7818783" cy="329274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Входная 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тематического контроля.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(разработка карточек, подготовка алгоритмов работы, индивидуальных планов работы обучающихся)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группы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ассистентов и 3 учителей( по расписанию)для  клубной деятельности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04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383589" cy="1654439"/>
          </a:xfrm>
        </p:spPr>
        <p:txBody>
          <a:bodyPr>
            <a:normAutofit fontScale="25000" lnSpcReduction="20000"/>
          </a:bodyPr>
          <a:lstStyle/>
          <a:p>
            <a:endParaRPr lang="ru-RU" sz="6400" b="0" dirty="0" smtClean="0"/>
          </a:p>
          <a:p>
            <a:pPr algn="ctr"/>
            <a:r>
              <a:rPr lang="ru-RU" sz="8000" i="1" dirty="0" smtClean="0"/>
              <a:t>Русский язык</a:t>
            </a:r>
            <a:endParaRPr lang="ru-RU" sz="8000" i="1" dirty="0"/>
          </a:p>
          <a:p>
            <a:endParaRPr lang="ru-RU" sz="6400" b="0" dirty="0" smtClean="0"/>
          </a:p>
          <a:p>
            <a:r>
              <a:rPr lang="ru-RU" sz="6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r>
              <a:rPr lang="ru-RU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Каждый получит карточку с заданием, нужно сначала выполнить задание и проверить свой ответ по учебнику (стр.99-101 правила) Поднимите руку те, кто справился без ошибок, поставьте </a:t>
            </a:r>
            <a:r>
              <a:rPr lang="ru-RU" sz="6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оценочный лист 5 и т.д.</a:t>
            </a:r>
          </a:p>
          <a:p>
            <a:r>
              <a:rPr lang="ru-RU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в парах.</a:t>
            </a:r>
          </a:p>
          <a:p>
            <a:r>
              <a:rPr lang="ru-RU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Сейчас </a:t>
            </a:r>
            <a:r>
              <a:rPr lang="ru-RU" sz="6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</a:t>
            </a:r>
            <a:r>
              <a:rPr lang="ru-RU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друга. В паре обменяйтесь карточками и выполните задание, проверьте, оцените, поставьте отметку в оценочный бланк и сделайте работу над ошибками.</a:t>
            </a:r>
          </a:p>
          <a:p>
            <a:r>
              <a:rPr lang="ru-RU" sz="6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работаете в течении минут. Выполните не менее 3 вариантов.</a:t>
            </a:r>
          </a:p>
          <a:p>
            <a:endParaRPr lang="ru-RU" sz="1400" b="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7886197"/>
              </p:ext>
            </p:extLst>
          </p:nvPr>
        </p:nvGraphicFramePr>
        <p:xfrm>
          <a:off x="2667000" y="3467100"/>
          <a:ext cx="4040189" cy="914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644">
                  <a:extLst>
                    <a:ext uri="{9D8B030D-6E8A-4147-A177-3AD203B41FA5}">
                      <a16:colId xmlns:a16="http://schemas.microsoft.com/office/drawing/2014/main" val="2565595868"/>
                    </a:ext>
                  </a:extLst>
                </a:gridCol>
                <a:gridCol w="1024943">
                  <a:extLst>
                    <a:ext uri="{9D8B030D-6E8A-4147-A177-3AD203B41FA5}">
                      <a16:colId xmlns:a16="http://schemas.microsoft.com/office/drawing/2014/main" val="3186347654"/>
                    </a:ext>
                  </a:extLst>
                </a:gridCol>
                <a:gridCol w="776472">
                  <a:extLst>
                    <a:ext uri="{9D8B030D-6E8A-4147-A177-3AD203B41FA5}">
                      <a16:colId xmlns:a16="http://schemas.microsoft.com/office/drawing/2014/main" val="3062114869"/>
                    </a:ext>
                  </a:extLst>
                </a:gridCol>
                <a:gridCol w="1253130">
                  <a:extLst>
                    <a:ext uri="{9D8B030D-6E8A-4147-A177-3AD203B41FA5}">
                      <a16:colId xmlns:a16="http://schemas.microsoft.com/office/drawing/2014/main" val="2067489115"/>
                    </a:ext>
                  </a:extLst>
                </a:gridCol>
              </a:tblGrid>
              <a:tr h="4515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вопроса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ошибок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Отметка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 проверяющего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extLst>
                  <a:ext uri="{0D108BD9-81ED-4DB2-BD59-A6C34878D82A}">
                    <a16:rowId xmlns:a16="http://schemas.microsoft.com/office/drawing/2014/main" val="2566563415"/>
                  </a:ext>
                </a:extLst>
              </a:tr>
              <a:tr h="236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6" marR="68456" marT="0" marB="0"/>
                </a:tc>
                <a:extLst>
                  <a:ext uri="{0D108BD9-81ED-4DB2-BD59-A6C34878D82A}">
                    <a16:rowId xmlns:a16="http://schemas.microsoft.com/office/drawing/2014/main" val="338496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 txBox="1">
            <a:spLocks noGrp="1"/>
          </p:cNvSpPr>
          <p:nvPr>
            <p:ph sz="half" idx="2"/>
          </p:nvPr>
        </p:nvSpPr>
        <p:spPr>
          <a:xfrm>
            <a:off x="838200" y="419100"/>
            <a:ext cx="76215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карточек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слову подбери однокоренное проверочное слово.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- в…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рёный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в…дичка, … - б…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дняк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б…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…зной, …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рёк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м…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слову подбери однокоренное проверочное слово.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- к…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рмить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т…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с…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м…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м…док, ... - л…сник, … - м…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слову подбери однокоренное проверочное слово.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- в...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ренье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в...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лчата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к...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д...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-гл...зной, … - г...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др...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вариант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слову подбери однокоренное проверочное слово.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- гр...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в...сна, … - р...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оз...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л...док, … - с…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л...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- б...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льчата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414</Words>
  <Application>Microsoft Office PowerPoint</Application>
  <PresentationFormat>Экран (16:10)</PresentationFormat>
  <Paragraphs>87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Читательская грамотность – 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vt:lpstr>
      <vt:lpstr>   «ДЕНЬ БЕЗ КЛАССОВ И УРОКОВ»  </vt:lpstr>
      <vt:lpstr>Состав групп</vt:lpstr>
      <vt:lpstr>Преподавательский состав</vt:lpstr>
      <vt:lpstr>Продолжительность работы и сроки</vt:lpstr>
      <vt:lpstr>Содержание и  организация курса</vt:lpstr>
      <vt:lpstr>Предварительная подготовка  ДНЯ БЕЗ КЛАССОВ И УРОКОВ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по группам  (5-10 мин)</vt:lpstr>
      <vt:lpstr>Презентация PowerPoint</vt:lpstr>
      <vt:lpstr>Презентация PowerPoint</vt:lpstr>
      <vt:lpstr>Презентация PowerPoint</vt:lpstr>
      <vt:lpstr>Примеры заданий</vt:lpstr>
      <vt:lpstr>Фото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69</cp:revision>
  <dcterms:created xsi:type="dcterms:W3CDTF">2018-09-30T00:51:05Z</dcterms:created>
  <dcterms:modified xsi:type="dcterms:W3CDTF">2020-08-26T02:30:43Z</dcterms:modified>
</cp:coreProperties>
</file>