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4" r:id="rId5"/>
    <p:sldId id="258" r:id="rId6"/>
    <p:sldId id="259" r:id="rId7"/>
    <p:sldId id="261" r:id="rId8"/>
    <p:sldId id="260" r:id="rId9"/>
    <p:sldId id="262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&#1043;&#1077;&#1086;&#1075;&#1088;&#1072;&#1092;&#1080;&#1103;%20&#1043;&#1088;&#1072;&#1076;&#1091;&#1089;&#1085;&#1072;&#1103;%20&#1089;&#1077;&#1090;&#1100;%20&#1054;&#1076;&#1080;&#1085;.docx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КСО по методическим цепочкам на уроках географии</a:t>
            </a:r>
            <a:endParaRPr lang="ru-RU" sz="4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789040"/>
            <a:ext cx="4718050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001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36515" y="980728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ru-RU" sz="2800" b="1" dirty="0"/>
              <a:t>О, сколько нам открытий </a:t>
            </a:r>
            <a:r>
              <a:rPr lang="ru-RU" sz="2800" b="1" dirty="0" smtClean="0"/>
              <a:t>чудных</a:t>
            </a:r>
            <a:br>
              <a:rPr lang="ru-RU" sz="2800" b="1" dirty="0" smtClean="0"/>
            </a:br>
            <a:r>
              <a:rPr lang="ru-RU" sz="2800" b="1" dirty="0" smtClean="0"/>
              <a:t>Готовят </a:t>
            </a:r>
            <a:r>
              <a:rPr lang="ru-RU" sz="2800" b="1" dirty="0"/>
              <a:t>просвещенья </a:t>
            </a:r>
            <a:r>
              <a:rPr lang="ru-RU" sz="2800" b="1" dirty="0" smtClean="0"/>
              <a:t>дух</a:t>
            </a:r>
            <a:br>
              <a:rPr lang="ru-RU" sz="2800" b="1" dirty="0" smtClean="0"/>
            </a:br>
            <a:r>
              <a:rPr lang="ru-RU" sz="2800" b="1" dirty="0" smtClean="0"/>
              <a:t>И </a:t>
            </a:r>
            <a:r>
              <a:rPr lang="ru-RU" sz="2800" b="1" dirty="0"/>
              <a:t>опыт, сын ошибок трудных</a:t>
            </a:r>
            <a:r>
              <a:rPr lang="ru-RU" sz="2800" b="1" dirty="0" smtClean="0"/>
              <a:t>,</a:t>
            </a:r>
            <a:br>
              <a:rPr lang="ru-RU" sz="2800" b="1" dirty="0" smtClean="0"/>
            </a:br>
            <a:r>
              <a:rPr lang="ru-RU" sz="2800" b="1" dirty="0" smtClean="0"/>
              <a:t>И </a:t>
            </a:r>
            <a:r>
              <a:rPr lang="ru-RU" sz="2800" b="1" dirty="0"/>
              <a:t>гений, парадоксов друг</a:t>
            </a:r>
            <a:r>
              <a:rPr lang="ru-RU" sz="2800" b="1" dirty="0" smtClean="0"/>
              <a:t>,</a:t>
            </a:r>
            <a:br>
              <a:rPr lang="ru-RU" sz="2800" b="1" dirty="0" smtClean="0"/>
            </a:br>
            <a:r>
              <a:rPr lang="ru-RU" sz="2800" b="1" dirty="0" smtClean="0"/>
              <a:t>И </a:t>
            </a:r>
            <a:r>
              <a:rPr lang="ru-RU" sz="2800" b="1" dirty="0"/>
              <a:t>случай, бог изобретатель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544" y="3854561"/>
            <a:ext cx="2017589" cy="27412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624134"/>
            <a:ext cx="1785767" cy="1359133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266" y="3125604"/>
            <a:ext cx="4718050" cy="233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37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/>
              <a:t>Формы обучения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 dirty="0" smtClean="0"/>
              <a:t>КСО     </a:t>
            </a:r>
            <a:r>
              <a:rPr lang="ru-RU" sz="5400" b="1" dirty="0" smtClean="0">
                <a:solidFill>
                  <a:srgbClr val="FF0000"/>
                </a:solidFill>
              </a:rPr>
              <a:t>«+»</a:t>
            </a:r>
            <a:r>
              <a:rPr lang="ru-RU" sz="5400" b="1" dirty="0" smtClean="0"/>
              <a:t> и  </a:t>
            </a: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</a:rPr>
              <a:t>«-»</a:t>
            </a:r>
          </a:p>
          <a:p>
            <a:pPr marL="0" indent="0">
              <a:buNone/>
            </a:pPr>
            <a:r>
              <a:rPr lang="ru-RU" sz="5400" b="1" dirty="0" smtClean="0"/>
              <a:t>Классно-урочная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«+»</a:t>
            </a:r>
            <a:r>
              <a:rPr lang="ru-RU" sz="5400" b="1" dirty="0" smtClean="0"/>
              <a:t> </a:t>
            </a:r>
            <a:r>
              <a:rPr lang="ru-RU" sz="5400" b="1" dirty="0"/>
              <a:t>и  </a:t>
            </a:r>
            <a:r>
              <a:rPr lang="ru-RU" sz="5400" b="1" dirty="0">
                <a:solidFill>
                  <a:schemeClr val="tx2">
                    <a:lumMod val="75000"/>
                  </a:schemeClr>
                </a:solidFill>
              </a:rPr>
              <a:t>«-»</a:t>
            </a:r>
          </a:p>
          <a:p>
            <a:pPr marL="0" indent="0">
              <a:buNone/>
            </a:pPr>
            <a:endParaRPr lang="ru-RU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686" y="2924944"/>
            <a:ext cx="3419475" cy="3859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309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Классно-урочная система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1" t="16275"/>
          <a:stretch/>
        </p:blipFill>
        <p:spPr bwMode="auto">
          <a:xfrm>
            <a:off x="1043608" y="1340768"/>
            <a:ext cx="7272808" cy="498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57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/>
              <a:t>КСО</a:t>
            </a:r>
            <a:endParaRPr lang="ru-RU" sz="48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4" t="16275" r="7642" b="8363"/>
          <a:stretch/>
        </p:blipFill>
        <p:spPr bwMode="auto">
          <a:xfrm>
            <a:off x="683568" y="1412776"/>
            <a:ext cx="7920880" cy="509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732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Методические цепочки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ea typeface="Times New Roman"/>
              </a:rPr>
              <a:t>«Изучаю один – проверяю</a:t>
            </a:r>
            <a:r>
              <a:rPr lang="ru-RU" b="1" dirty="0" smtClean="0">
                <a:ea typeface="Times New Roman"/>
              </a:rPr>
              <a:t>»</a:t>
            </a:r>
          </a:p>
          <a:p>
            <a:endParaRPr lang="ru-RU" b="1" dirty="0" smtClean="0">
              <a:ea typeface="Times New Roman"/>
            </a:endParaRPr>
          </a:p>
          <a:p>
            <a:r>
              <a:rPr lang="ru-RU" b="1" dirty="0">
                <a:ea typeface="Times New Roman"/>
              </a:rPr>
              <a:t>«Совместно изучаю – проверяю</a:t>
            </a:r>
            <a:r>
              <a:rPr lang="ru-RU" b="1" dirty="0" smtClean="0">
                <a:ea typeface="Times New Roman"/>
              </a:rPr>
              <a:t>»</a:t>
            </a:r>
          </a:p>
          <a:p>
            <a:endParaRPr lang="ru-RU" b="1" dirty="0" smtClean="0">
              <a:ea typeface="Times New Roman"/>
            </a:endParaRPr>
          </a:p>
          <a:p>
            <a:r>
              <a:rPr lang="ru-RU" b="1" dirty="0"/>
              <a:t>«Учусь – </a:t>
            </a:r>
            <a:r>
              <a:rPr lang="ru-RU" b="1" dirty="0" smtClean="0"/>
              <a:t>учу другого»</a:t>
            </a:r>
            <a:endParaRPr lang="ru-RU" dirty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4128" y="3428614"/>
            <a:ext cx="2671604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551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Autofit/>
          </a:bodyPr>
          <a:lstStyle/>
          <a:p>
            <a:r>
              <a:rPr lang="ru-RU" b="1" dirty="0" smtClean="0"/>
              <a:t>Структура методической цепочки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40560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latin typeface="+mj-lt"/>
                <a:ea typeface="Times New Roman"/>
              </a:rPr>
              <a:t>I</a:t>
            </a:r>
            <a:r>
              <a:rPr lang="ru-RU" dirty="0">
                <a:latin typeface="+mj-lt"/>
                <a:ea typeface="Times New Roman"/>
              </a:rPr>
              <a:t>. </a:t>
            </a:r>
            <a:r>
              <a:rPr lang="ru-RU" dirty="0" smtClean="0">
                <a:latin typeface="+mj-lt"/>
                <a:ea typeface="Times New Roman"/>
              </a:rPr>
              <a:t>Уяснение (изучаю один или в паре).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 smtClean="0">
                <a:latin typeface="+mj-lt"/>
                <a:ea typeface="Times New Roman"/>
              </a:rPr>
              <a:t>II</a:t>
            </a:r>
            <a:r>
              <a:rPr lang="ru-RU" dirty="0" smtClean="0">
                <a:latin typeface="+mj-lt"/>
                <a:ea typeface="Times New Roman"/>
              </a:rPr>
              <a:t>. Отработка </a:t>
            </a:r>
            <a:r>
              <a:rPr lang="ru-RU" b="1" dirty="0" smtClean="0">
                <a:latin typeface="+mj-lt"/>
                <a:ea typeface="Times New Roman"/>
              </a:rPr>
              <a:t>с </a:t>
            </a:r>
            <a:r>
              <a:rPr lang="ru-RU" b="1" dirty="0">
                <a:latin typeface="+mj-lt"/>
                <a:ea typeface="Times New Roman"/>
              </a:rPr>
              <a:t>опорой</a:t>
            </a:r>
            <a:r>
              <a:rPr lang="ru-RU" dirty="0">
                <a:latin typeface="+mj-lt"/>
                <a:ea typeface="Times New Roman"/>
              </a:rPr>
              <a:t> на материальные объекты, модели, источники информации, осуществляемая </a:t>
            </a:r>
            <a:r>
              <a:rPr lang="ru-RU" b="1" dirty="0">
                <a:latin typeface="+mj-lt"/>
                <a:ea typeface="Times New Roman"/>
              </a:rPr>
              <a:t>во внешней </a:t>
            </a:r>
            <a:r>
              <a:rPr lang="ru-RU" b="1" dirty="0" smtClean="0">
                <a:latin typeface="+mj-lt"/>
                <a:ea typeface="Times New Roman"/>
              </a:rPr>
              <a:t>речи </a:t>
            </a:r>
            <a:r>
              <a:rPr lang="ru-RU" dirty="0" smtClean="0">
                <a:latin typeface="+mj-lt"/>
                <a:ea typeface="Times New Roman"/>
              </a:rPr>
              <a:t>(в паре).</a:t>
            </a:r>
          </a:p>
          <a:p>
            <a:pPr marL="0" indent="0">
              <a:buNone/>
            </a:pPr>
            <a:r>
              <a:rPr lang="en-US" dirty="0">
                <a:latin typeface="+mj-lt"/>
              </a:rPr>
              <a:t>III</a:t>
            </a:r>
            <a:r>
              <a:rPr lang="ru-RU" dirty="0">
                <a:latin typeface="+mj-lt"/>
              </a:rPr>
              <a:t>. </a:t>
            </a:r>
            <a:r>
              <a:rPr lang="ru-RU" dirty="0" smtClean="0">
                <a:latin typeface="+mj-lt"/>
              </a:rPr>
              <a:t>Отработка </a:t>
            </a:r>
            <a:r>
              <a:rPr lang="ru-RU" b="1" dirty="0"/>
              <a:t>без опоры</a:t>
            </a:r>
            <a:r>
              <a:rPr lang="ru-RU" dirty="0"/>
              <a:t>, осуществляемая </a:t>
            </a:r>
            <a:r>
              <a:rPr lang="ru-RU" b="1" dirty="0"/>
              <a:t>во внешней речи </a:t>
            </a:r>
            <a:r>
              <a:rPr lang="ru-RU" b="1" dirty="0" smtClean="0"/>
              <a:t>другому </a:t>
            </a:r>
            <a:r>
              <a:rPr lang="ru-RU" dirty="0">
                <a:ea typeface="Times New Roman"/>
              </a:rPr>
              <a:t>(в паре</a:t>
            </a:r>
            <a:r>
              <a:rPr lang="ru-RU" dirty="0" smtClean="0">
                <a:ea typeface="Times New Roman"/>
              </a:rPr>
              <a:t>)</a:t>
            </a:r>
            <a:r>
              <a:rPr lang="ru-RU" b="1" dirty="0" smtClean="0"/>
              <a:t>.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/>
              <a:t>IV</a:t>
            </a:r>
            <a:r>
              <a:rPr lang="ru-RU" dirty="0"/>
              <a:t>. </a:t>
            </a:r>
            <a:r>
              <a:rPr lang="ru-RU" dirty="0" smtClean="0"/>
              <a:t>Отработка </a:t>
            </a:r>
            <a:r>
              <a:rPr lang="ru-RU" b="1" dirty="0">
                <a:latin typeface="Times New Roman"/>
                <a:ea typeface="Times New Roman"/>
              </a:rPr>
              <a:t>без опоры</a:t>
            </a:r>
            <a:r>
              <a:rPr lang="ru-RU" dirty="0">
                <a:latin typeface="Times New Roman"/>
                <a:ea typeface="Times New Roman"/>
              </a:rPr>
              <a:t>, осуществляемая </a:t>
            </a:r>
            <a:r>
              <a:rPr lang="ru-RU" b="1" dirty="0">
                <a:latin typeface="Times New Roman"/>
                <a:ea typeface="Times New Roman"/>
              </a:rPr>
              <a:t>во внешней речи </a:t>
            </a:r>
            <a:r>
              <a:rPr lang="ru-RU" b="1" dirty="0" smtClean="0">
                <a:latin typeface="Times New Roman"/>
                <a:ea typeface="Times New Roman"/>
              </a:rPr>
              <a:t>себе (</a:t>
            </a:r>
            <a:r>
              <a:rPr lang="ru-RU" dirty="0" smtClean="0">
                <a:latin typeface="Times New Roman"/>
                <a:ea typeface="Times New Roman"/>
              </a:rPr>
              <a:t>проговариваю сам себе).</a:t>
            </a:r>
            <a:endParaRPr lang="ru-RU" sz="44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en-US" dirty="0"/>
              <a:t>V</a:t>
            </a:r>
            <a:r>
              <a:rPr lang="ru-RU" dirty="0"/>
              <a:t>-</a:t>
            </a:r>
            <a:r>
              <a:rPr lang="en-US" dirty="0"/>
              <a:t>VI</a:t>
            </a:r>
            <a:r>
              <a:rPr lang="ru-RU" dirty="0" smtClean="0"/>
              <a:t>. </a:t>
            </a:r>
            <a:r>
              <a:rPr lang="ru-RU" dirty="0"/>
              <a:t>Отработка </a:t>
            </a:r>
            <a:r>
              <a:rPr lang="ru-RU" b="1" dirty="0"/>
              <a:t>без опоры</a:t>
            </a:r>
            <a:r>
              <a:rPr lang="ru-RU" dirty="0"/>
              <a:t>, осуществляемая </a:t>
            </a:r>
            <a:r>
              <a:rPr lang="ru-RU" b="1" dirty="0"/>
              <a:t>во внутренней </a:t>
            </a:r>
            <a:r>
              <a:rPr lang="ru-RU" b="1" dirty="0" smtClean="0"/>
              <a:t>речи</a:t>
            </a:r>
            <a:r>
              <a:rPr lang="ru-RU" dirty="0" smtClean="0"/>
              <a:t>. Умственные </a:t>
            </a:r>
            <a:r>
              <a:rPr lang="ru-RU" dirty="0"/>
              <a:t>действия без опоры на </a:t>
            </a:r>
            <a:r>
              <a:rPr lang="ru-RU" dirty="0" smtClean="0"/>
              <a:t>речь (отработка на оценку).</a:t>
            </a:r>
            <a:endParaRPr lang="ru-RU" dirty="0"/>
          </a:p>
          <a:p>
            <a:pPr marL="0" indent="0">
              <a:buNone/>
            </a:pPr>
            <a:endParaRPr lang="ru-RU" dirty="0">
              <a:latin typeface="+mj-lt"/>
            </a:endParaRPr>
          </a:p>
          <a:p>
            <a:pPr marL="0" indent="0">
              <a:spcAft>
                <a:spcPts val="0"/>
              </a:spcAft>
              <a:buNone/>
            </a:pPr>
            <a:endParaRPr lang="ru-RU" sz="44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endParaRPr lang="ru-RU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988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методической цепочки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>
                <a:ea typeface="Times New Roman"/>
              </a:rPr>
              <a:t>«Изучаю один – проверяю</a:t>
            </a:r>
            <a:r>
              <a:rPr lang="ru-RU" b="1" dirty="0" smtClean="0">
                <a:ea typeface="Times New Roman"/>
              </a:rPr>
              <a:t>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География 6 класс </a:t>
            </a:r>
          </a:p>
          <a:p>
            <a:pPr marL="0" indent="0" algn="ctr">
              <a:buNone/>
            </a:pPr>
            <a:r>
              <a:rPr lang="ru-RU" dirty="0" smtClean="0"/>
              <a:t>Тема урока</a:t>
            </a:r>
          </a:p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dirty="0">
                <a:latin typeface="Times New Roman"/>
                <a:ea typeface="Times New Roman"/>
              </a:rPr>
              <a:t>«</a:t>
            </a:r>
            <a:r>
              <a:rPr lang="ru-RU" b="1" dirty="0">
                <a:latin typeface="Times New Roman"/>
                <a:ea typeface="Times New Roman"/>
              </a:rPr>
              <a:t>Градусная сеть на глобусе и картах</a:t>
            </a:r>
            <a:r>
              <a:rPr lang="ru-RU" b="1" dirty="0" smtClean="0">
                <a:latin typeface="Times New Roman"/>
                <a:ea typeface="Times New Roman"/>
              </a:rPr>
              <a:t>»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/>
                <a:hlinkClick r:id="rId2" action="ppaction://hlinkfile"/>
              </a:rPr>
              <a:t>МЦ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021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836712"/>
          </a:xfrm>
        </p:spPr>
        <p:txBody>
          <a:bodyPr/>
          <a:lstStyle/>
          <a:p>
            <a:r>
              <a:rPr lang="ru-RU" dirty="0" smtClean="0"/>
              <a:t>Фрагменты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География 5 класс</a:t>
            </a:r>
          </a:p>
          <a:p>
            <a:endParaRPr lang="ru-RU" dirty="0"/>
          </a:p>
        </p:txBody>
      </p:sp>
      <p:pic>
        <p:nvPicPr>
          <p:cNvPr id="2050" name="Picture 2" descr="H:\Фото\IMG_20200317_0956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795886" cy="506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Фото\IMG_20200317_094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751" y="1388773"/>
            <a:ext cx="3813888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812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:\Фото\IMG_20200317_100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2682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165</Words>
  <Application>Microsoft Office PowerPoint</Application>
  <PresentationFormat>Экран (4:3)</PresentationFormat>
  <Paragraphs>32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КСО по методическим цепочкам на уроках географии</vt:lpstr>
      <vt:lpstr>Формы обучения</vt:lpstr>
      <vt:lpstr>Классно-урочная система</vt:lpstr>
      <vt:lpstr>КСО</vt:lpstr>
      <vt:lpstr>Методические цепочки</vt:lpstr>
      <vt:lpstr>Структура методической цепочки</vt:lpstr>
      <vt:lpstr>Пример методической цепочки</vt:lpstr>
      <vt:lpstr>Фрагменты работы</vt:lpstr>
      <vt:lpstr>Презентация PowerPoint</vt:lpstr>
      <vt:lpstr>О, сколько нам открытий чудных Готовят просвещенья дух И опыт, сын ошибок трудных, И гений, парадоксов друг, И случай, бог изобретатель.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КСО по методическим цепочкам на уроках географии</dc:title>
  <dc:creator>Пичугина Н.Ю.</dc:creator>
  <cp:lastModifiedBy>Гончарова ИВ</cp:lastModifiedBy>
  <cp:revision>8</cp:revision>
  <dcterms:created xsi:type="dcterms:W3CDTF">2020-08-27T12:57:26Z</dcterms:created>
  <dcterms:modified xsi:type="dcterms:W3CDTF">2020-08-27T14:29:09Z</dcterms:modified>
</cp:coreProperties>
</file>